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91" r:id="rId3"/>
  </p:sldMasterIdLst>
  <p:notesMasterIdLst>
    <p:notesMasterId r:id="rId104"/>
  </p:notesMasterIdLst>
  <p:sldIdLst>
    <p:sldId id="424" r:id="rId4"/>
    <p:sldId id="564" r:id="rId5"/>
    <p:sldId id="565" r:id="rId6"/>
    <p:sldId id="566" r:id="rId7"/>
    <p:sldId id="461" r:id="rId8"/>
    <p:sldId id="856" r:id="rId9"/>
    <p:sldId id="261" r:id="rId10"/>
    <p:sldId id="263" r:id="rId11"/>
    <p:sldId id="553" r:id="rId12"/>
    <p:sldId id="265" r:id="rId13"/>
    <p:sldId id="266" r:id="rId14"/>
    <p:sldId id="264" r:id="rId15"/>
    <p:sldId id="267" r:id="rId16"/>
    <p:sldId id="569" r:id="rId17"/>
    <p:sldId id="583" r:id="rId18"/>
    <p:sldId id="844" r:id="rId19"/>
    <p:sldId id="573" r:id="rId20"/>
    <p:sldId id="574" r:id="rId21"/>
    <p:sldId id="576" r:id="rId22"/>
    <p:sldId id="577" r:id="rId23"/>
    <p:sldId id="578" r:id="rId24"/>
    <p:sldId id="580" r:id="rId25"/>
    <p:sldId id="846" r:id="rId26"/>
    <p:sldId id="582" r:id="rId27"/>
    <p:sldId id="528" r:id="rId28"/>
    <p:sldId id="529" r:id="rId29"/>
    <p:sldId id="533" r:id="rId30"/>
    <p:sldId id="534" r:id="rId31"/>
    <p:sldId id="532" r:id="rId32"/>
    <p:sldId id="546" r:id="rId33"/>
    <p:sldId id="525" r:id="rId34"/>
    <p:sldId id="463" r:id="rId35"/>
    <p:sldId id="547" r:id="rId36"/>
    <p:sldId id="548" r:id="rId37"/>
    <p:sldId id="549" r:id="rId38"/>
    <p:sldId id="550" r:id="rId39"/>
    <p:sldId id="551" r:id="rId40"/>
    <p:sldId id="562" r:id="rId41"/>
    <p:sldId id="584" r:id="rId42"/>
    <p:sldId id="585" r:id="rId43"/>
    <p:sldId id="593" r:id="rId44"/>
    <p:sldId id="586" r:id="rId45"/>
    <p:sldId id="847" r:id="rId46"/>
    <p:sldId id="588" r:id="rId47"/>
    <p:sldId id="590" r:id="rId48"/>
    <p:sldId id="592" r:id="rId49"/>
    <p:sldId id="595" r:id="rId50"/>
    <p:sldId id="596" r:id="rId51"/>
    <p:sldId id="848" r:id="rId52"/>
    <p:sldId id="599" r:id="rId53"/>
    <p:sldId id="600" r:id="rId54"/>
    <p:sldId id="601" r:id="rId55"/>
    <p:sldId id="849" r:id="rId56"/>
    <p:sldId id="603" r:id="rId57"/>
    <p:sldId id="604" r:id="rId58"/>
    <p:sldId id="605" r:id="rId59"/>
    <p:sldId id="606" r:id="rId60"/>
    <p:sldId id="607" r:id="rId61"/>
    <p:sldId id="608" r:id="rId62"/>
    <p:sldId id="609" r:id="rId63"/>
    <p:sldId id="611" r:id="rId64"/>
    <p:sldId id="612" r:id="rId65"/>
    <p:sldId id="614" r:id="rId66"/>
    <p:sldId id="853" r:id="rId67"/>
    <p:sldId id="333" r:id="rId68"/>
    <p:sldId id="334" r:id="rId69"/>
    <p:sldId id="542" r:id="rId70"/>
    <p:sldId id="543" r:id="rId71"/>
    <p:sldId id="335" r:id="rId72"/>
    <p:sldId id="327" r:id="rId73"/>
    <p:sldId id="499" r:id="rId74"/>
    <p:sldId id="329" r:id="rId75"/>
    <p:sldId id="330" r:id="rId76"/>
    <p:sldId id="859" r:id="rId77"/>
    <p:sldId id="858" r:id="rId78"/>
    <p:sldId id="340" r:id="rId79"/>
    <p:sldId id="850" r:id="rId80"/>
    <p:sldId id="617" r:id="rId81"/>
    <p:sldId id="618" r:id="rId82"/>
    <p:sldId id="619" r:id="rId83"/>
    <p:sldId id="620" r:id="rId84"/>
    <p:sldId id="852" r:id="rId85"/>
    <p:sldId id="622" r:id="rId86"/>
    <p:sldId id="623" r:id="rId87"/>
    <p:sldId id="624" r:id="rId88"/>
    <p:sldId id="625" r:id="rId89"/>
    <p:sldId id="854" r:id="rId90"/>
    <p:sldId id="345" r:id="rId91"/>
    <p:sldId id="855" r:id="rId92"/>
    <p:sldId id="347" r:id="rId93"/>
    <p:sldId id="348" r:id="rId94"/>
    <p:sldId id="349" r:id="rId95"/>
    <p:sldId id="544" r:id="rId96"/>
    <p:sldId id="857" r:id="rId97"/>
    <p:sldId id="496" r:id="rId98"/>
    <p:sldId id="495" r:id="rId99"/>
    <p:sldId id="522" r:id="rId100"/>
    <p:sldId id="851" r:id="rId101"/>
    <p:sldId id="353" r:id="rId102"/>
    <p:sldId id="860"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1960"/>
    <p:restoredTop sz="86372"/>
  </p:normalViewPr>
  <p:slideViewPr>
    <p:cSldViewPr snapToGrid="0" snapToObjects="1">
      <p:cViewPr varScale="1">
        <p:scale>
          <a:sx n="65" d="100"/>
          <a:sy n="65" d="100"/>
        </p:scale>
        <p:origin x="216" y="536"/>
      </p:cViewPr>
      <p:guideLst/>
    </p:cSldViewPr>
  </p:slideViewPr>
  <p:outlineViewPr>
    <p:cViewPr>
      <p:scale>
        <a:sx n="33" d="100"/>
        <a:sy n="33" d="100"/>
      </p:scale>
      <p:origin x="0" y="-478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theme" Target="theme/theme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78ABD-45C7-7A4B-8A7A-DDB992FE91F9}" type="datetimeFigureOut">
              <a:rPr lang="en-US" smtClean="0"/>
              <a:t>5/21/19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428A1-4B6A-234B-8503-D6B1D58036E9}" type="slidenum">
              <a:rPr lang="en-US" smtClean="0"/>
              <a:t>‹#›</a:t>
            </a:fld>
            <a:endParaRPr lang="en-US"/>
          </a:p>
        </p:txBody>
      </p:sp>
    </p:spTree>
    <p:extLst>
      <p:ext uri="{BB962C8B-B14F-4D97-AF65-F5344CB8AC3E}">
        <p14:creationId xmlns:p14="http://schemas.microsoft.com/office/powerpoint/2010/main" val="390513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1</a:t>
            </a:fld>
            <a:endParaRPr lang="en-US"/>
          </a:p>
        </p:txBody>
      </p:sp>
    </p:spTree>
    <p:extLst>
      <p:ext uri="{BB962C8B-B14F-4D97-AF65-F5344CB8AC3E}">
        <p14:creationId xmlns:p14="http://schemas.microsoft.com/office/powerpoint/2010/main" val="385728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3ef517b27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3ef517b27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2000">
                <a:solidFill>
                  <a:srgbClr val="FFFFFF"/>
                </a:solidFill>
                <a:latin typeface="Proxima Nova"/>
                <a:ea typeface="Proxima Nova"/>
                <a:cs typeface="Proxima Nova"/>
                <a:sym typeface="Proxima Nova"/>
              </a:rPr>
              <a:t>Winning the biz case, establishing valu</a:t>
            </a:r>
            <a:endParaRPr/>
          </a:p>
        </p:txBody>
      </p:sp>
    </p:spTree>
    <p:extLst>
      <p:ext uri="{BB962C8B-B14F-4D97-AF65-F5344CB8AC3E}">
        <p14:creationId xmlns:p14="http://schemas.microsoft.com/office/powerpoint/2010/main" val="159522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ef517b27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3ef517b27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51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ef517b27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3ef517b27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2000">
                <a:solidFill>
                  <a:srgbClr val="FFFFFF"/>
                </a:solidFill>
                <a:latin typeface="Proxima Nova"/>
                <a:ea typeface="Proxima Nova"/>
                <a:cs typeface="Proxima Nova"/>
                <a:sym typeface="Proxima Nova"/>
              </a:rPr>
              <a:t>Winning the biz case, establishing valu</a:t>
            </a:r>
            <a:endParaRPr/>
          </a:p>
        </p:txBody>
      </p:sp>
    </p:spTree>
    <p:extLst>
      <p:ext uri="{BB962C8B-B14F-4D97-AF65-F5344CB8AC3E}">
        <p14:creationId xmlns:p14="http://schemas.microsoft.com/office/powerpoint/2010/main" val="174466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ef517b27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3ef517b27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022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3ef517b27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3ef517b27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67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3ef517b27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3ef517b27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61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16</a:t>
            </a:fld>
            <a:endParaRPr lang="en-US"/>
          </a:p>
        </p:txBody>
      </p:sp>
    </p:spTree>
    <p:extLst>
      <p:ext uri="{BB962C8B-B14F-4D97-AF65-F5344CB8AC3E}">
        <p14:creationId xmlns:p14="http://schemas.microsoft.com/office/powerpoint/2010/main" val="874829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ef517b2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3ef517b2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billion users delicious? Maybe!</a:t>
            </a:r>
            <a:endParaRPr/>
          </a:p>
          <a:p>
            <a:pPr marL="0" lvl="0" indent="0" algn="l" rtl="0">
              <a:spcBef>
                <a:spcPts val="0"/>
              </a:spcBef>
              <a:spcAft>
                <a:spcPts val="0"/>
              </a:spcAft>
              <a:buNone/>
            </a:pPr>
            <a:r>
              <a:rPr lang="en"/>
              <a:t>20% more market share delicious? Maybe!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32330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ef517b27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ef517b27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billion users delicious? Maybe!</a:t>
            </a:r>
            <a:endParaRPr/>
          </a:p>
          <a:p>
            <a:pPr marL="0" lvl="0" indent="0" algn="l" rtl="0">
              <a:spcBef>
                <a:spcPts val="0"/>
              </a:spcBef>
              <a:spcAft>
                <a:spcPts val="0"/>
              </a:spcAft>
              <a:buNone/>
            </a:pPr>
            <a:r>
              <a:rPr lang="en"/>
              <a:t>20% more market share delicious? Maybe!</a:t>
            </a:r>
            <a:endParaRPr/>
          </a:p>
          <a:p>
            <a:pPr marL="0" lvl="0" indent="0" algn="l" rtl="0">
              <a:spcBef>
                <a:spcPts val="0"/>
              </a:spcBef>
              <a:spcAft>
                <a:spcPts val="0"/>
              </a:spcAft>
              <a:buNone/>
            </a:pPr>
            <a:r>
              <a:rPr lang="en"/>
              <a:t>Trillions in discretionary income delicous? Maybe!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6563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3ef517b27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3ef517b27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15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ef517b27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ef517b27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726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3ef517b27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3ef517b27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200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ef517b27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3ef517b27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5560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ef517b27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3ef517b27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COST OF DELAY:</a:t>
            </a:r>
            <a:r>
              <a:rPr lang="en">
                <a:solidFill>
                  <a:schemeClr val="dk1"/>
                </a:solidFill>
              </a:rPr>
              <a:t> Client project example with 2 month delay, design and FED moving forward, now doubling up effort near the end</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75823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ef517b27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3ef517b27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75389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3ef517b27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3ef517b27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980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25</a:t>
            </a:fld>
            <a:endParaRPr lang="en-US"/>
          </a:p>
        </p:txBody>
      </p:sp>
    </p:spTree>
    <p:extLst>
      <p:ext uri="{BB962C8B-B14F-4D97-AF65-F5344CB8AC3E}">
        <p14:creationId xmlns:p14="http://schemas.microsoft.com/office/powerpoint/2010/main" val="2988251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26</a:t>
            </a:fld>
            <a:endParaRPr lang="en-US"/>
          </a:p>
        </p:txBody>
      </p:sp>
    </p:spTree>
    <p:extLst>
      <p:ext uri="{BB962C8B-B14F-4D97-AF65-F5344CB8AC3E}">
        <p14:creationId xmlns:p14="http://schemas.microsoft.com/office/powerpoint/2010/main" val="1483087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27</a:t>
            </a:fld>
            <a:endParaRPr lang="en-US"/>
          </a:p>
        </p:txBody>
      </p:sp>
    </p:spTree>
    <p:extLst>
      <p:ext uri="{BB962C8B-B14F-4D97-AF65-F5344CB8AC3E}">
        <p14:creationId xmlns:p14="http://schemas.microsoft.com/office/powerpoint/2010/main" val="2891112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28</a:t>
            </a:fld>
            <a:endParaRPr lang="en-US"/>
          </a:p>
        </p:txBody>
      </p:sp>
    </p:spTree>
    <p:extLst>
      <p:ext uri="{BB962C8B-B14F-4D97-AF65-F5344CB8AC3E}">
        <p14:creationId xmlns:p14="http://schemas.microsoft.com/office/powerpoint/2010/main" val="1097167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lumMod val="10000"/>
                  </a:schemeClr>
                </a:solidFill>
                <a:latin typeface="Avenir Book"/>
                <a:cs typeface="Avenir Book"/>
              </a:rPr>
              <a:t>55 million in 2020</a:t>
            </a:r>
          </a:p>
          <a:p>
            <a:r>
              <a:rPr lang="en-US" sz="1200" dirty="0">
                <a:solidFill>
                  <a:schemeClr val="bg2">
                    <a:lumMod val="10000"/>
                  </a:schemeClr>
                </a:solidFill>
                <a:latin typeface="Avenir Book"/>
                <a:cs typeface="Avenir Book"/>
              </a:rPr>
              <a:t>72 million in 2030</a:t>
            </a:r>
          </a:p>
          <a:p>
            <a:r>
              <a:rPr lang="en-US" sz="1200" dirty="0">
                <a:solidFill>
                  <a:schemeClr val="bg2">
                    <a:lumMod val="10000"/>
                  </a:schemeClr>
                </a:solidFill>
                <a:latin typeface="Avenir Book"/>
                <a:cs typeface="Avenir Book"/>
              </a:rPr>
              <a:t>1 in every 5 Americans</a:t>
            </a:r>
            <a:br>
              <a:rPr lang="en-US" sz="1400" b="1" dirty="0">
                <a:solidFill>
                  <a:schemeClr val="bg2"/>
                </a:solidFill>
                <a:latin typeface="Avenir Book"/>
                <a:cs typeface="Avenir Book"/>
              </a:rPr>
            </a:br>
            <a:endParaRPr lang="en-US" sz="1400" dirty="0">
              <a:latin typeface="Avenir Book"/>
              <a:cs typeface="Avenir Book"/>
            </a:endParaRPr>
          </a:p>
          <a:p>
            <a:endParaRPr lang="en-US" dirty="0"/>
          </a:p>
        </p:txBody>
      </p:sp>
      <p:sp>
        <p:nvSpPr>
          <p:cNvPr id="4" name="Slide Number Placeholder 3"/>
          <p:cNvSpPr>
            <a:spLocks noGrp="1"/>
          </p:cNvSpPr>
          <p:nvPr>
            <p:ph type="sldNum" sz="quarter" idx="10"/>
          </p:nvPr>
        </p:nvSpPr>
        <p:spPr/>
        <p:txBody>
          <a:bodyPr/>
          <a:lstStyle/>
          <a:p>
            <a:fld id="{C6649A8F-AE20-F843-B667-020B53531B3A}" type="slidenum">
              <a:rPr lang="en-US" smtClean="0"/>
              <a:t>29</a:t>
            </a:fld>
            <a:endParaRPr lang="en-US"/>
          </a:p>
        </p:txBody>
      </p:sp>
    </p:spTree>
    <p:extLst>
      <p:ext uri="{BB962C8B-B14F-4D97-AF65-F5344CB8AC3E}">
        <p14:creationId xmlns:p14="http://schemas.microsoft.com/office/powerpoint/2010/main" val="107020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ef517b27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3ef517b27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86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30</a:t>
            </a:fld>
            <a:endParaRPr lang="en-US"/>
          </a:p>
        </p:txBody>
      </p:sp>
    </p:spTree>
    <p:extLst>
      <p:ext uri="{BB962C8B-B14F-4D97-AF65-F5344CB8AC3E}">
        <p14:creationId xmlns:p14="http://schemas.microsoft.com/office/powerpoint/2010/main" val="99805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31</a:t>
            </a:fld>
            <a:endParaRPr lang="en-US"/>
          </a:p>
        </p:txBody>
      </p:sp>
    </p:spTree>
    <p:extLst>
      <p:ext uri="{BB962C8B-B14F-4D97-AF65-F5344CB8AC3E}">
        <p14:creationId xmlns:p14="http://schemas.microsoft.com/office/powerpoint/2010/main" val="1666163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32</a:t>
            </a:fld>
            <a:endParaRPr lang="en-US"/>
          </a:p>
        </p:txBody>
      </p:sp>
    </p:spTree>
    <p:extLst>
      <p:ext uri="{BB962C8B-B14F-4D97-AF65-F5344CB8AC3E}">
        <p14:creationId xmlns:p14="http://schemas.microsoft.com/office/powerpoint/2010/main" val="2817940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33</a:t>
            </a:fld>
            <a:endParaRPr lang="en-US"/>
          </a:p>
        </p:txBody>
      </p:sp>
    </p:spTree>
    <p:extLst>
      <p:ext uri="{BB962C8B-B14F-4D97-AF65-F5344CB8AC3E}">
        <p14:creationId xmlns:p14="http://schemas.microsoft.com/office/powerpoint/2010/main" val="2883257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37</a:t>
            </a:fld>
            <a:endParaRPr lang="en-US"/>
          </a:p>
        </p:txBody>
      </p:sp>
    </p:spTree>
    <p:extLst>
      <p:ext uri="{BB962C8B-B14F-4D97-AF65-F5344CB8AC3E}">
        <p14:creationId xmlns:p14="http://schemas.microsoft.com/office/powerpoint/2010/main" val="170501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38</a:t>
            </a:fld>
            <a:endParaRPr lang="en-US"/>
          </a:p>
        </p:txBody>
      </p:sp>
    </p:spTree>
    <p:extLst>
      <p:ext uri="{BB962C8B-B14F-4D97-AF65-F5344CB8AC3E}">
        <p14:creationId xmlns:p14="http://schemas.microsoft.com/office/powerpoint/2010/main" val="1281843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ef517b27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ef517b27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Write down what your organization’s mission statement is.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Are there any executives or leaders who most people at your org regard as visionary?</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What does s/he say? What is s/he known for?</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Find three ways that accessibility can be linked to those things.</a:t>
            </a:r>
            <a:endParaRPr>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
                <a:solidFill>
                  <a:schemeClr val="dk1"/>
                </a:solidFill>
              </a:rPr>
              <a:t>Now, what if something changes… what will you do?</a:t>
            </a:r>
            <a:endParaRPr>
              <a:solidFill>
                <a:schemeClr val="dk1"/>
              </a:solidFill>
            </a:endParaRPr>
          </a:p>
        </p:txBody>
      </p:sp>
    </p:spTree>
    <p:extLst>
      <p:ext uri="{BB962C8B-B14F-4D97-AF65-F5344CB8AC3E}">
        <p14:creationId xmlns:p14="http://schemas.microsoft.com/office/powerpoint/2010/main" val="885829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3ef517b27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3ef517b27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SHARE WITH US YOUR RESULTS, AND TELL US HOW THIS MIGHT DEMONSTRATE THE VALUE OF ACCESSIBILITY</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545268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3ef517b27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3ef517b27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462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ef517b27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3ef517b27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b="1" dirty="0">
              <a:latin typeface="Proxima Nova"/>
              <a:ea typeface="Proxima Nova"/>
              <a:cs typeface="Proxima Nova"/>
              <a:sym typeface="Proxima Nova"/>
            </a:endParaRPr>
          </a:p>
        </p:txBody>
      </p:sp>
    </p:spTree>
    <p:extLst>
      <p:ext uri="{BB962C8B-B14F-4D97-AF65-F5344CB8AC3E}">
        <p14:creationId xmlns:p14="http://schemas.microsoft.com/office/powerpoint/2010/main" val="113410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3ef517b27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3ef517b27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342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43</a:t>
            </a:fld>
            <a:endParaRPr lang="en-US"/>
          </a:p>
        </p:txBody>
      </p:sp>
    </p:spTree>
    <p:extLst>
      <p:ext uri="{BB962C8B-B14F-4D97-AF65-F5344CB8AC3E}">
        <p14:creationId xmlns:p14="http://schemas.microsoft.com/office/powerpoint/2010/main" val="304910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3ef517b27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3ef517b27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797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3ef517b27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3ef517b27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246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3ef517b27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3ef517b27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091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3ef517b27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3ef517b27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15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3ef517b27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3ef517b27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861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49</a:t>
            </a:fld>
            <a:endParaRPr lang="en-US"/>
          </a:p>
        </p:txBody>
      </p:sp>
    </p:spTree>
    <p:extLst>
      <p:ext uri="{BB962C8B-B14F-4D97-AF65-F5344CB8AC3E}">
        <p14:creationId xmlns:p14="http://schemas.microsoft.com/office/powerpoint/2010/main" val="349274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3ef517b27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3ef517b27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541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3ef517b27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3ef517b27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PLATFORMS</a:t>
            </a:r>
            <a:endParaRPr b="1"/>
          </a:p>
          <a:p>
            <a:pPr marL="0" lvl="0" indent="0" algn="l" rtl="0">
              <a:lnSpc>
                <a:spcPct val="115000"/>
              </a:lnSpc>
              <a:spcBef>
                <a:spcPts val="0"/>
              </a:spcBef>
              <a:spcAft>
                <a:spcPts val="0"/>
              </a:spcAft>
              <a:buClr>
                <a:schemeClr val="dk1"/>
              </a:buClr>
              <a:buSzPts val="1100"/>
              <a:buFont typeface="Arial"/>
              <a:buNone/>
            </a:pPr>
            <a:r>
              <a:rPr lang="en" sz="1350">
                <a:solidFill>
                  <a:srgbClr val="1A1A1A"/>
                </a:solidFill>
              </a:rPr>
              <a:t>Often white labeled, platforms are self enclosed digital experiences</a:t>
            </a:r>
            <a:endParaRPr sz="1350">
              <a:solidFill>
                <a:srgbClr val="1A1A1A"/>
              </a:solidFill>
            </a:endParaRPr>
          </a:p>
          <a:p>
            <a:pPr marL="0" lvl="0" indent="0" algn="l" rtl="0">
              <a:lnSpc>
                <a:spcPct val="115000"/>
              </a:lnSpc>
              <a:spcBef>
                <a:spcPts val="0"/>
              </a:spcBef>
              <a:spcAft>
                <a:spcPts val="0"/>
              </a:spcAft>
              <a:buNone/>
            </a:pPr>
            <a:r>
              <a:rPr lang="en" sz="1350">
                <a:solidFill>
                  <a:srgbClr val="1A1A1A"/>
                </a:solidFill>
              </a:rPr>
              <a:t>May contain a more robust feature set, but it’s harder to adapt after project is underway</a:t>
            </a:r>
            <a:endParaRPr sz="1350">
              <a:solidFill>
                <a:srgbClr val="1A1A1A"/>
              </a:solidFill>
            </a:endParaRPr>
          </a:p>
          <a:p>
            <a:pPr marL="0" lvl="0" indent="0" algn="l" rtl="0">
              <a:lnSpc>
                <a:spcPct val="115000"/>
              </a:lnSpc>
              <a:spcBef>
                <a:spcPts val="0"/>
              </a:spcBef>
              <a:spcAft>
                <a:spcPts val="0"/>
              </a:spcAft>
              <a:buNone/>
            </a:pPr>
            <a:r>
              <a:rPr lang="en" sz="1350">
                <a:solidFill>
                  <a:srgbClr val="1A1A1A"/>
                </a:solidFill>
              </a:rPr>
              <a:t>Gaps more easily understood</a:t>
            </a:r>
            <a:endParaRPr sz="1350">
              <a:solidFill>
                <a:srgbClr val="1A1A1A"/>
              </a:solidFill>
            </a:endParaRPr>
          </a:p>
          <a:p>
            <a:pPr marL="0" lvl="0" indent="0" algn="l" rtl="0">
              <a:lnSpc>
                <a:spcPct val="115000"/>
              </a:lnSpc>
              <a:spcBef>
                <a:spcPts val="0"/>
              </a:spcBef>
              <a:spcAft>
                <a:spcPts val="0"/>
              </a:spcAft>
              <a:buNone/>
            </a:pPr>
            <a:endParaRPr sz="1350">
              <a:solidFill>
                <a:srgbClr val="1A1A1A"/>
              </a:solidFill>
            </a:endParaRPr>
          </a:p>
          <a:p>
            <a:pPr marL="0" lvl="0" indent="0" algn="l" rtl="0">
              <a:lnSpc>
                <a:spcPct val="115000"/>
              </a:lnSpc>
              <a:spcBef>
                <a:spcPts val="0"/>
              </a:spcBef>
              <a:spcAft>
                <a:spcPts val="0"/>
              </a:spcAft>
              <a:buNone/>
            </a:pPr>
            <a:r>
              <a:rPr lang="en" sz="1350" b="1">
                <a:solidFill>
                  <a:srgbClr val="1A1A1A"/>
                </a:solidFill>
              </a:rPr>
              <a:t>SERVICES</a:t>
            </a:r>
            <a:endParaRPr sz="1350" b="1">
              <a:solidFill>
                <a:srgbClr val="1A1A1A"/>
              </a:solidFill>
            </a:endParaRPr>
          </a:p>
          <a:p>
            <a:pPr marL="0" lvl="0" indent="0" algn="l" rtl="0">
              <a:lnSpc>
                <a:spcPct val="115000"/>
              </a:lnSpc>
              <a:spcBef>
                <a:spcPts val="0"/>
              </a:spcBef>
              <a:spcAft>
                <a:spcPts val="0"/>
              </a:spcAft>
              <a:buNone/>
            </a:pPr>
            <a:r>
              <a:rPr lang="en" sz="1350">
                <a:solidFill>
                  <a:srgbClr val="1A1A1A"/>
                </a:solidFill>
              </a:rPr>
              <a:t>Usually staff augmentation and creative or professional services</a:t>
            </a:r>
            <a:endParaRPr sz="1350">
              <a:solidFill>
                <a:srgbClr val="1A1A1A"/>
              </a:solidFill>
            </a:endParaRPr>
          </a:p>
          <a:p>
            <a:pPr marL="0" lvl="0" indent="0" algn="l" rtl="0">
              <a:lnSpc>
                <a:spcPct val="115000"/>
              </a:lnSpc>
              <a:spcBef>
                <a:spcPts val="0"/>
              </a:spcBef>
              <a:spcAft>
                <a:spcPts val="0"/>
              </a:spcAft>
              <a:buNone/>
            </a:pPr>
            <a:r>
              <a:rPr lang="en" sz="1350">
                <a:solidFill>
                  <a:srgbClr val="1A1A1A"/>
                </a:solidFill>
              </a:rPr>
              <a:t>Has the ability to adjust and adapt after the project is underway</a:t>
            </a:r>
            <a:endParaRPr sz="1350">
              <a:solidFill>
                <a:srgbClr val="1A1A1A"/>
              </a:solidFill>
            </a:endParaRPr>
          </a:p>
          <a:p>
            <a:pPr marL="0" lvl="0" indent="0" algn="l" rtl="0">
              <a:lnSpc>
                <a:spcPct val="115000"/>
              </a:lnSpc>
              <a:spcBef>
                <a:spcPts val="0"/>
              </a:spcBef>
              <a:spcAft>
                <a:spcPts val="0"/>
              </a:spcAft>
              <a:buNone/>
            </a:pPr>
            <a:r>
              <a:rPr lang="en" sz="1350">
                <a:solidFill>
                  <a:srgbClr val="1A1A1A"/>
                </a:solidFill>
              </a:rPr>
              <a:t>More political, gaps less understood</a:t>
            </a:r>
            <a:endParaRPr sz="1350">
              <a:solidFill>
                <a:srgbClr val="1A1A1A"/>
              </a:solidFill>
            </a:endParaRPr>
          </a:p>
          <a:p>
            <a:pPr marL="0" lvl="0" indent="0" algn="l" rtl="0">
              <a:lnSpc>
                <a:spcPct val="115000"/>
              </a:lnSpc>
              <a:spcBef>
                <a:spcPts val="0"/>
              </a:spcBef>
              <a:spcAft>
                <a:spcPts val="0"/>
              </a:spcAft>
              <a:buClr>
                <a:schemeClr val="dk1"/>
              </a:buClr>
              <a:buSzPts val="1100"/>
              <a:buFont typeface="Arial"/>
              <a:buNone/>
            </a:pPr>
            <a:endParaRPr sz="1350">
              <a:solidFill>
                <a:srgbClr val="1A1A1A"/>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0978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ef517b27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ef517b27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29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4204D-A129-834B-B1A3-84C093EE0EB0}" type="slidenum">
              <a:rPr kumimoji="0" lang="en-US" sz="1200" b="0" i="0" u="none" strike="noStrike" kern="1200" cap="none" spc="0" normalizeH="0" baseline="0" noProof="0" smtClean="0">
                <a:ln>
                  <a:noFill/>
                </a:ln>
                <a:solidFill>
                  <a:srgbClr val="595959"/>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95959"/>
              </a:solidFill>
              <a:effectLst/>
              <a:uLnTx/>
              <a:uFillTx/>
              <a:latin typeface="Arial" charset="0"/>
              <a:cs typeface="Arial" charset="0"/>
            </a:endParaRPr>
          </a:p>
        </p:txBody>
      </p:sp>
    </p:spTree>
    <p:extLst>
      <p:ext uri="{BB962C8B-B14F-4D97-AF65-F5344CB8AC3E}">
        <p14:creationId xmlns:p14="http://schemas.microsoft.com/office/powerpoint/2010/main" val="380006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ef517b27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ef517b27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dirty="0">
              <a:solidFill>
                <a:schemeClr val="dk1"/>
              </a:solidFill>
            </a:endParaRPr>
          </a:p>
        </p:txBody>
      </p:sp>
    </p:spTree>
    <p:extLst>
      <p:ext uri="{BB962C8B-B14F-4D97-AF65-F5344CB8AC3E}">
        <p14:creationId xmlns:p14="http://schemas.microsoft.com/office/powerpoint/2010/main" val="697709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ef517b27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ef517b27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09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3ef517b27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3ef517b27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365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3ef517b27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3ef517b27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380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3ef517b27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3ef517b27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8503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3ef517b27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3ef517b27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485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3ef517b27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3ef517b27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231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3ef517b27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3ef517b27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81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3ef517b27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3ef517b27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424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3ef517b27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3ef517b27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585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04204D-A129-834B-B1A3-84C093EE0EB0}" type="slidenum">
              <a:rPr lang="en-US" smtClean="0"/>
              <a:pPr/>
              <a:t>6</a:t>
            </a:fld>
            <a:endParaRPr lang="en-US" dirty="0"/>
          </a:p>
        </p:txBody>
      </p:sp>
    </p:spTree>
    <p:extLst>
      <p:ext uri="{BB962C8B-B14F-4D97-AF65-F5344CB8AC3E}">
        <p14:creationId xmlns:p14="http://schemas.microsoft.com/office/powerpoint/2010/main" val="866503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ef517b27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3ef517b27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414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64</a:t>
            </a:fld>
            <a:endParaRPr lang="en-US"/>
          </a:p>
        </p:txBody>
      </p:sp>
    </p:spTree>
    <p:extLst>
      <p:ext uri="{BB962C8B-B14F-4D97-AF65-F5344CB8AC3E}">
        <p14:creationId xmlns:p14="http://schemas.microsoft.com/office/powerpoint/2010/main" val="4266255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3f2fb02e6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3f2fb02e6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3191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3f2fb02e6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3f2fb02e6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311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4204D-A129-834B-B1A3-84C093EE0EB0}"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1506235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68</a:t>
            </a:fld>
            <a:endParaRPr lang="en-US" dirty="0"/>
          </a:p>
        </p:txBody>
      </p:sp>
    </p:spTree>
    <p:extLst>
      <p:ext uri="{BB962C8B-B14F-4D97-AF65-F5344CB8AC3E}">
        <p14:creationId xmlns:p14="http://schemas.microsoft.com/office/powerpoint/2010/main" val="2691681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3f2fb02e6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3f2fb02e6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3061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3f2fb02e6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3f2fb02e6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1495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71</a:t>
            </a:fld>
            <a:endParaRPr lang="en-US"/>
          </a:p>
        </p:txBody>
      </p:sp>
    </p:spTree>
    <p:extLst>
      <p:ext uri="{BB962C8B-B14F-4D97-AF65-F5344CB8AC3E}">
        <p14:creationId xmlns:p14="http://schemas.microsoft.com/office/powerpoint/2010/main" val="35785051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3ef517b27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3ef517b27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0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ef517b27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ef517b27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Clr>
                <a:schemeClr val="dk1"/>
              </a:buClr>
              <a:buSzPts val="1100"/>
              <a:buFont typeface="Arial"/>
              <a:buNone/>
            </a:pPr>
            <a:r>
              <a:rPr lang="en" sz="1600">
                <a:solidFill>
                  <a:schemeClr val="dk1"/>
                </a:solidFill>
              </a:rPr>
              <a:t>WHAT CLASS IS THIS?</a:t>
            </a:r>
            <a:endParaRPr sz="160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rPr>
              <a:t>This workshop is about building a sustainable accessibility program at your organization. However, there is no blueprint or long-term plan that you’ll find or create that will work unless you’re willing to adapt to changes and recognize opportunities: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Being strategic</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Getting ideas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Making plans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Making new plans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Being agile-minded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1492524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3ef517b27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3ef517b27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2447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74</a:t>
            </a:fld>
            <a:endParaRPr lang="en-US"/>
          </a:p>
        </p:txBody>
      </p:sp>
    </p:spTree>
    <p:extLst>
      <p:ext uri="{BB962C8B-B14F-4D97-AF65-F5344CB8AC3E}">
        <p14:creationId xmlns:p14="http://schemas.microsoft.com/office/powerpoint/2010/main" val="3140589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75</a:t>
            </a:fld>
            <a:endParaRPr lang="en-US"/>
          </a:p>
        </p:txBody>
      </p:sp>
    </p:spTree>
    <p:extLst>
      <p:ext uri="{BB962C8B-B14F-4D97-AF65-F5344CB8AC3E}">
        <p14:creationId xmlns:p14="http://schemas.microsoft.com/office/powerpoint/2010/main" val="22573284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3f2fb02e6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3f2fb02e6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211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77</a:t>
            </a:fld>
            <a:endParaRPr lang="en-US"/>
          </a:p>
        </p:txBody>
      </p:sp>
    </p:spTree>
    <p:extLst>
      <p:ext uri="{BB962C8B-B14F-4D97-AF65-F5344CB8AC3E}">
        <p14:creationId xmlns:p14="http://schemas.microsoft.com/office/powerpoint/2010/main" val="11638535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3ef517b27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3ef517b27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7188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3ef517b27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3ef517b27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kern="1200" dirty="0">
                <a:solidFill>
                  <a:schemeClr val="tx1"/>
                </a:solidFill>
                <a:effectLst/>
                <a:latin typeface="+mn-lt"/>
                <a:ea typeface="+mn-ea"/>
                <a:cs typeface="+mn-cs"/>
              </a:rPr>
              <a:t>These days GPS technology can get you as close as about 10 feet from your destination, close enough to see it–assuming you can see.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 those last few feet are a chasm for the blind (and GPS accuracy sometimes falls only within about 30 feet).</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kern="1200" dirty="0">
                <a:solidFill>
                  <a:schemeClr val="tx1"/>
                </a:solidFill>
                <a:effectLst/>
                <a:latin typeface="+mn-lt"/>
                <a:ea typeface="+mn-ea"/>
                <a:cs typeface="+mn-cs"/>
              </a:rPr>
              <a:t>“Actually finding the bus stop, not the right street, but standing in the right place when the bus comes, is pretty hard,” says Dave Power, president and CEO of the Perkins School for the Blind near Boston.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Helen Keller’s alma mater is developing a mobile app that will provide audio directions—contributed by volunteers—so that blind people can get close enough to the stop for the bus driver to notice them.</a:t>
            </a:r>
            <a:endParaRPr dirty="0"/>
          </a:p>
        </p:txBody>
      </p:sp>
    </p:spTree>
    <p:extLst>
      <p:ext uri="{BB962C8B-B14F-4D97-AF65-F5344CB8AC3E}">
        <p14:creationId xmlns:p14="http://schemas.microsoft.com/office/powerpoint/2010/main" val="28514940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3ef517b2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3ef517b27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5572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3ef517b27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3ef517b2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3972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ef517b27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ef517b27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dirty="0">
              <a:solidFill>
                <a:schemeClr val="dk1"/>
              </a:solidFill>
            </a:endParaRPr>
          </a:p>
        </p:txBody>
      </p:sp>
    </p:spTree>
    <p:extLst>
      <p:ext uri="{BB962C8B-B14F-4D97-AF65-F5344CB8AC3E}">
        <p14:creationId xmlns:p14="http://schemas.microsoft.com/office/powerpoint/2010/main" val="187802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ef517b27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3ef517b27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299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3ef517b2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3ef517b2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0323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3ef517b27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3ef517b27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1507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3ef517b27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3ef517b27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9894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3ef517b27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3ef517b27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0293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87</a:t>
            </a:fld>
            <a:endParaRPr lang="en-US"/>
          </a:p>
        </p:txBody>
      </p:sp>
    </p:spTree>
    <p:extLst>
      <p:ext uri="{BB962C8B-B14F-4D97-AF65-F5344CB8AC3E}">
        <p14:creationId xmlns:p14="http://schemas.microsoft.com/office/powerpoint/2010/main" val="23265279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3ef517b27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3ef517b27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9542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89</a:t>
            </a:fld>
            <a:endParaRPr lang="en-US"/>
          </a:p>
        </p:txBody>
      </p:sp>
    </p:spTree>
    <p:extLst>
      <p:ext uri="{BB962C8B-B14F-4D97-AF65-F5344CB8AC3E}">
        <p14:creationId xmlns:p14="http://schemas.microsoft.com/office/powerpoint/2010/main" val="5670347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3ef517b27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3ef517b27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7899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ef517b27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ef517b27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2920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3f2fb02e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3f2fb02e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59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4204D-A129-834B-B1A3-84C093EE0EB0}"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149748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4204D-A129-834B-B1A3-84C093EE0EB0}" type="slidenum">
              <a:rPr lang="en-US" smtClean="0"/>
              <a:pPr/>
              <a:t>93</a:t>
            </a:fld>
            <a:endParaRPr lang="en-US" dirty="0"/>
          </a:p>
        </p:txBody>
      </p:sp>
    </p:spTree>
    <p:extLst>
      <p:ext uri="{BB962C8B-B14F-4D97-AF65-F5344CB8AC3E}">
        <p14:creationId xmlns:p14="http://schemas.microsoft.com/office/powerpoint/2010/main" val="31581509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ef517b27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ef517b27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Write down what your organization’s mission statement is.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Are there any executives or leaders who most people at your org regard as visionary?</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What does s/he say? What is s/he known for?</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Find three ways that accessibility can be linked to those things.</a:t>
            </a:r>
            <a:endParaRPr>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
                <a:solidFill>
                  <a:schemeClr val="dk1"/>
                </a:solidFill>
              </a:rPr>
              <a:t>Now, what if something changes… what will you do?</a:t>
            </a:r>
            <a:endParaRPr>
              <a:solidFill>
                <a:schemeClr val="dk1"/>
              </a:solidFill>
            </a:endParaRPr>
          </a:p>
        </p:txBody>
      </p:sp>
    </p:spTree>
    <p:extLst>
      <p:ext uri="{BB962C8B-B14F-4D97-AF65-F5344CB8AC3E}">
        <p14:creationId xmlns:p14="http://schemas.microsoft.com/office/powerpoint/2010/main" val="24921254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95</a:t>
            </a:fld>
            <a:endParaRPr lang="en-US"/>
          </a:p>
        </p:txBody>
      </p:sp>
    </p:spTree>
    <p:extLst>
      <p:ext uri="{BB962C8B-B14F-4D97-AF65-F5344CB8AC3E}">
        <p14:creationId xmlns:p14="http://schemas.microsoft.com/office/powerpoint/2010/main" val="10624028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C428A1-4B6A-234B-8503-D6B1D58036E9}" type="slidenum">
              <a:rPr lang="en-US" smtClean="0"/>
              <a:t>97</a:t>
            </a:fld>
            <a:endParaRPr lang="en-US"/>
          </a:p>
        </p:txBody>
      </p:sp>
    </p:spTree>
    <p:extLst>
      <p:ext uri="{BB962C8B-B14F-4D97-AF65-F5344CB8AC3E}">
        <p14:creationId xmlns:p14="http://schemas.microsoft.com/office/powerpoint/2010/main" val="29399280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04204D-A129-834B-B1A3-84C093EE0EB0}" type="slidenum">
              <a:rPr lang="en-US" smtClean="0"/>
              <a:pPr/>
              <a:t>98</a:t>
            </a:fld>
            <a:endParaRPr lang="en-US"/>
          </a:p>
        </p:txBody>
      </p:sp>
    </p:spTree>
    <p:extLst>
      <p:ext uri="{BB962C8B-B14F-4D97-AF65-F5344CB8AC3E}">
        <p14:creationId xmlns:p14="http://schemas.microsoft.com/office/powerpoint/2010/main" val="1708300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3f2fb02e6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13f2fb02e6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7059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04204D-A129-834B-B1A3-84C093EE0EB0}" type="slidenum">
              <a:rPr lang="en-US" smtClean="0"/>
              <a:pPr/>
              <a:t>100</a:t>
            </a:fld>
            <a:endParaRPr lang="en-US" dirty="0"/>
          </a:p>
        </p:txBody>
      </p:sp>
    </p:spTree>
    <p:extLst>
      <p:ext uri="{BB962C8B-B14F-4D97-AF65-F5344CB8AC3E}">
        <p14:creationId xmlns:p14="http://schemas.microsoft.com/office/powerpoint/2010/main" val="371565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3F96-49A6-F84F-AD66-29D54A2C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127C60-0B08-C241-BCD4-DE8EDCD7B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DD4237-101B-534F-984A-2F3FAA724680}"/>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5" name="Footer Placeholder 4">
            <a:extLst>
              <a:ext uri="{FF2B5EF4-FFF2-40B4-BE49-F238E27FC236}">
                <a16:creationId xmlns:a16="http://schemas.microsoft.com/office/drawing/2014/main" id="{DA8A2D0A-C084-124A-BD9E-E8CCF40C9E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E4C9-F10C-7240-93CF-D7ABEC3C4715}"/>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92371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65ED-CADF-7543-9BF7-880582EAAA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124BE-DEEF-DA4E-98AD-1C9E1076A6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A256F-67FC-034D-B3F7-0752862416BC}"/>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5" name="Footer Placeholder 4">
            <a:extLst>
              <a:ext uri="{FF2B5EF4-FFF2-40B4-BE49-F238E27FC236}">
                <a16:creationId xmlns:a16="http://schemas.microsoft.com/office/drawing/2014/main" id="{F142A74B-DF6B-5C4D-8E68-470022C65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446F1-2DE9-2346-A8FF-1686E030A0BE}"/>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3188057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6BA05-509C-BC4D-9612-162F146513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47B16-B130-914D-8088-3A06BF2B61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FFD0A-9A6A-B044-A7E3-47196D180314}"/>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5" name="Footer Placeholder 4">
            <a:extLst>
              <a:ext uri="{FF2B5EF4-FFF2-40B4-BE49-F238E27FC236}">
                <a16:creationId xmlns:a16="http://schemas.microsoft.com/office/drawing/2014/main" id="{027D342B-EFB7-3F47-B0DA-8208B4067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E4F5D-11D9-7441-BBF9-BDF695936422}"/>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854994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3">
  <p:cSld name="Title Only 1 3">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54" name="Google Shape;54;p11"/>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55" name="Google Shape;55;p11"/>
          <p:cNvSpPr txBox="1">
            <a:spLocks noGrp="1"/>
          </p:cNvSpPr>
          <p:nvPr>
            <p:ph type="title"/>
          </p:nvPr>
        </p:nvSpPr>
        <p:spPr>
          <a:xfrm>
            <a:off x="-112800" y="5206000"/>
            <a:ext cx="12417600" cy="1143200"/>
          </a:xfrm>
          <a:prstGeom prst="rect">
            <a:avLst/>
          </a:prstGeom>
          <a:solidFill>
            <a:srgbClr val="292929"/>
          </a:solid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Proxima Nova"/>
              <a:buNone/>
              <a:defRPr sz="5867" b="0" i="0" u="none" strike="noStrike" cap="none">
                <a:solidFill>
                  <a:schemeClr val="lt1"/>
                </a:solidFill>
                <a:latin typeface="Proxima Nova"/>
                <a:ea typeface="Proxima Nova"/>
                <a:cs typeface="Proxima Nova"/>
                <a:sym typeface="Proxima Nova"/>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3850137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42" name="Google Shape;42;p8"/>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43" name="Google Shape;43;p8"/>
          <p:cNvSpPr txBox="1">
            <a:spLocks noGrp="1"/>
          </p:cNvSpPr>
          <p:nvPr>
            <p:ph type="title"/>
          </p:nvPr>
        </p:nvSpPr>
        <p:spPr>
          <a:xfrm>
            <a:off x="-112800" y="5206000"/>
            <a:ext cx="12417600" cy="1143200"/>
          </a:xfrm>
          <a:prstGeom prst="rect">
            <a:avLst/>
          </a:prstGeom>
          <a:solidFill>
            <a:srgbClr val="292929"/>
          </a:solid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Proxima Nova"/>
              <a:buNone/>
              <a:defRPr sz="5867" b="0" i="0" u="none" strike="noStrike" cap="none">
                <a:solidFill>
                  <a:schemeClr val="lt1"/>
                </a:solidFill>
                <a:latin typeface="Proxima Nova"/>
                <a:ea typeface="Proxima Nova"/>
                <a:cs typeface="Proxima Nova"/>
                <a:sym typeface="Proxima Nova"/>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595497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8">
  <p:cSld name="Title Only 1 8">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6"/>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71" name="Google Shape;71;p16"/>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72" name="Google Shape;72;p16"/>
          <p:cNvSpPr txBox="1">
            <a:spLocks noGrp="1"/>
          </p:cNvSpPr>
          <p:nvPr>
            <p:ph type="title"/>
          </p:nvPr>
        </p:nvSpPr>
        <p:spPr>
          <a:xfrm>
            <a:off x="-112800" y="5206000"/>
            <a:ext cx="12417600" cy="1143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Proxima Nova"/>
              <a:buNone/>
              <a:defRPr sz="5867" b="0" i="0" u="none" strike="noStrike" cap="none">
                <a:solidFill>
                  <a:schemeClr val="lt1"/>
                </a:solidFill>
                <a:latin typeface="Proxima Nova"/>
                <a:ea typeface="Proxima Nova"/>
                <a:cs typeface="Proxima Nova"/>
                <a:sym typeface="Proxima Nova"/>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2579723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1">
  <p:cSld name="Title Only 1 1">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9"/>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46" name="Google Shape;46;p9"/>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47" name="Google Shape;47;p9"/>
          <p:cNvSpPr txBox="1">
            <a:spLocks noGrp="1"/>
          </p:cNvSpPr>
          <p:nvPr>
            <p:ph type="title"/>
          </p:nvPr>
        </p:nvSpPr>
        <p:spPr>
          <a:xfrm>
            <a:off x="-112800" y="5206000"/>
            <a:ext cx="12417600" cy="1143200"/>
          </a:xfrm>
          <a:prstGeom prst="rect">
            <a:avLst/>
          </a:prstGeom>
          <a:solidFill>
            <a:srgbClr val="292929"/>
          </a:solid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Proxima Nova"/>
              <a:buNone/>
              <a:defRPr sz="5867" b="0" i="0" u="none" strike="noStrike" cap="none">
                <a:solidFill>
                  <a:schemeClr val="lt1"/>
                </a:solidFill>
                <a:latin typeface="Proxima Nova"/>
                <a:ea typeface="Proxima Nova"/>
                <a:cs typeface="Proxima Nova"/>
                <a:sym typeface="Proxima Nova"/>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411119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8 3">
  <p:cSld name="Title Only 1 8 3">
    <p:bg>
      <p:bgPr>
        <a:solidFill>
          <a:srgbClr val="000000"/>
        </a:solidFill>
        <a:effectLst/>
      </p:bgPr>
    </p:bg>
    <p:spTree>
      <p:nvGrpSpPr>
        <p:cNvPr id="1" name="Shape 81"/>
        <p:cNvGrpSpPr/>
        <p:nvPr/>
      </p:nvGrpSpPr>
      <p:grpSpPr>
        <a:xfrm>
          <a:off x="0" y="0"/>
          <a:ext cx="0" cy="0"/>
          <a:chOff x="0" y="0"/>
          <a:chExt cx="0" cy="0"/>
        </a:xfrm>
      </p:grpSpPr>
      <p:sp>
        <p:nvSpPr>
          <p:cNvPr id="82" name="Google Shape;82;p19"/>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83" name="Google Shape;83;p19"/>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pic>
        <p:nvPicPr>
          <p:cNvPr id="84" name="Google Shape;84;p19" descr="zerg.jpg"/>
          <p:cNvPicPr preferRelativeResize="0"/>
          <p:nvPr/>
        </p:nvPicPr>
        <p:blipFill>
          <a:blip r:embed="rId2">
            <a:alphaModFix/>
          </a:blip>
          <a:stretch>
            <a:fillRect/>
          </a:stretch>
        </p:blipFill>
        <p:spPr>
          <a:xfrm>
            <a:off x="2667000" y="0"/>
            <a:ext cx="6858000" cy="6858000"/>
          </a:xfrm>
          <a:prstGeom prst="rect">
            <a:avLst/>
          </a:prstGeom>
          <a:noFill/>
          <a:ln>
            <a:noFill/>
          </a:ln>
        </p:spPr>
      </p:pic>
    </p:spTree>
    <p:extLst>
      <p:ext uri="{BB962C8B-B14F-4D97-AF65-F5344CB8AC3E}">
        <p14:creationId xmlns:p14="http://schemas.microsoft.com/office/powerpoint/2010/main" val="3051152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9 4">
  <p:cSld name="Title Only 1 9 4">
    <p:bg>
      <p:bgPr>
        <a:solidFill>
          <a:srgbClr val="FFFFFF"/>
        </a:solidFill>
        <a:effectLst/>
      </p:bgPr>
    </p:bg>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609600" y="274639"/>
            <a:ext cx="10972800" cy="1143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rgbClr val="0B5394"/>
              </a:buClr>
              <a:buSzPts val="1400"/>
              <a:buFont typeface="Proxima Nova"/>
              <a:buNone/>
              <a:defRPr sz="5867" b="0" i="0" u="none" strike="noStrike" cap="none">
                <a:solidFill>
                  <a:srgbClr val="0B5394"/>
                </a:solidFill>
                <a:latin typeface="Proxima Nova"/>
                <a:ea typeface="Proxima Nova"/>
                <a:cs typeface="Proxima Nova"/>
                <a:sym typeface="Proxima Nova"/>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120" name="Google Shape;120;p27"/>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121" name="Google Shape;121;p27"/>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pic>
        <p:nvPicPr>
          <p:cNvPr id="122" name="Google Shape;122;p27" descr="asset-fist-pow.png"/>
          <p:cNvPicPr preferRelativeResize="0"/>
          <p:nvPr/>
        </p:nvPicPr>
        <p:blipFill>
          <a:blip r:embed="rId2">
            <a:alphaModFix/>
          </a:blip>
          <a:stretch>
            <a:fillRect/>
          </a:stretch>
        </p:blipFill>
        <p:spPr>
          <a:xfrm>
            <a:off x="609600" y="2013072"/>
            <a:ext cx="10972800" cy="5048137"/>
          </a:xfrm>
          <a:prstGeom prst="rect">
            <a:avLst/>
          </a:prstGeom>
          <a:noFill/>
          <a:ln>
            <a:noFill/>
          </a:ln>
        </p:spPr>
      </p:pic>
    </p:spTree>
    <p:extLst>
      <p:ext uri="{BB962C8B-B14F-4D97-AF65-F5344CB8AC3E}">
        <p14:creationId xmlns:p14="http://schemas.microsoft.com/office/powerpoint/2010/main" val="1223086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4">
  <p:cSld name="Title Only 1 4">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0829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9">
  <p:cSld name="Title Only 1 9">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2"/>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97" name="Google Shape;97;p22"/>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6519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8E8C-5774-9443-A83B-CC43935F9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7A051-07B2-804E-A90C-858BF47161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F2FA6-50BA-7446-92DB-F5419B4CC382}"/>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5" name="Footer Placeholder 4">
            <a:extLst>
              <a:ext uri="{FF2B5EF4-FFF2-40B4-BE49-F238E27FC236}">
                <a16:creationId xmlns:a16="http://schemas.microsoft.com/office/drawing/2014/main" id="{A4B5C8A9-AB0F-1B43-AA78-6844C2A08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FE103-5F75-0146-A0E0-DD6318E2BF5E}"/>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1543665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9 1">
  <p:cSld name="Title Only 1 9 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3"/>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100" name="Google Shape;100;p23"/>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6271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9 2">
  <p:cSld name="Title Only 1 9 2">
    <p:bg>
      <p:bgPr>
        <a:solidFill>
          <a:srgbClr val="FFFFFF"/>
        </a:solidFill>
        <a:effectLst/>
      </p:bgPr>
    </p:bg>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609600" y="274639"/>
            <a:ext cx="10972800" cy="1143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Arial"/>
              <a:buNone/>
              <a:defRPr sz="5867" b="0" i="0" u="none" strike="noStrike" cap="none">
                <a:solidFill>
                  <a:schemeClr val="lt1"/>
                </a:solidFill>
                <a:latin typeface="Arial"/>
                <a:ea typeface="Arial"/>
                <a:cs typeface="Arial"/>
                <a:sym typeface="Aria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103" name="Google Shape;103;p24"/>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104" name="Google Shape;104;p24"/>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pic>
        <p:nvPicPr>
          <p:cNvPr id="105" name="Google Shape;105;p24" descr="pb-j.png"/>
          <p:cNvPicPr preferRelativeResize="0"/>
          <p:nvPr/>
        </p:nvPicPr>
        <p:blipFill>
          <a:blip r:embed="rId2">
            <a:alphaModFix/>
          </a:blip>
          <a:stretch>
            <a:fillRect/>
          </a:stretch>
        </p:blipFill>
        <p:spPr>
          <a:xfrm>
            <a:off x="1313115" y="0"/>
            <a:ext cx="9565771" cy="6858000"/>
          </a:xfrm>
          <a:prstGeom prst="rect">
            <a:avLst/>
          </a:prstGeom>
          <a:noFill/>
          <a:ln>
            <a:noFill/>
          </a:ln>
        </p:spPr>
      </p:pic>
      <p:pic>
        <p:nvPicPr>
          <p:cNvPr id="106" name="Google Shape;106;p24" descr="pb-cover.png"/>
          <p:cNvPicPr preferRelativeResize="0"/>
          <p:nvPr/>
        </p:nvPicPr>
        <p:blipFill>
          <a:blip r:embed="rId3">
            <a:alphaModFix/>
          </a:blip>
          <a:stretch>
            <a:fillRect/>
          </a:stretch>
        </p:blipFill>
        <p:spPr>
          <a:xfrm>
            <a:off x="3998533" y="3249867"/>
            <a:ext cx="2108200" cy="1397000"/>
          </a:xfrm>
          <a:prstGeom prst="rect">
            <a:avLst/>
          </a:prstGeom>
          <a:noFill/>
          <a:ln>
            <a:noFill/>
          </a:ln>
        </p:spPr>
      </p:pic>
      <p:pic>
        <p:nvPicPr>
          <p:cNvPr id="107" name="Google Shape;107;p24" descr="jelly-cover.png"/>
          <p:cNvPicPr preferRelativeResize="0"/>
          <p:nvPr/>
        </p:nvPicPr>
        <p:blipFill>
          <a:blip r:embed="rId4">
            <a:alphaModFix/>
          </a:blip>
          <a:stretch>
            <a:fillRect/>
          </a:stretch>
        </p:blipFill>
        <p:spPr>
          <a:xfrm>
            <a:off x="6558085" y="3156251"/>
            <a:ext cx="1790700" cy="1206500"/>
          </a:xfrm>
          <a:prstGeom prst="rect">
            <a:avLst/>
          </a:prstGeom>
          <a:noFill/>
          <a:ln>
            <a:noFill/>
          </a:ln>
        </p:spPr>
      </p:pic>
      <p:sp>
        <p:nvSpPr>
          <p:cNvPr id="108" name="Google Shape;108;p24"/>
          <p:cNvSpPr txBox="1">
            <a:spLocks noGrp="1"/>
          </p:cNvSpPr>
          <p:nvPr>
            <p:ph type="title" idx="2"/>
          </p:nvPr>
        </p:nvSpPr>
        <p:spPr>
          <a:xfrm>
            <a:off x="-112800" y="5206000"/>
            <a:ext cx="12417600" cy="1143200"/>
          </a:xfrm>
          <a:prstGeom prst="rect">
            <a:avLst/>
          </a:prstGeom>
          <a:solidFill>
            <a:srgbClr val="292929"/>
          </a:solid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Proxima Nova"/>
              <a:buNone/>
              <a:defRPr sz="5867" b="0" i="0" u="none" strike="noStrike" cap="none">
                <a:solidFill>
                  <a:schemeClr val="lt1"/>
                </a:solidFill>
                <a:latin typeface="Proxima Nova"/>
                <a:ea typeface="Proxima Nova"/>
                <a:cs typeface="Proxima Nova"/>
                <a:sym typeface="Proxima Nova"/>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1053330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8 2">
  <p:cSld name="Title Only 1 8 2">
    <p:bg>
      <p:bgPr>
        <a:solidFill>
          <a:srgbClr val="000000"/>
        </a:solid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600" b="0" i="0">
                <a:solidFill>
                  <a:srgbClr val="FFFFF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2pPr>
            <a:lvl3pPr marL="1219170" marR="0" lvl="2"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3pPr>
            <a:lvl4pPr marL="1828754" marR="0" lvl="3"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4pPr>
            <a:lvl5pPr marL="2438339" marR="0" lvl="4"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5pPr>
            <a:lvl6pPr marL="3047924" marR="0" lvl="5"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6pPr>
            <a:lvl7pPr marL="3657509" marR="0" lvl="6"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7pPr>
            <a:lvl8pPr marL="4267093" marR="0" lvl="7"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8pPr>
            <a:lvl9pPr marL="4876678" marR="0" lvl="8" indent="0" algn="l" rtl="0">
              <a:spcBef>
                <a:spcPts val="0"/>
              </a:spcBef>
              <a:spcAft>
                <a:spcPts val="0"/>
              </a:spcAft>
              <a:buSzPts val="1400"/>
              <a:buNone/>
              <a:defRPr sz="2400" b="0" i="0" u="none" strike="noStrike" cap="none">
                <a:solidFill>
                  <a:schemeClr val="dk1"/>
                </a:solidFill>
                <a:latin typeface="Questrial"/>
                <a:ea typeface="Questrial"/>
                <a:cs typeface="Questrial"/>
                <a:sym typeface="Questrial"/>
              </a:defRPr>
            </a:lvl9pPr>
          </a:lstStyle>
          <a:p>
            <a:endParaRPr/>
          </a:p>
        </p:txBody>
      </p:sp>
      <p:sp>
        <p:nvSpPr>
          <p:cNvPr id="78" name="Google Shape;78;p18"/>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a:solidFill>
                  <a:srgbClr val="FFFFFF"/>
                </a:solidFill>
                <a:latin typeface="Arial"/>
                <a:ea typeface="Arial"/>
                <a:cs typeface="Arial"/>
                <a:sym typeface="Arial"/>
              </a:defRPr>
            </a:lvl1pPr>
            <a:lvl2pPr marL="0" marR="0" lvl="1" indent="0" algn="r" rtl="0">
              <a:spcBef>
                <a:spcPts val="0"/>
              </a:spcBef>
              <a:buNone/>
              <a:defRPr sz="1600" b="0" i="0">
                <a:solidFill>
                  <a:srgbClr val="FFFFFF"/>
                </a:solidFill>
                <a:latin typeface="Arial"/>
                <a:ea typeface="Arial"/>
                <a:cs typeface="Arial"/>
                <a:sym typeface="Arial"/>
              </a:defRPr>
            </a:lvl2pPr>
            <a:lvl3pPr marL="0" marR="0" lvl="2" indent="0" algn="r" rtl="0">
              <a:spcBef>
                <a:spcPts val="0"/>
              </a:spcBef>
              <a:buNone/>
              <a:defRPr sz="1600" b="0" i="0">
                <a:solidFill>
                  <a:srgbClr val="FFFFFF"/>
                </a:solidFill>
                <a:latin typeface="Arial"/>
                <a:ea typeface="Arial"/>
                <a:cs typeface="Arial"/>
                <a:sym typeface="Arial"/>
              </a:defRPr>
            </a:lvl3pPr>
            <a:lvl4pPr marL="0" marR="0" lvl="3" indent="0" algn="r" rtl="0">
              <a:spcBef>
                <a:spcPts val="0"/>
              </a:spcBef>
              <a:buNone/>
              <a:defRPr sz="1600" b="0" i="0">
                <a:solidFill>
                  <a:srgbClr val="FFFFFF"/>
                </a:solidFill>
                <a:latin typeface="Arial"/>
                <a:ea typeface="Arial"/>
                <a:cs typeface="Arial"/>
                <a:sym typeface="Arial"/>
              </a:defRPr>
            </a:lvl4pPr>
            <a:lvl5pPr marL="0" marR="0" lvl="4" indent="0" algn="r" rtl="0">
              <a:spcBef>
                <a:spcPts val="0"/>
              </a:spcBef>
              <a:buNone/>
              <a:defRPr sz="1600" b="0" i="0">
                <a:solidFill>
                  <a:srgbClr val="FFFFFF"/>
                </a:solidFill>
                <a:latin typeface="Arial"/>
                <a:ea typeface="Arial"/>
                <a:cs typeface="Arial"/>
                <a:sym typeface="Arial"/>
              </a:defRPr>
            </a:lvl5pPr>
            <a:lvl6pPr marL="0" marR="0" lvl="5" indent="0" algn="r" rtl="0">
              <a:spcBef>
                <a:spcPts val="0"/>
              </a:spcBef>
              <a:buNone/>
              <a:defRPr sz="1600" b="0" i="0">
                <a:solidFill>
                  <a:srgbClr val="FFFFFF"/>
                </a:solidFill>
                <a:latin typeface="Arial"/>
                <a:ea typeface="Arial"/>
                <a:cs typeface="Arial"/>
                <a:sym typeface="Arial"/>
              </a:defRPr>
            </a:lvl6pPr>
            <a:lvl7pPr marL="0" marR="0" lvl="6" indent="0" algn="r" rtl="0">
              <a:spcBef>
                <a:spcPts val="0"/>
              </a:spcBef>
              <a:buNone/>
              <a:defRPr sz="1600" b="0" i="0">
                <a:solidFill>
                  <a:srgbClr val="FFFFFF"/>
                </a:solidFill>
                <a:latin typeface="Arial"/>
                <a:ea typeface="Arial"/>
                <a:cs typeface="Arial"/>
                <a:sym typeface="Arial"/>
              </a:defRPr>
            </a:lvl7pPr>
            <a:lvl8pPr marL="0" marR="0" lvl="7" indent="0" algn="r" rtl="0">
              <a:spcBef>
                <a:spcPts val="0"/>
              </a:spcBef>
              <a:buNone/>
              <a:defRPr sz="1600" b="0" i="0">
                <a:solidFill>
                  <a:srgbClr val="FFFFFF"/>
                </a:solidFill>
                <a:latin typeface="Arial"/>
                <a:ea typeface="Arial"/>
                <a:cs typeface="Arial"/>
                <a:sym typeface="Arial"/>
              </a:defRPr>
            </a:lvl8pPr>
            <a:lvl9pPr marL="0" marR="0" lvl="8" indent="0" algn="r" rtl="0">
              <a:spcBef>
                <a:spcPts val="0"/>
              </a:spcBef>
              <a:buNone/>
              <a:defRPr sz="1600" b="0" i="0">
                <a:solidFill>
                  <a:srgbClr val="FFFFFF"/>
                </a:solidFill>
                <a:latin typeface="Arial"/>
                <a:ea typeface="Arial"/>
                <a:cs typeface="Arial"/>
                <a:sym typeface="Arial"/>
              </a:defRPr>
            </a:lvl9pPr>
          </a:lstStyle>
          <a:p>
            <a:fld id="{00000000-1234-1234-1234-123412341234}" type="slidenum">
              <a:rPr lang="en" smtClean="0"/>
              <a:pPr/>
              <a:t>‹#›</a:t>
            </a:fld>
            <a:endParaRPr lang="en"/>
          </a:p>
        </p:txBody>
      </p:sp>
      <p:pic>
        <p:nvPicPr>
          <p:cNvPr id="79" name="Google Shape;79;p18" descr="vehicle-assembly-building.jpg"/>
          <p:cNvPicPr preferRelativeResize="0"/>
          <p:nvPr/>
        </p:nvPicPr>
        <p:blipFill>
          <a:blip r:embed="rId2">
            <a:alphaModFix/>
          </a:blip>
          <a:stretch>
            <a:fillRect/>
          </a:stretch>
        </p:blipFill>
        <p:spPr>
          <a:xfrm>
            <a:off x="3810000" y="0"/>
            <a:ext cx="4572000" cy="6858000"/>
          </a:xfrm>
          <a:prstGeom prst="rect">
            <a:avLst/>
          </a:prstGeom>
          <a:noFill/>
          <a:ln>
            <a:noFill/>
          </a:ln>
        </p:spPr>
      </p:pic>
      <p:sp>
        <p:nvSpPr>
          <p:cNvPr id="80" name="Google Shape;80;p18"/>
          <p:cNvSpPr txBox="1">
            <a:spLocks noGrp="1"/>
          </p:cNvSpPr>
          <p:nvPr>
            <p:ph type="title"/>
          </p:nvPr>
        </p:nvSpPr>
        <p:spPr>
          <a:xfrm>
            <a:off x="-112800" y="5206000"/>
            <a:ext cx="12417600" cy="1143200"/>
          </a:xfrm>
          <a:prstGeom prst="rect">
            <a:avLst/>
          </a:prstGeom>
          <a:solidFill>
            <a:srgbClr val="292929"/>
          </a:solid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Proxima Nova"/>
              <a:buNone/>
              <a:defRPr sz="5867" b="0" i="0" u="none" strike="noStrike" cap="none">
                <a:solidFill>
                  <a:schemeClr val="lt1"/>
                </a:solidFill>
                <a:latin typeface="Proxima Nova"/>
                <a:ea typeface="Proxima Nova"/>
                <a:cs typeface="Proxima Nova"/>
                <a:sym typeface="Proxima Nova"/>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2762812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reaker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hasCustomPrompt="1"/>
          </p:nvPr>
        </p:nvSpPr>
        <p:spPr>
          <a:xfrm>
            <a:off x="2042629" y="1885585"/>
            <a:ext cx="6260123" cy="2695208"/>
          </a:xfrm>
        </p:spPr>
        <p:txBody>
          <a:bodyPr anchor="b"/>
          <a:lstStyle>
            <a:lvl1pPr>
              <a:defRPr sz="6000" b="1" i="0" cap="all" baseline="0">
                <a:solidFill>
                  <a:schemeClr val="bg1"/>
                </a:solidFill>
                <a:latin typeface="Arial Black" charset="0"/>
                <a:ea typeface="Arial Black" charset="0"/>
                <a:cs typeface="Arial Black" charset="0"/>
              </a:defRPr>
            </a:lvl1pPr>
          </a:lstStyle>
          <a:p>
            <a:r>
              <a:rPr lang="en-US"/>
              <a:t>CLICK TO EDIT MASTER TITLE STYLE</a:t>
            </a:r>
          </a:p>
        </p:txBody>
      </p:sp>
    </p:spTree>
    <p:extLst>
      <p:ext uri="{BB962C8B-B14F-4D97-AF65-F5344CB8AC3E}">
        <p14:creationId xmlns:p14="http://schemas.microsoft.com/office/powerpoint/2010/main" val="3557314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tatement - Blank Backgroun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DC4633-CD35-0C4C-B506-1E79C2D19866}"/>
              </a:ext>
            </a:extLst>
          </p:cNvPr>
          <p:cNvSpPr>
            <a:spLocks noGrp="1"/>
          </p:cNvSpPr>
          <p:nvPr>
            <p:ph type="title" hasCustomPrompt="1"/>
          </p:nvPr>
        </p:nvSpPr>
        <p:spPr>
          <a:xfrm>
            <a:off x="1066800" y="1634074"/>
            <a:ext cx="10072688" cy="2024987"/>
          </a:xfrm>
          <a:prstGeom prst="rect">
            <a:avLst/>
          </a:prstGeom>
          <a:noFill/>
        </p:spPr>
        <p:txBody>
          <a:bodyPr lIns="0" tIns="91440" rIns="0" bIns="91440" anchor="ctr"/>
          <a:lstStyle>
            <a:lvl1pPr algn="ctr">
              <a:lnSpc>
                <a:spcPct val="100000"/>
              </a:lnSpc>
              <a:defRPr sz="4400" b="1" i="0">
                <a:solidFill>
                  <a:schemeClr val="tx1"/>
                </a:solidFill>
                <a:latin typeface="Museo Sans 900" panose="02000000000000000000" pitchFamily="2" charset="77"/>
                <a:cs typeface="Arial" panose="020B0604020202020204" pitchFamily="34" charset="0"/>
              </a:defRPr>
            </a:lvl1pPr>
          </a:lstStyle>
          <a:p>
            <a:r>
              <a:rPr lang="en-US"/>
              <a:t>Click to edit master text.</a:t>
            </a:r>
          </a:p>
        </p:txBody>
      </p:sp>
      <p:sp>
        <p:nvSpPr>
          <p:cNvPr id="4" name="Text Placeholder 20">
            <a:extLst>
              <a:ext uri="{FF2B5EF4-FFF2-40B4-BE49-F238E27FC236}">
                <a16:creationId xmlns:a16="http://schemas.microsoft.com/office/drawing/2014/main" id="{2BAD64EC-3B35-EA43-9230-F98B74518EF8}"/>
              </a:ext>
            </a:extLst>
          </p:cNvPr>
          <p:cNvSpPr>
            <a:spLocks noGrp="1"/>
          </p:cNvSpPr>
          <p:nvPr>
            <p:ph type="body" sz="quarter" idx="10" hasCustomPrompt="1"/>
          </p:nvPr>
        </p:nvSpPr>
        <p:spPr>
          <a:xfrm>
            <a:off x="1066800" y="3936025"/>
            <a:ext cx="10072688" cy="1541388"/>
          </a:xfrm>
          <a:prstGeom prst="rect">
            <a:avLst/>
          </a:prstGeom>
        </p:spPr>
        <p:txBody>
          <a:bodyPr lIns="0" tIns="91440" rIns="0" bIns="91440" anchor="t"/>
          <a:lstStyle>
            <a:lvl1pPr marL="0" indent="0" algn="ctr">
              <a:lnSpc>
                <a:spcPct val="100000"/>
              </a:lnSpc>
              <a:buNone/>
              <a:defRPr sz="2800" b="0" i="1">
                <a:solidFill>
                  <a:schemeClr val="tx1">
                    <a:lumMod val="50000"/>
                  </a:schemeClr>
                </a:solidFill>
                <a:latin typeface="Museo Sans 300" panose="02000000000000000000" pitchFamily="2" charset="77"/>
                <a:ea typeface="Verdana" panose="020B0604030504040204" pitchFamily="34" charset="0"/>
                <a:cs typeface="Arial" panose="020B0604020202020204" pitchFamily="34" charset="0"/>
              </a:defRPr>
            </a:lvl1pPr>
          </a:lstStyle>
          <a:p>
            <a:pPr lvl="0"/>
            <a:r>
              <a:rPr lang="en-US"/>
              <a:t>Click to add secondary supportive statement.</a:t>
            </a:r>
          </a:p>
        </p:txBody>
      </p:sp>
    </p:spTree>
    <p:extLst>
      <p:ext uri="{BB962C8B-B14F-4D97-AF65-F5344CB8AC3E}">
        <p14:creationId xmlns:p14="http://schemas.microsoft.com/office/powerpoint/2010/main" val="89448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3024">
          <p15:clr>
            <a:srgbClr val="FBAE40"/>
          </p15:clr>
        </p15:guide>
        <p15:guide id="2" pos="6864">
          <p15:clr>
            <a:srgbClr val="FBAE40"/>
          </p15:clr>
        </p15:guide>
        <p15:guide id="3" orient="horz" pos="1296">
          <p15:clr>
            <a:srgbClr val="FBAE40"/>
          </p15:clr>
        </p15:guide>
        <p15:guide id="4" pos="6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And Subtitle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BB866E-76B5-C64E-9A88-9AF33BF15F4E}"/>
              </a:ext>
            </a:extLst>
          </p:cNvPr>
          <p:cNvSpPr>
            <a:spLocks noGrp="1"/>
          </p:cNvSpPr>
          <p:nvPr>
            <p:ph type="title" hasCustomPrompt="1"/>
          </p:nvPr>
        </p:nvSpPr>
        <p:spPr>
          <a:xfrm>
            <a:off x="838200" y="445854"/>
            <a:ext cx="10515600" cy="637198"/>
          </a:xfrm>
          <a:prstGeom prst="rect">
            <a:avLst/>
          </a:prstGeom>
        </p:spPr>
        <p:txBody>
          <a:bodyPr anchor="b">
            <a:noAutofit/>
          </a:bodyPr>
          <a:lstStyle>
            <a:lvl1pPr>
              <a:defRPr sz="3600" b="1" i="0" cap="none" baseline="0">
                <a:solidFill>
                  <a:srgbClr val="22232F"/>
                </a:solidFill>
                <a:latin typeface="Museo Sans 900" panose="02000000000000000000" pitchFamily="2" charset="77"/>
                <a:ea typeface="Museo Sans 900" panose="02000000000000000000" pitchFamily="2" charset="77"/>
                <a:cs typeface="Arial Black" charset="0"/>
              </a:defRPr>
            </a:lvl1pPr>
          </a:lstStyle>
          <a:p>
            <a:r>
              <a:rPr lang="en-US" dirty="0"/>
              <a:t>Click to Edit Master Title Slide</a:t>
            </a:r>
          </a:p>
        </p:txBody>
      </p:sp>
      <p:sp>
        <p:nvSpPr>
          <p:cNvPr id="5" name="Subtitle 2">
            <a:extLst>
              <a:ext uri="{FF2B5EF4-FFF2-40B4-BE49-F238E27FC236}">
                <a16:creationId xmlns:a16="http://schemas.microsoft.com/office/drawing/2014/main" id="{51A06E2A-0DDE-E643-988A-4D7A60FB0DA2}"/>
              </a:ext>
            </a:extLst>
          </p:cNvPr>
          <p:cNvSpPr>
            <a:spLocks noGrp="1"/>
          </p:cNvSpPr>
          <p:nvPr>
            <p:ph type="subTitle" idx="10"/>
          </p:nvPr>
        </p:nvSpPr>
        <p:spPr>
          <a:xfrm>
            <a:off x="838200" y="1107373"/>
            <a:ext cx="10515600" cy="369276"/>
          </a:xfrm>
        </p:spPr>
        <p:txBody>
          <a:bodyPr anchor="ctr"/>
          <a:lstStyle>
            <a:lvl1pPr marL="0" indent="0" algn="l">
              <a:buNone/>
              <a:defRPr sz="2400" b="0" i="1">
                <a:solidFill>
                  <a:srgbClr val="22232F"/>
                </a:solidFill>
                <a:latin typeface="Museo Sans 300" panose="02000000000000000000" pitchFamily="2" charset="77"/>
                <a:ea typeface="Museo Sans 300" panose="02000000000000000000"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E4BD21D0-0CD9-8549-9F70-782473F447A3}"/>
              </a:ext>
            </a:extLst>
          </p:cNvPr>
          <p:cNvSpPr/>
          <p:nvPr userDrawn="1"/>
        </p:nvSpPr>
        <p:spPr>
          <a:xfrm>
            <a:off x="718037" y="1474175"/>
            <a:ext cx="10755926" cy="45719"/>
          </a:xfrm>
          <a:prstGeom prst="rect">
            <a:avLst/>
          </a:prstGeom>
          <a:solidFill>
            <a:srgbClr val="5DD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Tree>
    <p:extLst>
      <p:ext uri="{BB962C8B-B14F-4D97-AF65-F5344CB8AC3E}">
        <p14:creationId xmlns:p14="http://schemas.microsoft.com/office/powerpoint/2010/main" val="3432908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descr="Grey background with purple, blue, and green triangles.">
            <a:extLst>
              <a:ext uri="{FF2B5EF4-FFF2-40B4-BE49-F238E27FC236}">
                <a16:creationId xmlns:a16="http://schemas.microsoft.com/office/drawing/2014/main" id="{777DD473-6F99-AA46-B1EE-39856E7BEC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Illustration of a person working with a braille keyboard to check digital content. ">
            <a:extLst>
              <a:ext uri="{FF2B5EF4-FFF2-40B4-BE49-F238E27FC236}">
                <a16:creationId xmlns:a16="http://schemas.microsoft.com/office/drawing/2014/main" id="{ED3D7927-085E-AE4A-BB95-C55A8C911D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119628"/>
            <a:ext cx="4641273" cy="4738371"/>
          </a:xfrm>
          <a:prstGeom prst="rect">
            <a:avLst/>
          </a:prstGeom>
        </p:spPr>
      </p:pic>
      <p:pic>
        <p:nvPicPr>
          <p:cNvPr id="10" name="Picture 9" descr="Level Access">
            <a:extLst>
              <a:ext uri="{FF2B5EF4-FFF2-40B4-BE49-F238E27FC236}">
                <a16:creationId xmlns:a16="http://schemas.microsoft.com/office/drawing/2014/main" id="{A6636538-FCDC-8841-8396-8967E8E35CF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532" y="143970"/>
            <a:ext cx="2434477" cy="1075228"/>
          </a:xfrm>
          <a:prstGeom prst="rect">
            <a:avLst/>
          </a:prstGeom>
        </p:spPr>
      </p:pic>
      <p:sp>
        <p:nvSpPr>
          <p:cNvPr id="2" name="Title 1"/>
          <p:cNvSpPr>
            <a:spLocks noGrp="1"/>
          </p:cNvSpPr>
          <p:nvPr>
            <p:ph type="ctrTitle" hasCustomPrompt="1"/>
          </p:nvPr>
        </p:nvSpPr>
        <p:spPr>
          <a:xfrm>
            <a:off x="4779818" y="1122363"/>
            <a:ext cx="5888182" cy="2387600"/>
          </a:xfrm>
        </p:spPr>
        <p:txBody>
          <a:bodyPr anchor="b">
            <a:normAutofit/>
          </a:bodyPr>
          <a:lstStyle>
            <a:lvl1pPr algn="ctr">
              <a:defRPr sz="5400" b="1" i="0" cap="all" baseline="0">
                <a:solidFill>
                  <a:srgbClr val="22232F"/>
                </a:solidFill>
                <a:latin typeface="Arial Black" charset="0"/>
                <a:ea typeface="Arial Black" charset="0"/>
                <a:cs typeface="Arial Black" charset="0"/>
              </a:defRPr>
            </a:lvl1pPr>
          </a:lstStyle>
          <a:p>
            <a:r>
              <a:rPr lang="en-US"/>
              <a:t>CLICK TO EDIT MASTER TITLE STYLE</a:t>
            </a:r>
          </a:p>
        </p:txBody>
      </p:sp>
      <p:sp>
        <p:nvSpPr>
          <p:cNvPr id="3" name="Subtitle 2"/>
          <p:cNvSpPr>
            <a:spLocks noGrp="1"/>
          </p:cNvSpPr>
          <p:nvPr>
            <p:ph type="subTitle" idx="1"/>
          </p:nvPr>
        </p:nvSpPr>
        <p:spPr>
          <a:xfrm>
            <a:off x="4779818" y="3602038"/>
            <a:ext cx="5888182" cy="1655762"/>
          </a:xfrm>
        </p:spPr>
        <p:txBody>
          <a:bodyPr/>
          <a:lstStyle>
            <a:lvl1pPr marL="0" indent="0" algn="ctr">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3376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5854"/>
            <a:ext cx="10515600" cy="637198"/>
          </a:xfrm>
        </p:spPr>
        <p:txBody>
          <a:bodyPr anchor="b">
            <a:noAutofit/>
          </a:bodyPr>
          <a:lstStyle>
            <a:lvl1pPr>
              <a:defRPr sz="3600" b="1" i="0" cap="none" baseline="0">
                <a:solidFill>
                  <a:srgbClr val="22232F"/>
                </a:solidFill>
                <a:latin typeface="Arial Black" charset="0"/>
                <a:ea typeface="Arial Black" charset="0"/>
                <a:cs typeface="Arial Black" charset="0"/>
              </a:defRPr>
            </a:lvl1pPr>
          </a:lstStyle>
          <a:p>
            <a:r>
              <a:rPr lang="en-US"/>
              <a:t>Click to Edit Master Title Slide</a:t>
            </a:r>
          </a:p>
        </p:txBody>
      </p:sp>
      <p:sp>
        <p:nvSpPr>
          <p:cNvPr id="11" name="Subtitle 2"/>
          <p:cNvSpPr>
            <a:spLocks noGrp="1"/>
          </p:cNvSpPr>
          <p:nvPr>
            <p:ph type="subTitle" idx="10"/>
          </p:nvPr>
        </p:nvSpPr>
        <p:spPr>
          <a:xfrm>
            <a:off x="838200" y="1107373"/>
            <a:ext cx="10515600" cy="369276"/>
          </a:xfrm>
        </p:spPr>
        <p:txBody>
          <a:bodyPr anchor="ctr"/>
          <a:lstStyle>
            <a:lvl1pPr marL="0" indent="0" algn="l">
              <a:buNone/>
              <a:defRPr sz="2200" b="0" i="1">
                <a:solidFill>
                  <a:srgbClr val="22232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Content Placeholder 2"/>
          <p:cNvSpPr>
            <a:spLocks noGrp="1"/>
          </p:cNvSpPr>
          <p:nvPr>
            <p:ph idx="1"/>
          </p:nvPr>
        </p:nvSpPr>
        <p:spPr>
          <a:xfrm>
            <a:off x="838200" y="1644161"/>
            <a:ext cx="10515600" cy="4532801"/>
          </a:xfrm>
        </p:spPr>
        <p:txBody>
          <a:bodyPr/>
          <a:lstStyle>
            <a:lvl1pPr>
              <a:buClr>
                <a:srgbClr val="3359EC"/>
              </a:buClr>
              <a:defRPr b="0" i="0">
                <a:solidFill>
                  <a:srgbClr val="323232"/>
                </a:solidFill>
                <a:latin typeface="Arial" charset="0"/>
                <a:ea typeface="Arial" charset="0"/>
                <a:cs typeface="Arial" charset="0"/>
              </a:defRPr>
            </a:lvl1pPr>
            <a:lvl2pPr>
              <a:buClr>
                <a:srgbClr val="3359EC"/>
              </a:buClr>
              <a:defRPr b="0" i="0">
                <a:solidFill>
                  <a:srgbClr val="323232"/>
                </a:solidFill>
                <a:latin typeface="Arial" charset="0"/>
                <a:ea typeface="Arial" charset="0"/>
                <a:cs typeface="Arial" charset="0"/>
              </a:defRPr>
            </a:lvl2pPr>
            <a:lvl3pPr>
              <a:buClr>
                <a:srgbClr val="3359EC"/>
              </a:buClr>
              <a:defRPr b="0" i="0">
                <a:solidFill>
                  <a:srgbClr val="323232"/>
                </a:solidFill>
                <a:latin typeface="Arial" charset="0"/>
                <a:ea typeface="Arial" charset="0"/>
                <a:cs typeface="Arial" charset="0"/>
              </a:defRPr>
            </a:lvl3pPr>
            <a:lvl4pPr>
              <a:buClr>
                <a:srgbClr val="3359EC"/>
              </a:buClr>
              <a:defRPr b="0" i="0">
                <a:solidFill>
                  <a:srgbClr val="323232"/>
                </a:solidFill>
                <a:latin typeface="Arial" charset="0"/>
                <a:ea typeface="Arial" charset="0"/>
                <a:cs typeface="Arial" charset="0"/>
              </a:defRPr>
            </a:lvl4pPr>
            <a:lvl5pPr>
              <a:buClr>
                <a:srgbClr val="3359EC"/>
              </a:buClr>
              <a:defRPr b="0" i="0">
                <a:solidFill>
                  <a:srgbClr val="32323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0EA8A-DA75-3443-B9EE-A63E33F4F203}" type="slidenum">
              <a:rPr lang="en-US" smtClean="0"/>
              <a:pPr/>
              <a:t>‹#›</a:t>
            </a:fld>
            <a:endParaRPr lang="en-US"/>
          </a:p>
        </p:txBody>
      </p:sp>
      <p:sp>
        <p:nvSpPr>
          <p:cNvPr id="7" name="Footer Placeholder 4"/>
          <p:cNvSpPr>
            <a:spLocks noGrp="1"/>
          </p:cNvSpPr>
          <p:nvPr>
            <p:ph type="ftr" sz="quarter" idx="3"/>
          </p:nvPr>
        </p:nvSpPr>
        <p:spPr>
          <a:xfrm>
            <a:off x="3742592" y="6356349"/>
            <a:ext cx="47068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and Proprietary</a:t>
            </a:r>
          </a:p>
        </p:txBody>
      </p:sp>
      <p:pic>
        <p:nvPicPr>
          <p:cNvPr id="12" name="Picture 11" descr="Level Access Logo" title="Level Acces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535" y="6302169"/>
            <a:ext cx="1048265" cy="419306"/>
          </a:xfrm>
          <a:prstGeom prst="rect">
            <a:avLst/>
          </a:prstGeom>
        </p:spPr>
      </p:pic>
      <p:sp>
        <p:nvSpPr>
          <p:cNvPr id="10" name="Rectangle 9">
            <a:extLst>
              <a:ext uri="{FF2B5EF4-FFF2-40B4-BE49-F238E27FC236}">
                <a16:creationId xmlns:a16="http://schemas.microsoft.com/office/drawing/2014/main" id="{46C79A5D-D1AF-2B43-8429-B3CF3E006773}"/>
              </a:ext>
            </a:extLst>
          </p:cNvPr>
          <p:cNvSpPr/>
          <p:nvPr userDrawn="1"/>
        </p:nvSpPr>
        <p:spPr>
          <a:xfrm>
            <a:off x="718036" y="1509810"/>
            <a:ext cx="10755926" cy="9144"/>
          </a:xfrm>
          <a:prstGeom prst="rect">
            <a:avLst/>
          </a:prstGeom>
          <a:solidFill>
            <a:srgbClr val="5DD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Tree>
    <p:extLst>
      <p:ext uri="{BB962C8B-B14F-4D97-AF65-F5344CB8AC3E}">
        <p14:creationId xmlns:p14="http://schemas.microsoft.com/office/powerpoint/2010/main" val="2894687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5854"/>
            <a:ext cx="10515600" cy="637198"/>
          </a:xfrm>
        </p:spPr>
        <p:txBody>
          <a:bodyPr anchor="b">
            <a:noAutofit/>
          </a:bodyPr>
          <a:lstStyle>
            <a:lvl1pPr>
              <a:defRPr sz="3600" b="1" i="0" cap="none" baseline="0">
                <a:solidFill>
                  <a:srgbClr val="22232F"/>
                </a:solidFill>
                <a:latin typeface="Arial Black" charset="0"/>
                <a:ea typeface="Arial Black" charset="0"/>
                <a:cs typeface="Arial Black" charset="0"/>
              </a:defRPr>
            </a:lvl1pPr>
          </a:lstStyle>
          <a:p>
            <a:r>
              <a:rPr lang="en-US"/>
              <a:t>Click to Edit Master Title Slide</a:t>
            </a:r>
          </a:p>
        </p:txBody>
      </p:sp>
      <p:sp>
        <p:nvSpPr>
          <p:cNvPr id="10" name="Subtitle 2"/>
          <p:cNvSpPr>
            <a:spLocks noGrp="1"/>
          </p:cNvSpPr>
          <p:nvPr>
            <p:ph type="subTitle" idx="10"/>
          </p:nvPr>
        </p:nvSpPr>
        <p:spPr>
          <a:xfrm>
            <a:off x="838200" y="1107373"/>
            <a:ext cx="10515600" cy="369276"/>
          </a:xfrm>
        </p:spPr>
        <p:txBody>
          <a:bodyPr anchor="ctr"/>
          <a:lstStyle>
            <a:lvl1pPr marL="0" indent="0" algn="l">
              <a:buNone/>
              <a:defRPr sz="2200" b="0" i="1">
                <a:solidFill>
                  <a:srgbClr val="22232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0EA8A-DA75-3443-B9EE-A63E33F4F203}" type="slidenum">
              <a:rPr lang="en-US" smtClean="0"/>
              <a:pPr/>
              <a:t>‹#›</a:t>
            </a:fld>
            <a:endParaRPr lang="en-US"/>
          </a:p>
        </p:txBody>
      </p:sp>
      <p:sp>
        <p:nvSpPr>
          <p:cNvPr id="7" name="Footer Placeholder 4"/>
          <p:cNvSpPr>
            <a:spLocks noGrp="1"/>
          </p:cNvSpPr>
          <p:nvPr>
            <p:ph type="ftr" sz="quarter" idx="3"/>
          </p:nvPr>
        </p:nvSpPr>
        <p:spPr>
          <a:xfrm>
            <a:off x="3739243" y="6356350"/>
            <a:ext cx="471351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and Proprietary</a:t>
            </a:r>
          </a:p>
        </p:txBody>
      </p:sp>
      <p:pic>
        <p:nvPicPr>
          <p:cNvPr id="11" name="Picture 10" descr="Level Access Logo" title="Level Acces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535" y="6302169"/>
            <a:ext cx="1048265" cy="419306"/>
          </a:xfrm>
          <a:prstGeom prst="rect">
            <a:avLst/>
          </a:prstGeom>
        </p:spPr>
      </p:pic>
      <p:sp>
        <p:nvSpPr>
          <p:cNvPr id="12" name="Rectangle 11">
            <a:extLst>
              <a:ext uri="{FF2B5EF4-FFF2-40B4-BE49-F238E27FC236}">
                <a16:creationId xmlns:a16="http://schemas.microsoft.com/office/drawing/2014/main" id="{95A6E193-0C3D-8B4B-92B6-61E6A8E98123}"/>
              </a:ext>
            </a:extLst>
          </p:cNvPr>
          <p:cNvSpPr/>
          <p:nvPr userDrawn="1"/>
        </p:nvSpPr>
        <p:spPr>
          <a:xfrm>
            <a:off x="718036" y="1509810"/>
            <a:ext cx="10755926" cy="9144"/>
          </a:xfrm>
          <a:prstGeom prst="rect">
            <a:avLst/>
          </a:prstGeom>
          <a:solidFill>
            <a:srgbClr val="5DD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Tree>
    <p:extLst>
      <p:ext uri="{BB962C8B-B14F-4D97-AF65-F5344CB8AC3E}">
        <p14:creationId xmlns:p14="http://schemas.microsoft.com/office/powerpoint/2010/main" val="135530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5854"/>
            <a:ext cx="10515600" cy="637198"/>
          </a:xfrm>
        </p:spPr>
        <p:txBody>
          <a:bodyPr anchor="b">
            <a:noAutofit/>
          </a:bodyPr>
          <a:lstStyle>
            <a:lvl1pPr>
              <a:defRPr sz="3600" b="1" i="0" cap="none" baseline="0">
                <a:solidFill>
                  <a:srgbClr val="22232F"/>
                </a:solidFill>
                <a:latin typeface="Arial Black" charset="0"/>
                <a:ea typeface="Arial Black" charset="0"/>
                <a:cs typeface="Arial Black" charset="0"/>
              </a:defRPr>
            </a:lvl1pPr>
          </a:lstStyle>
          <a:p>
            <a:r>
              <a:rPr lang="en-US"/>
              <a:t>Click to Edit Master Title Slide</a:t>
            </a:r>
          </a:p>
        </p:txBody>
      </p:sp>
      <p:sp>
        <p:nvSpPr>
          <p:cNvPr id="9" name="Subtitle 2"/>
          <p:cNvSpPr>
            <a:spLocks noGrp="1"/>
          </p:cNvSpPr>
          <p:nvPr>
            <p:ph type="subTitle" idx="10"/>
          </p:nvPr>
        </p:nvSpPr>
        <p:spPr>
          <a:xfrm>
            <a:off x="838200" y="1107373"/>
            <a:ext cx="10515600" cy="369276"/>
          </a:xfrm>
        </p:spPr>
        <p:txBody>
          <a:bodyPr anchor="ctr"/>
          <a:lstStyle>
            <a:lvl1pPr marL="0" indent="0" algn="l">
              <a:buNone/>
              <a:defRPr sz="2400" b="0" i="1">
                <a:solidFill>
                  <a:srgbClr val="22232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Content Placeholder 2"/>
          <p:cNvSpPr>
            <a:spLocks noGrp="1"/>
          </p:cNvSpPr>
          <p:nvPr>
            <p:ph idx="1"/>
          </p:nvPr>
        </p:nvSpPr>
        <p:spPr>
          <a:xfrm>
            <a:off x="838200" y="1644161"/>
            <a:ext cx="5140569" cy="4532801"/>
          </a:xfrm>
        </p:spPr>
        <p:txBody>
          <a:bodyPr/>
          <a:lstStyle>
            <a:lvl1pPr>
              <a:buClr>
                <a:srgbClr val="3359EC"/>
              </a:buClr>
              <a:defRPr b="0" i="0">
                <a:solidFill>
                  <a:srgbClr val="323232"/>
                </a:solidFill>
                <a:latin typeface="Arial" charset="0"/>
                <a:ea typeface="Arial" charset="0"/>
                <a:cs typeface="Arial" charset="0"/>
              </a:defRPr>
            </a:lvl1pPr>
            <a:lvl2pPr>
              <a:buClr>
                <a:srgbClr val="3359EC"/>
              </a:buClr>
              <a:defRPr b="0" i="0">
                <a:solidFill>
                  <a:srgbClr val="323232"/>
                </a:solidFill>
                <a:latin typeface="Arial" charset="0"/>
                <a:ea typeface="Arial" charset="0"/>
                <a:cs typeface="Arial" charset="0"/>
              </a:defRPr>
            </a:lvl2pPr>
            <a:lvl3pPr>
              <a:buClr>
                <a:srgbClr val="3359EC"/>
              </a:buClr>
              <a:defRPr b="0" i="0">
                <a:solidFill>
                  <a:srgbClr val="323232"/>
                </a:solidFill>
                <a:latin typeface="Arial" charset="0"/>
                <a:ea typeface="Arial" charset="0"/>
                <a:cs typeface="Arial" charset="0"/>
              </a:defRPr>
            </a:lvl3pPr>
            <a:lvl4pPr>
              <a:buClr>
                <a:srgbClr val="3359EC"/>
              </a:buClr>
              <a:defRPr b="0" i="0">
                <a:solidFill>
                  <a:srgbClr val="323232"/>
                </a:solidFill>
                <a:latin typeface="Arial" charset="0"/>
                <a:ea typeface="Arial" charset="0"/>
                <a:cs typeface="Arial" charset="0"/>
              </a:defRPr>
            </a:lvl4pPr>
            <a:lvl5pPr>
              <a:buClr>
                <a:srgbClr val="3359EC"/>
              </a:buClr>
              <a:defRPr b="0" i="0">
                <a:solidFill>
                  <a:srgbClr val="32323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1"/>
          </p:nvPr>
        </p:nvSpPr>
        <p:spPr>
          <a:xfrm>
            <a:off x="6101863" y="1644161"/>
            <a:ext cx="5251938" cy="4532801"/>
          </a:xfrm>
        </p:spPr>
        <p:txBody>
          <a:bodyPr/>
          <a:lstStyle>
            <a:lvl1pPr>
              <a:buClr>
                <a:srgbClr val="3359EC"/>
              </a:buClr>
              <a:defRPr b="0" i="0">
                <a:solidFill>
                  <a:srgbClr val="323232"/>
                </a:solidFill>
                <a:latin typeface="Arial" charset="0"/>
                <a:ea typeface="Arial" charset="0"/>
                <a:cs typeface="Arial" charset="0"/>
              </a:defRPr>
            </a:lvl1pPr>
            <a:lvl2pPr>
              <a:buClr>
                <a:srgbClr val="3359EC"/>
              </a:buClr>
              <a:defRPr b="0" i="0">
                <a:solidFill>
                  <a:srgbClr val="323232"/>
                </a:solidFill>
                <a:latin typeface="Arial" charset="0"/>
                <a:ea typeface="Arial" charset="0"/>
                <a:cs typeface="Arial" charset="0"/>
              </a:defRPr>
            </a:lvl2pPr>
            <a:lvl3pPr>
              <a:buClr>
                <a:srgbClr val="3359EC"/>
              </a:buClr>
              <a:defRPr b="0" i="0">
                <a:solidFill>
                  <a:srgbClr val="323232"/>
                </a:solidFill>
                <a:latin typeface="Arial" charset="0"/>
                <a:ea typeface="Arial" charset="0"/>
                <a:cs typeface="Arial" charset="0"/>
              </a:defRPr>
            </a:lvl3pPr>
            <a:lvl4pPr>
              <a:buClr>
                <a:srgbClr val="3359EC"/>
              </a:buClr>
              <a:defRPr b="0" i="0">
                <a:solidFill>
                  <a:srgbClr val="323232"/>
                </a:solidFill>
                <a:latin typeface="Arial" charset="0"/>
                <a:ea typeface="Arial" charset="0"/>
                <a:cs typeface="Arial" charset="0"/>
              </a:defRPr>
            </a:lvl4pPr>
            <a:lvl5pPr>
              <a:buClr>
                <a:srgbClr val="3359EC"/>
              </a:buClr>
              <a:defRPr b="0" i="0">
                <a:solidFill>
                  <a:srgbClr val="32323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0EA8A-DA75-3443-B9EE-A63E33F4F203}" type="slidenum">
              <a:rPr lang="en-US" smtClean="0"/>
              <a:pPr/>
              <a:t>‹#›</a:t>
            </a:fld>
            <a:endParaRPr lang="en-US"/>
          </a:p>
        </p:txBody>
      </p:sp>
      <p:sp>
        <p:nvSpPr>
          <p:cNvPr id="7" name="Footer Placeholder 4"/>
          <p:cNvSpPr>
            <a:spLocks noGrp="1"/>
          </p:cNvSpPr>
          <p:nvPr>
            <p:ph type="ftr" sz="quarter" idx="3"/>
          </p:nvPr>
        </p:nvSpPr>
        <p:spPr>
          <a:xfrm>
            <a:off x="3745774" y="6356350"/>
            <a:ext cx="47004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and Proprietary</a:t>
            </a:r>
          </a:p>
        </p:txBody>
      </p:sp>
      <p:pic>
        <p:nvPicPr>
          <p:cNvPr id="11" name="Picture 10" descr="Level Access Logo" title="Level Acces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535" y="6302169"/>
            <a:ext cx="1048265" cy="419306"/>
          </a:xfrm>
          <a:prstGeom prst="rect">
            <a:avLst/>
          </a:prstGeom>
        </p:spPr>
      </p:pic>
      <p:sp>
        <p:nvSpPr>
          <p:cNvPr id="12" name="Rectangle 11">
            <a:extLst>
              <a:ext uri="{FF2B5EF4-FFF2-40B4-BE49-F238E27FC236}">
                <a16:creationId xmlns:a16="http://schemas.microsoft.com/office/drawing/2014/main" id="{14000675-ED26-9843-A1A1-343B7CFB94A2}"/>
              </a:ext>
            </a:extLst>
          </p:cNvPr>
          <p:cNvSpPr/>
          <p:nvPr userDrawn="1"/>
        </p:nvSpPr>
        <p:spPr>
          <a:xfrm>
            <a:off x="718036" y="1509810"/>
            <a:ext cx="10755926" cy="9144"/>
          </a:xfrm>
          <a:prstGeom prst="rect">
            <a:avLst/>
          </a:prstGeom>
          <a:solidFill>
            <a:srgbClr val="5DD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Tree>
    <p:extLst>
      <p:ext uri="{BB962C8B-B14F-4D97-AF65-F5344CB8AC3E}">
        <p14:creationId xmlns:p14="http://schemas.microsoft.com/office/powerpoint/2010/main" val="67495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C777-67DE-2142-BF05-C3F88CD834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E39ED-4B7B-954E-93AC-12769253A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AF4E0A-1EE3-2441-958E-71CBA91253BE}"/>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5" name="Footer Placeholder 4">
            <a:extLst>
              <a:ext uri="{FF2B5EF4-FFF2-40B4-BE49-F238E27FC236}">
                <a16:creationId xmlns:a16="http://schemas.microsoft.com/office/drawing/2014/main" id="{CA9663A6-737B-0948-BE0B-BF6D8D0FC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78FA1-668C-B742-AA9E-8C17844FBE87}"/>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2935932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le and Content (WHITE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445854"/>
            <a:ext cx="10515600" cy="637198"/>
          </a:xfrm>
        </p:spPr>
        <p:txBody>
          <a:bodyPr anchor="b">
            <a:noAutofit/>
          </a:bodyPr>
          <a:lstStyle>
            <a:lvl1pPr>
              <a:defRPr sz="3600" b="1" i="0" cap="none" baseline="0">
                <a:solidFill>
                  <a:srgbClr val="22232F"/>
                </a:solidFill>
                <a:latin typeface="Arial Black" charset="0"/>
                <a:ea typeface="Arial Black" charset="0"/>
                <a:cs typeface="Arial Black" charset="0"/>
              </a:defRPr>
            </a:lvl1pPr>
          </a:lstStyle>
          <a:p>
            <a:r>
              <a:rPr lang="en-US"/>
              <a:t>Click to Edit Master Title Slide</a:t>
            </a:r>
          </a:p>
        </p:txBody>
      </p:sp>
      <p:sp>
        <p:nvSpPr>
          <p:cNvPr id="7" name="Subtitle 2"/>
          <p:cNvSpPr>
            <a:spLocks noGrp="1"/>
          </p:cNvSpPr>
          <p:nvPr>
            <p:ph type="subTitle" idx="12"/>
          </p:nvPr>
        </p:nvSpPr>
        <p:spPr>
          <a:xfrm>
            <a:off x="838200" y="1107373"/>
            <a:ext cx="10515600" cy="369276"/>
          </a:xfrm>
        </p:spPr>
        <p:txBody>
          <a:bodyPr anchor="ctr"/>
          <a:lstStyle>
            <a:lvl1pPr marL="0" indent="0" algn="l">
              <a:buNone/>
              <a:defRPr sz="2200" b="0" i="1">
                <a:solidFill>
                  <a:srgbClr val="22232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Content Placeholder 2"/>
          <p:cNvSpPr>
            <a:spLocks noGrp="1"/>
          </p:cNvSpPr>
          <p:nvPr>
            <p:ph idx="1"/>
          </p:nvPr>
        </p:nvSpPr>
        <p:spPr>
          <a:xfrm>
            <a:off x="838200" y="1948500"/>
            <a:ext cx="4806696" cy="3890280"/>
          </a:xfrm>
        </p:spPr>
        <p:txBody>
          <a:bodyPr/>
          <a:lstStyle>
            <a:lvl1pPr>
              <a:buClr>
                <a:schemeClr val="bg1">
                  <a:lumMod val="95000"/>
                </a:schemeClr>
              </a:buClr>
              <a:defRPr sz="2400" b="0" i="0">
                <a:solidFill>
                  <a:schemeClr val="bg1"/>
                </a:solidFill>
                <a:latin typeface="Arial" charset="0"/>
                <a:ea typeface="Arial" charset="0"/>
                <a:cs typeface="Arial" charset="0"/>
              </a:defRPr>
            </a:lvl1pPr>
            <a:lvl2pPr>
              <a:buClr>
                <a:schemeClr val="bg1">
                  <a:lumMod val="95000"/>
                </a:schemeClr>
              </a:buClr>
              <a:defRPr sz="2000" b="0" i="0">
                <a:solidFill>
                  <a:schemeClr val="bg1"/>
                </a:solidFill>
                <a:latin typeface="Arial" charset="0"/>
                <a:ea typeface="Arial" charset="0"/>
                <a:cs typeface="Arial" charset="0"/>
              </a:defRPr>
            </a:lvl2pPr>
            <a:lvl3pPr>
              <a:buClr>
                <a:schemeClr val="bg1">
                  <a:lumMod val="95000"/>
                </a:schemeClr>
              </a:buClr>
              <a:defRPr sz="1800" b="0" i="0">
                <a:solidFill>
                  <a:schemeClr val="bg1"/>
                </a:solidFill>
                <a:latin typeface="Arial" charset="0"/>
                <a:ea typeface="Arial" charset="0"/>
                <a:cs typeface="Arial" charset="0"/>
              </a:defRPr>
            </a:lvl3pPr>
            <a:lvl4pPr>
              <a:buClr>
                <a:schemeClr val="bg1">
                  <a:lumMod val="95000"/>
                </a:schemeClr>
              </a:buClr>
              <a:defRPr b="0" i="0">
                <a:solidFill>
                  <a:schemeClr val="bg1"/>
                </a:solidFill>
                <a:latin typeface="Arial" charset="0"/>
                <a:ea typeface="Arial" charset="0"/>
                <a:cs typeface="Arial" charset="0"/>
              </a:defRPr>
            </a:lvl4pPr>
            <a:lvl5pPr>
              <a:buClr>
                <a:schemeClr val="bg1">
                  <a:lumMod val="95000"/>
                </a:schemeClr>
              </a:buClr>
              <a:defRPr b="0" i="0">
                <a:solidFill>
                  <a:schemeClr val="bg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0EA8A-DA75-3443-B9EE-A63E33F4F203}" type="slidenum">
              <a:rPr lang="en-US" smtClean="0"/>
              <a:pPr/>
              <a:t>‹#›</a:t>
            </a:fld>
            <a:endParaRPr lang="en-US"/>
          </a:p>
        </p:txBody>
      </p:sp>
      <p:sp>
        <p:nvSpPr>
          <p:cNvPr id="3" name="Footer Placeholder 2"/>
          <p:cNvSpPr>
            <a:spLocks noGrp="1"/>
          </p:cNvSpPr>
          <p:nvPr>
            <p:ph type="ftr" sz="quarter" idx="10"/>
          </p:nvPr>
        </p:nvSpPr>
        <p:spPr/>
        <p:txBody>
          <a:bodyPr/>
          <a:lstStyle/>
          <a:p>
            <a:r>
              <a:rPr lang="en-US"/>
              <a:t>Confidential and Proprietary</a:t>
            </a:r>
          </a:p>
        </p:txBody>
      </p:sp>
      <p:pic>
        <p:nvPicPr>
          <p:cNvPr id="10" name="Picture 9" descr="Level Access Logo" title="Level Acces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535" y="6302169"/>
            <a:ext cx="1048265" cy="419306"/>
          </a:xfrm>
          <a:prstGeom prst="rect">
            <a:avLst/>
          </a:prstGeom>
        </p:spPr>
      </p:pic>
      <p:sp>
        <p:nvSpPr>
          <p:cNvPr id="9" name="Rectangle 8">
            <a:extLst>
              <a:ext uri="{FF2B5EF4-FFF2-40B4-BE49-F238E27FC236}">
                <a16:creationId xmlns:a16="http://schemas.microsoft.com/office/drawing/2014/main" id="{5DFECD1C-5A2F-8A4B-BC80-E2F73B82173D}"/>
              </a:ext>
            </a:extLst>
          </p:cNvPr>
          <p:cNvSpPr/>
          <p:nvPr userDrawn="1"/>
        </p:nvSpPr>
        <p:spPr>
          <a:xfrm>
            <a:off x="718036" y="1509810"/>
            <a:ext cx="10755926" cy="9144"/>
          </a:xfrm>
          <a:prstGeom prst="rect">
            <a:avLst/>
          </a:prstGeom>
          <a:solidFill>
            <a:srgbClr val="5DD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Tree>
    <p:extLst>
      <p:ext uri="{BB962C8B-B14F-4D97-AF65-F5344CB8AC3E}">
        <p14:creationId xmlns:p14="http://schemas.microsoft.com/office/powerpoint/2010/main" val="3794312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hasCustomPrompt="1"/>
          </p:nvPr>
        </p:nvSpPr>
        <p:spPr>
          <a:xfrm>
            <a:off x="2042629" y="1885585"/>
            <a:ext cx="6260123" cy="2695208"/>
          </a:xfrm>
        </p:spPr>
        <p:txBody>
          <a:bodyPr anchor="b"/>
          <a:lstStyle>
            <a:lvl1pPr>
              <a:defRPr sz="6000" b="1" i="0" cap="all" baseline="0">
                <a:solidFill>
                  <a:srgbClr val="323232"/>
                </a:solidFill>
                <a:latin typeface="Arial Black" charset="0"/>
                <a:ea typeface="Arial Black" charset="0"/>
                <a:cs typeface="Arial Black" charset="0"/>
              </a:defRPr>
            </a:lvl1pPr>
          </a:lstStyle>
          <a:p>
            <a:r>
              <a:rPr lang="en-US"/>
              <a:t>CLICK TO EDIT MASTER TITLE STYLE</a:t>
            </a:r>
          </a:p>
        </p:txBody>
      </p:sp>
      <p:pic>
        <p:nvPicPr>
          <p:cNvPr id="4" name="Picture 3">
            <a:extLst>
              <a:ext uri="{FF2B5EF4-FFF2-40B4-BE49-F238E27FC236}">
                <a16:creationId xmlns:a16="http://schemas.microsoft.com/office/drawing/2014/main" id="{ACD075F8-8720-4C43-B83B-69BE9499EA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706" y="112541"/>
            <a:ext cx="1874923" cy="830252"/>
          </a:xfrm>
          <a:prstGeom prst="rect">
            <a:avLst/>
          </a:prstGeom>
          <a:solidFill>
            <a:schemeClr val="bg1"/>
          </a:solidFill>
        </p:spPr>
      </p:pic>
    </p:spTree>
    <p:extLst>
      <p:ext uri="{BB962C8B-B14F-4D97-AF65-F5344CB8AC3E}">
        <p14:creationId xmlns:p14="http://schemas.microsoft.com/office/powerpoint/2010/main" val="979731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hasCustomPrompt="1"/>
          </p:nvPr>
        </p:nvSpPr>
        <p:spPr>
          <a:xfrm>
            <a:off x="2042629" y="1885585"/>
            <a:ext cx="6260123" cy="2695208"/>
          </a:xfrm>
        </p:spPr>
        <p:txBody>
          <a:bodyPr anchor="b"/>
          <a:lstStyle>
            <a:lvl1pPr>
              <a:defRPr sz="6000" b="1" i="0" cap="all" baseline="0">
                <a:solidFill>
                  <a:schemeClr val="bg1"/>
                </a:solidFill>
                <a:latin typeface="Arial Black" charset="0"/>
                <a:ea typeface="Arial Black" charset="0"/>
                <a:cs typeface="Arial Black" charset="0"/>
              </a:defRPr>
            </a:lvl1pPr>
          </a:lstStyle>
          <a:p>
            <a:r>
              <a:rPr lang="en-US"/>
              <a:t>CLICK TO EDIT MASTER TITLE STYLE</a:t>
            </a:r>
          </a:p>
        </p:txBody>
      </p:sp>
    </p:spTree>
    <p:extLst>
      <p:ext uri="{BB962C8B-B14F-4D97-AF65-F5344CB8AC3E}">
        <p14:creationId xmlns:p14="http://schemas.microsoft.com/office/powerpoint/2010/main" val="989483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0EA8A-DA75-3443-B9EE-A63E33F4F203}" type="slidenum">
              <a:rPr lang="en-US" smtClean="0"/>
              <a:pPr/>
              <a:t>‹#›</a:t>
            </a:fld>
            <a:endParaRPr lang="en-US"/>
          </a:p>
        </p:txBody>
      </p:sp>
      <p:sp>
        <p:nvSpPr>
          <p:cNvPr id="7" name="Footer Placeholder 4"/>
          <p:cNvSpPr>
            <a:spLocks noGrp="1"/>
          </p:cNvSpPr>
          <p:nvPr>
            <p:ph type="ftr" sz="quarter" idx="3"/>
          </p:nvPr>
        </p:nvSpPr>
        <p:spPr>
          <a:xfrm>
            <a:off x="3745774" y="6356350"/>
            <a:ext cx="47004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and Proprietary</a:t>
            </a:r>
          </a:p>
        </p:txBody>
      </p:sp>
      <p:pic>
        <p:nvPicPr>
          <p:cNvPr id="4" name="Picture 3" descr="Level Access Logo" title="Level Acces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535" y="6302169"/>
            <a:ext cx="1048265" cy="419306"/>
          </a:xfrm>
          <a:prstGeom prst="rect">
            <a:avLst/>
          </a:prstGeom>
        </p:spPr>
      </p:pic>
    </p:spTree>
    <p:extLst>
      <p:ext uri="{BB962C8B-B14F-4D97-AF65-F5344CB8AC3E}">
        <p14:creationId xmlns:p14="http://schemas.microsoft.com/office/powerpoint/2010/main" val="768030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C681BA-8EBB-A042-B622-7E8EDF341E04}"/>
              </a:ext>
            </a:extLst>
          </p:cNvPr>
          <p:cNvSpPr/>
          <p:nvPr userDrawn="1"/>
        </p:nvSpPr>
        <p:spPr>
          <a:xfrm>
            <a:off x="0" y="0"/>
            <a:ext cx="12192000" cy="3034748"/>
          </a:xfrm>
          <a:prstGeom prst="rect">
            <a:avLst/>
          </a:prstGeom>
          <a:solidFill>
            <a:srgbClr val="6A5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evel Access">
            <a:extLst>
              <a:ext uri="{FF2B5EF4-FFF2-40B4-BE49-F238E27FC236}">
                <a16:creationId xmlns:a16="http://schemas.microsoft.com/office/drawing/2014/main" id="{31BDD58C-4FC9-1B45-A10E-3E67A1C347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50586" y="273798"/>
            <a:ext cx="2160924" cy="954408"/>
          </a:xfrm>
          <a:prstGeom prst="rect">
            <a:avLst/>
          </a:prstGeom>
        </p:spPr>
      </p:pic>
    </p:spTree>
    <p:extLst>
      <p:ext uri="{BB962C8B-B14F-4D97-AF65-F5344CB8AC3E}">
        <p14:creationId xmlns:p14="http://schemas.microsoft.com/office/powerpoint/2010/main" val="653949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7B23A8-4F25-CF42-93A2-120B2A72A005}"/>
              </a:ext>
            </a:extLst>
          </p:cNvPr>
          <p:cNvSpPr/>
          <p:nvPr userDrawn="1"/>
        </p:nvSpPr>
        <p:spPr>
          <a:xfrm>
            <a:off x="4487334" y="0"/>
            <a:ext cx="77046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824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b="1" i="0" cap="all" baseline="0">
                <a:solidFill>
                  <a:srgbClr val="22232F"/>
                </a:solidFill>
                <a:latin typeface="Arial Black" charset="0"/>
                <a:ea typeface="Arial Black" charset="0"/>
                <a:cs typeface="Arial Black" charset="0"/>
              </a:defRPr>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solidFill>
                  <a:srgbClr val="595959"/>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lvl1pPr algn="l">
              <a:defRPr/>
            </a:lvl1pPr>
          </a:lstStyle>
          <a:p>
            <a:fld id="{3FDB74AC-D144-DD42-88B1-786F0F2BF277}" type="slidenum">
              <a:rPr lang="en-US" smtClean="0"/>
              <a:pPr/>
              <a:t>‹#›</a:t>
            </a:fld>
            <a:endParaRPr lang="en-US"/>
          </a:p>
        </p:txBody>
      </p:sp>
      <p:sp>
        <p:nvSpPr>
          <p:cNvPr id="9" name="Footer Placeholder 4"/>
          <p:cNvSpPr>
            <a:spLocks noGrp="1"/>
          </p:cNvSpPr>
          <p:nvPr>
            <p:ph type="ftr" sz="quarter" idx="3"/>
          </p:nvPr>
        </p:nvSpPr>
        <p:spPr>
          <a:xfrm>
            <a:off x="3745774" y="6356350"/>
            <a:ext cx="47004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and Proprietary</a:t>
            </a:r>
          </a:p>
        </p:txBody>
      </p:sp>
      <p:pic>
        <p:nvPicPr>
          <p:cNvPr id="8" name="Picture 7" descr="Level Access Logo" title="Level Acces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535" y="6302169"/>
            <a:ext cx="1048265" cy="419306"/>
          </a:xfrm>
          <a:prstGeom prst="rect">
            <a:avLst/>
          </a:prstGeom>
        </p:spPr>
      </p:pic>
    </p:spTree>
    <p:extLst>
      <p:ext uri="{BB962C8B-B14F-4D97-AF65-F5344CB8AC3E}">
        <p14:creationId xmlns:p14="http://schemas.microsoft.com/office/powerpoint/2010/main" val="207286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Title and Two Column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93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Statement - Blank Backgroun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DC4633-CD35-0C4C-B506-1E79C2D19866}"/>
              </a:ext>
            </a:extLst>
          </p:cNvPr>
          <p:cNvSpPr>
            <a:spLocks noGrp="1"/>
          </p:cNvSpPr>
          <p:nvPr>
            <p:ph type="title" hasCustomPrompt="1"/>
          </p:nvPr>
        </p:nvSpPr>
        <p:spPr>
          <a:xfrm>
            <a:off x="1066800" y="1634074"/>
            <a:ext cx="10072688" cy="2024987"/>
          </a:xfrm>
          <a:prstGeom prst="rect">
            <a:avLst/>
          </a:prstGeom>
          <a:noFill/>
        </p:spPr>
        <p:txBody>
          <a:bodyPr lIns="0" tIns="91440" rIns="0" bIns="91440" anchor="ctr"/>
          <a:lstStyle>
            <a:lvl1pPr algn="ctr">
              <a:lnSpc>
                <a:spcPct val="100000"/>
              </a:lnSpc>
              <a:defRPr sz="4400" b="1" i="0">
                <a:solidFill>
                  <a:schemeClr val="tx1"/>
                </a:solidFill>
                <a:latin typeface="Museo Sans 900" panose="02000000000000000000" pitchFamily="2" charset="77"/>
                <a:cs typeface="Arial" panose="020B0604020202020204" pitchFamily="34" charset="0"/>
              </a:defRPr>
            </a:lvl1pPr>
          </a:lstStyle>
          <a:p>
            <a:r>
              <a:rPr lang="en-US"/>
              <a:t>Click to edit master text.</a:t>
            </a:r>
          </a:p>
        </p:txBody>
      </p:sp>
      <p:sp>
        <p:nvSpPr>
          <p:cNvPr id="4" name="Text Placeholder 20">
            <a:extLst>
              <a:ext uri="{FF2B5EF4-FFF2-40B4-BE49-F238E27FC236}">
                <a16:creationId xmlns:a16="http://schemas.microsoft.com/office/drawing/2014/main" id="{2BAD64EC-3B35-EA43-9230-F98B74518EF8}"/>
              </a:ext>
            </a:extLst>
          </p:cNvPr>
          <p:cNvSpPr>
            <a:spLocks noGrp="1"/>
          </p:cNvSpPr>
          <p:nvPr>
            <p:ph type="body" sz="quarter" idx="10" hasCustomPrompt="1"/>
          </p:nvPr>
        </p:nvSpPr>
        <p:spPr>
          <a:xfrm>
            <a:off x="1066800" y="3936025"/>
            <a:ext cx="10072688" cy="1541388"/>
          </a:xfrm>
          <a:prstGeom prst="rect">
            <a:avLst/>
          </a:prstGeom>
        </p:spPr>
        <p:txBody>
          <a:bodyPr lIns="0" tIns="91440" rIns="0" bIns="91440" anchor="t"/>
          <a:lstStyle>
            <a:lvl1pPr marL="0" indent="0" algn="ctr">
              <a:lnSpc>
                <a:spcPct val="100000"/>
              </a:lnSpc>
              <a:buNone/>
              <a:defRPr sz="2800" b="0" i="1">
                <a:solidFill>
                  <a:schemeClr val="tx1">
                    <a:lumMod val="50000"/>
                  </a:schemeClr>
                </a:solidFill>
                <a:latin typeface="Museo Sans 300" panose="02000000000000000000" pitchFamily="2" charset="77"/>
                <a:ea typeface="Verdana" panose="020B0604030504040204" pitchFamily="34" charset="0"/>
                <a:cs typeface="Arial" panose="020B0604020202020204" pitchFamily="34" charset="0"/>
              </a:defRPr>
            </a:lvl1pPr>
          </a:lstStyle>
          <a:p>
            <a:pPr lvl="0"/>
            <a:r>
              <a:rPr lang="en-US"/>
              <a:t>Click to add secondary supportive statement.</a:t>
            </a:r>
          </a:p>
        </p:txBody>
      </p:sp>
    </p:spTree>
    <p:extLst>
      <p:ext uri="{BB962C8B-B14F-4D97-AF65-F5344CB8AC3E}">
        <p14:creationId xmlns:p14="http://schemas.microsoft.com/office/powerpoint/2010/main" val="1483407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3024">
          <p15:clr>
            <a:srgbClr val="FBAE40"/>
          </p15:clr>
        </p15:guide>
        <p15:guide id="2" pos="6864">
          <p15:clr>
            <a:srgbClr val="FBAE40"/>
          </p15:clr>
        </p15:guide>
        <p15:guide id="3" orient="horz" pos="1296">
          <p15:clr>
            <a:srgbClr val="FBAE40"/>
          </p15:clr>
        </p15:guide>
        <p15:guide id="4" pos="6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Left Statement - RIght Photo">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3DDE5-8238-524A-A548-AAC19BBCCB24}"/>
              </a:ext>
              <a:ext uri="{C183D7F6-B498-43B3-948B-1728B52AA6E4}">
                <adec:decorative xmlns:adec="http://schemas.microsoft.com/office/drawing/2017/decorative" val="1"/>
              </a:ext>
            </a:extLst>
          </p:cNvPr>
          <p:cNvSpPr/>
          <p:nvPr userDrawn="1"/>
        </p:nvSpPr>
        <p:spPr>
          <a:xfrm>
            <a:off x="5890846" y="-263769"/>
            <a:ext cx="6301154" cy="7350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D4D2806-366C-E744-8F8F-090115F5CC3B}"/>
              </a:ext>
            </a:extLst>
          </p:cNvPr>
          <p:cNvSpPr>
            <a:spLocks noGrp="1"/>
          </p:cNvSpPr>
          <p:nvPr>
            <p:ph type="title" hasCustomPrompt="1"/>
          </p:nvPr>
        </p:nvSpPr>
        <p:spPr>
          <a:xfrm>
            <a:off x="6179724" y="2248223"/>
            <a:ext cx="5757081" cy="2024987"/>
          </a:xfrm>
          <a:prstGeom prst="rect">
            <a:avLst/>
          </a:prstGeom>
          <a:noFill/>
        </p:spPr>
        <p:txBody>
          <a:bodyPr lIns="0" tIns="91440" rIns="0" bIns="91440" anchor="ctr"/>
          <a:lstStyle>
            <a:lvl1pPr algn="ctr">
              <a:lnSpc>
                <a:spcPct val="100000"/>
              </a:lnSpc>
              <a:defRPr sz="5400" b="1" i="0" spc="-60" baseline="0">
                <a:solidFill>
                  <a:schemeClr val="tx1">
                    <a:lumMod val="50000"/>
                  </a:schemeClr>
                </a:solidFill>
                <a:latin typeface="Museo Sans 900" panose="02000000000000000000" pitchFamily="2" charset="77"/>
                <a:cs typeface="Arial" panose="020B0604020202020204" pitchFamily="34" charset="0"/>
              </a:defRPr>
            </a:lvl1pPr>
          </a:lstStyle>
          <a:p>
            <a:r>
              <a:rPr lang="en-US" dirty="0"/>
              <a:t>Click to edit master text.</a:t>
            </a:r>
          </a:p>
        </p:txBody>
      </p:sp>
    </p:spTree>
    <p:extLst>
      <p:ext uri="{BB962C8B-B14F-4D97-AF65-F5344CB8AC3E}">
        <p14:creationId xmlns:p14="http://schemas.microsoft.com/office/powerpoint/2010/main" val="965273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E5DA-A1FD-9542-97C0-58ED6A10D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C3FCC-113C-7E45-A904-A8E5427EC5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238DE-1AD2-9F47-99A3-E0C7B8913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054F3B-21BB-B54D-954C-98F05AFDAB12}"/>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6" name="Footer Placeholder 5">
            <a:extLst>
              <a:ext uri="{FF2B5EF4-FFF2-40B4-BE49-F238E27FC236}">
                <a16:creationId xmlns:a16="http://schemas.microsoft.com/office/drawing/2014/main" id="{AEFF04FB-7D8C-ED4C-8DC3-547874244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7B7B2-3A08-D64C-9AA7-03DD9AD26A0B}"/>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2173542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1078" y="1573803"/>
            <a:ext cx="7913660" cy="1683606"/>
          </a:xfrm>
          <a:prstGeom prst="rect">
            <a:avLst/>
          </a:prstGeom>
        </p:spPr>
        <p:txBody>
          <a:bodyPr lIns="91440" rIns="91440" anchor="b">
            <a:normAutofit/>
          </a:bodyPr>
          <a:lstStyle>
            <a:lvl1pPr algn="l">
              <a:defRPr sz="4800" b="1" i="0" cap="all" spc="-70" baseline="0">
                <a:ln w="25400">
                  <a:solidFill>
                    <a:schemeClr val="accent1"/>
                  </a:solidFill>
                </a:ln>
                <a:solidFill>
                  <a:schemeClr val="tx1">
                    <a:lumMod val="50000"/>
                  </a:schemeClr>
                </a:solidFill>
                <a:latin typeface="Museo Sans 500" panose="02000000000000000000" pitchFamily="2" charset="77"/>
                <a:ea typeface="Museo Sans 500" panose="02000000000000000000" pitchFamily="2" charset="77"/>
                <a:cs typeface="Arial Black" panose="020B0604020202020204" pitchFamily="34" charset="0"/>
              </a:defRPr>
            </a:lvl1pPr>
          </a:lstStyle>
          <a:p>
            <a:r>
              <a:rPr lang="en-US" dirty="0"/>
              <a:t>CLICK TO EDIT</a:t>
            </a:r>
            <a:br>
              <a:rPr lang="en-US" dirty="0"/>
            </a:br>
            <a:r>
              <a:rPr lang="en-US" dirty="0"/>
              <a:t>MASTER TITLE STYLE</a:t>
            </a:r>
          </a:p>
        </p:txBody>
      </p:sp>
      <p:sp>
        <p:nvSpPr>
          <p:cNvPr id="3" name="Subtitle 2"/>
          <p:cNvSpPr>
            <a:spLocks noGrp="1"/>
          </p:cNvSpPr>
          <p:nvPr>
            <p:ph type="subTitle" idx="1" hasCustomPrompt="1"/>
          </p:nvPr>
        </p:nvSpPr>
        <p:spPr>
          <a:xfrm>
            <a:off x="3811078" y="3440687"/>
            <a:ext cx="7913660" cy="995790"/>
          </a:xfrm>
        </p:spPr>
        <p:txBody>
          <a:bodyPr>
            <a:normAutofit/>
          </a:bodyPr>
          <a:lstStyle>
            <a:lvl1pPr marL="0" indent="0" algn="l">
              <a:lnSpc>
                <a:spcPct val="100000"/>
              </a:lnSpc>
              <a:buNone/>
              <a:defRPr sz="2600" b="0" i="0" spc="-30" baseline="0">
                <a:solidFill>
                  <a:schemeClr val="tx1">
                    <a:lumMod val="50000"/>
                  </a:schemeClr>
                </a:solidFill>
                <a:latin typeface="Museo Sans 500" panose="02000000000000000000" pitchFamily="2" charset="77"/>
                <a:ea typeface="Museo Sans 500" panose="02000000000000000000"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1055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88">
          <p15:clr>
            <a:srgbClr val="FBAE40"/>
          </p15:clr>
        </p15:guide>
        <p15:guide id="2" pos="2448">
          <p15:clr>
            <a:srgbClr val="FBAE40"/>
          </p15:clr>
        </p15:guide>
        <p15:guide id="3" orient="horz" pos="888">
          <p15:clr>
            <a:srgbClr val="FBAE40"/>
          </p15:clr>
        </p15:guide>
        <p15:guide id="4" orient="horz" pos="1224">
          <p15:clr>
            <a:srgbClr val="FBAE40"/>
          </p15:clr>
        </p15:guide>
        <p15:guide id="5" pos="288">
          <p15:clr>
            <a:srgbClr val="FBAE40"/>
          </p15:clr>
        </p15:guide>
        <p15:guide id="6" pos="237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reaker Slide 1">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431998B-527F-404B-A4A2-35B151AD490F}"/>
              </a:ext>
            </a:extLst>
          </p:cNvPr>
          <p:cNvSpPr/>
          <p:nvPr userDrawn="1"/>
        </p:nvSpPr>
        <p:spPr>
          <a:xfrm>
            <a:off x="3496" y="4285"/>
            <a:ext cx="12192000" cy="6853716"/>
          </a:xfrm>
          <a:prstGeom prst="rect">
            <a:avLst/>
          </a:prstGeom>
          <a:gradFill flip="none" rotWithShape="1">
            <a:gsLst>
              <a:gs pos="63000">
                <a:schemeClr val="bg1"/>
              </a:gs>
              <a:gs pos="100000">
                <a:srgbClr val="F2F0F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FB272-EE0F-4A47-80F9-DAF23A8D5F3A}"/>
              </a:ext>
            </a:extLst>
          </p:cNvPr>
          <p:cNvPicPr>
            <a:picLocks noChangeAspect="1"/>
          </p:cNvPicPr>
          <p:nvPr userDrawn="1"/>
        </p:nvPicPr>
        <p:blipFill rotWithShape="1">
          <a:blip r:embed="rId2"/>
          <a:srcRect l="9516" r="-884" b="13653"/>
          <a:stretch/>
        </p:blipFill>
        <p:spPr>
          <a:xfrm>
            <a:off x="0" y="2347453"/>
            <a:ext cx="12192000" cy="4510547"/>
          </a:xfrm>
          <a:prstGeom prst="rect">
            <a:avLst/>
          </a:prstGeom>
        </p:spPr>
      </p:pic>
      <p:sp>
        <p:nvSpPr>
          <p:cNvPr id="4" name="Title 1">
            <a:extLst>
              <a:ext uri="{FF2B5EF4-FFF2-40B4-BE49-F238E27FC236}">
                <a16:creationId xmlns:a16="http://schemas.microsoft.com/office/drawing/2014/main" id="{C26C8776-467F-9942-A053-F42E3F246115}"/>
              </a:ext>
            </a:extLst>
          </p:cNvPr>
          <p:cNvSpPr>
            <a:spLocks noGrp="1"/>
          </p:cNvSpPr>
          <p:nvPr>
            <p:ph type="title" hasCustomPrompt="1"/>
          </p:nvPr>
        </p:nvSpPr>
        <p:spPr>
          <a:xfrm>
            <a:off x="566420" y="1741378"/>
            <a:ext cx="9707880" cy="1459022"/>
          </a:xfrm>
          <a:prstGeom prst="rect">
            <a:avLst/>
          </a:prstGeom>
        </p:spPr>
        <p:txBody>
          <a:bodyPr anchor="b">
            <a:normAutofit/>
          </a:bodyPr>
          <a:lstStyle>
            <a:lvl1pPr>
              <a:defRPr sz="4800" b="1" i="0" cap="all" spc="-70" baseline="0">
                <a:solidFill>
                  <a:schemeClr val="tx1">
                    <a:lumMod val="50000"/>
                  </a:schemeClr>
                </a:solidFill>
                <a:latin typeface="Museo Sans 900" panose="02000000000000000000" pitchFamily="2" charset="77"/>
                <a:ea typeface="Museo Sans 900" panose="02000000000000000000" pitchFamily="2" charset="77"/>
                <a:cs typeface="Arial Black"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6A29478-7ECC-9247-8B27-389C9124DB53}"/>
              </a:ext>
            </a:extLst>
          </p:cNvPr>
          <p:cNvPicPr>
            <a:picLocks noChangeAspect="1"/>
          </p:cNvPicPr>
          <p:nvPr userDrawn="1"/>
        </p:nvPicPr>
        <p:blipFill>
          <a:blip r:embed="rId3"/>
          <a:stretch>
            <a:fillRect/>
          </a:stretch>
        </p:blipFill>
        <p:spPr>
          <a:xfrm>
            <a:off x="486315" y="310227"/>
            <a:ext cx="1879231" cy="829994"/>
          </a:xfrm>
          <a:prstGeom prst="rect">
            <a:avLst/>
          </a:prstGeom>
        </p:spPr>
      </p:pic>
      <p:sp>
        <p:nvSpPr>
          <p:cNvPr id="9" name="Text Placeholder 8">
            <a:extLst>
              <a:ext uri="{FF2B5EF4-FFF2-40B4-BE49-F238E27FC236}">
                <a16:creationId xmlns:a16="http://schemas.microsoft.com/office/drawing/2014/main" id="{5BE40D45-ACC6-8C4F-9E23-0130F702D39C}"/>
              </a:ext>
            </a:extLst>
          </p:cNvPr>
          <p:cNvSpPr>
            <a:spLocks noGrp="1"/>
          </p:cNvSpPr>
          <p:nvPr>
            <p:ph type="body" sz="quarter" idx="11" hasCustomPrompt="1"/>
          </p:nvPr>
        </p:nvSpPr>
        <p:spPr>
          <a:xfrm>
            <a:off x="566738" y="3626355"/>
            <a:ext cx="9707562" cy="1150937"/>
          </a:xfrm>
        </p:spPr>
        <p:txBody>
          <a:bodyPr anchor="t">
            <a:normAutofit/>
          </a:bodyPr>
          <a:lstStyle>
            <a:lvl1pPr marL="0" indent="0">
              <a:lnSpc>
                <a:spcPct val="100000"/>
              </a:lnSpc>
              <a:buNone/>
              <a:defRPr sz="2600" spc="-30" baseline="0"/>
            </a:lvl1pPr>
          </a:lstStyle>
          <a:p>
            <a:r>
              <a:rPr lang="en-US" dirty="0"/>
              <a:t>Click to edit Master subtitle style</a:t>
            </a:r>
          </a:p>
        </p:txBody>
      </p:sp>
    </p:spTree>
    <p:extLst>
      <p:ext uri="{BB962C8B-B14F-4D97-AF65-F5344CB8AC3E}">
        <p14:creationId xmlns:p14="http://schemas.microsoft.com/office/powerpoint/2010/main" val="2124919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1104">
          <p15:clr>
            <a:srgbClr val="FBAE40"/>
          </p15:clr>
        </p15:guide>
        <p15:guide id="2" pos="408">
          <p15:clr>
            <a:srgbClr val="FBAE40"/>
          </p15:clr>
        </p15:guide>
        <p15:guide id="3" orient="horz" pos="2352">
          <p15:clr>
            <a:srgbClr val="FBAE40"/>
          </p15:clr>
        </p15:guide>
        <p15:guide id="5" pos="727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Left Statement - RIght Photo">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3DDE5-8238-524A-A548-AAC19BBCCB24}"/>
              </a:ext>
              <a:ext uri="{C183D7F6-B498-43B3-948B-1728B52AA6E4}">
                <adec:decorative xmlns:adec="http://schemas.microsoft.com/office/drawing/2017/decorative" val="1"/>
              </a:ext>
            </a:extLst>
          </p:cNvPr>
          <p:cNvSpPr/>
          <p:nvPr userDrawn="1"/>
        </p:nvSpPr>
        <p:spPr>
          <a:xfrm>
            <a:off x="5890846" y="-263769"/>
            <a:ext cx="6301154" cy="7350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D4D2806-366C-E744-8F8F-090115F5CC3B}"/>
              </a:ext>
            </a:extLst>
          </p:cNvPr>
          <p:cNvSpPr>
            <a:spLocks noGrp="1"/>
          </p:cNvSpPr>
          <p:nvPr>
            <p:ph type="title" hasCustomPrompt="1"/>
          </p:nvPr>
        </p:nvSpPr>
        <p:spPr>
          <a:xfrm>
            <a:off x="6179724" y="2248223"/>
            <a:ext cx="5757081" cy="2024987"/>
          </a:xfrm>
          <a:prstGeom prst="rect">
            <a:avLst/>
          </a:prstGeom>
          <a:noFill/>
        </p:spPr>
        <p:txBody>
          <a:bodyPr lIns="0" tIns="91440" rIns="0" bIns="91440" anchor="ctr"/>
          <a:lstStyle>
            <a:lvl1pPr algn="ctr">
              <a:lnSpc>
                <a:spcPct val="100000"/>
              </a:lnSpc>
              <a:defRPr sz="5400" b="1" i="0" spc="-60" baseline="0">
                <a:solidFill>
                  <a:schemeClr val="tx1">
                    <a:lumMod val="50000"/>
                  </a:schemeClr>
                </a:solidFill>
                <a:latin typeface="Museo Sans 900" panose="02000000000000000000" pitchFamily="2" charset="77"/>
                <a:cs typeface="Arial" panose="020B0604020202020204" pitchFamily="34" charset="0"/>
              </a:defRPr>
            </a:lvl1pPr>
          </a:lstStyle>
          <a:p>
            <a:r>
              <a:rPr lang="en-US" dirty="0"/>
              <a:t>Click to edit master text.</a:t>
            </a:r>
          </a:p>
        </p:txBody>
      </p:sp>
    </p:spTree>
    <p:extLst>
      <p:ext uri="{BB962C8B-B14F-4D97-AF65-F5344CB8AC3E}">
        <p14:creationId xmlns:p14="http://schemas.microsoft.com/office/powerpoint/2010/main" val="1356961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Left Statement - RIght Photo">
    <p:bg>
      <p:bgPr>
        <a:solidFill>
          <a:schemeClr val="tx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13DDE5-8238-524A-A548-AAC19BBCCB24}"/>
              </a:ext>
              <a:ext uri="{C183D7F6-B498-43B3-948B-1728B52AA6E4}">
                <adec:decorative xmlns:adec="http://schemas.microsoft.com/office/drawing/2017/decorative" val="1"/>
              </a:ext>
            </a:extLst>
          </p:cNvPr>
          <p:cNvSpPr/>
          <p:nvPr userDrawn="1"/>
        </p:nvSpPr>
        <p:spPr>
          <a:xfrm>
            <a:off x="5890846" y="-263769"/>
            <a:ext cx="6301154" cy="7350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D4D2806-366C-E744-8F8F-090115F5CC3B}"/>
              </a:ext>
            </a:extLst>
          </p:cNvPr>
          <p:cNvSpPr>
            <a:spLocks noGrp="1"/>
          </p:cNvSpPr>
          <p:nvPr>
            <p:ph type="title" hasCustomPrompt="1"/>
          </p:nvPr>
        </p:nvSpPr>
        <p:spPr>
          <a:xfrm>
            <a:off x="6179724" y="2248223"/>
            <a:ext cx="5757081" cy="2024987"/>
          </a:xfrm>
          <a:prstGeom prst="rect">
            <a:avLst/>
          </a:prstGeom>
          <a:noFill/>
        </p:spPr>
        <p:txBody>
          <a:bodyPr lIns="0" tIns="91440" rIns="0" bIns="91440" anchor="ctr"/>
          <a:lstStyle>
            <a:lvl1pPr algn="ctr">
              <a:lnSpc>
                <a:spcPct val="100000"/>
              </a:lnSpc>
              <a:defRPr sz="5400" b="1" i="0" spc="-60" baseline="0">
                <a:solidFill>
                  <a:schemeClr val="tx1">
                    <a:lumMod val="50000"/>
                  </a:schemeClr>
                </a:solidFill>
                <a:latin typeface="Museo Sans 900" panose="02000000000000000000" pitchFamily="2" charset="77"/>
                <a:cs typeface="Arial" panose="020B0604020202020204" pitchFamily="34" charset="0"/>
              </a:defRPr>
            </a:lvl1pPr>
          </a:lstStyle>
          <a:p>
            <a:r>
              <a:rPr lang="en-US" dirty="0"/>
              <a:t>Click to edit master text.</a:t>
            </a:r>
          </a:p>
        </p:txBody>
      </p:sp>
    </p:spTree>
    <p:extLst>
      <p:ext uri="{BB962C8B-B14F-4D97-AF65-F5344CB8AC3E}">
        <p14:creationId xmlns:p14="http://schemas.microsoft.com/office/powerpoint/2010/main" val="1512219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 Logo And 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806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1152">
          <p15:clr>
            <a:srgbClr val="FBAE40"/>
          </p15:clr>
        </p15:guide>
        <p15:guide id="2" pos="5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lored Breaker Slid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5307" y="1752600"/>
            <a:ext cx="9849457" cy="1461655"/>
          </a:xfrm>
          <a:prstGeom prst="rect">
            <a:avLst/>
          </a:prstGeom>
        </p:spPr>
        <p:txBody>
          <a:bodyPr anchor="b">
            <a:normAutofit/>
          </a:bodyPr>
          <a:lstStyle>
            <a:lvl1pPr>
              <a:defRPr sz="4800" b="1" i="0" cap="all" spc="-60" baseline="0">
                <a:solidFill>
                  <a:schemeClr val="bg1"/>
                </a:solidFill>
                <a:latin typeface="Museo Sans 900" panose="02000000000000000000" pitchFamily="2" charset="77"/>
                <a:ea typeface="Museo Sans 900" panose="02000000000000000000" pitchFamily="2" charset="77"/>
                <a:cs typeface="Arial Black"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5CD66666-8800-3B45-8B65-E1FF375843BB}"/>
              </a:ext>
            </a:extLst>
          </p:cNvPr>
          <p:cNvSpPr>
            <a:spLocks noGrp="1"/>
          </p:cNvSpPr>
          <p:nvPr>
            <p:ph type="body" sz="quarter" idx="11"/>
          </p:nvPr>
        </p:nvSpPr>
        <p:spPr>
          <a:xfrm>
            <a:off x="555307" y="3756559"/>
            <a:ext cx="9849457" cy="1199505"/>
          </a:xfrm>
        </p:spPr>
        <p:txBody>
          <a:bodyPr>
            <a:normAutofit/>
          </a:bodyPr>
          <a:lstStyle>
            <a:lvl1pPr marL="0" indent="0">
              <a:lnSpc>
                <a:spcPct val="100000"/>
              </a:lnSpc>
              <a:buNone/>
              <a:defRPr sz="2400" b="0" spc="-3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pic>
        <p:nvPicPr>
          <p:cNvPr id="24" name="Picture 23">
            <a:extLst>
              <a:ext uri="{FF2B5EF4-FFF2-40B4-BE49-F238E27FC236}">
                <a16:creationId xmlns:a16="http://schemas.microsoft.com/office/drawing/2014/main" id="{C1A78931-4B6B-224A-97AD-BF9087395239}"/>
              </a:ext>
            </a:extLst>
          </p:cNvPr>
          <p:cNvPicPr>
            <a:picLocks noChangeAspect="1"/>
          </p:cNvPicPr>
          <p:nvPr userDrawn="1"/>
        </p:nvPicPr>
        <p:blipFill>
          <a:blip r:embed="rId2">
            <a:alphaModFix amt="44000"/>
          </a:blip>
          <a:stretch>
            <a:fillRect/>
          </a:stretch>
        </p:blipFill>
        <p:spPr>
          <a:xfrm>
            <a:off x="9769991" y="387457"/>
            <a:ext cx="1395514" cy="2541721"/>
          </a:xfrm>
          <a:prstGeom prst="rect">
            <a:avLst/>
          </a:prstGeom>
        </p:spPr>
      </p:pic>
      <p:pic>
        <p:nvPicPr>
          <p:cNvPr id="25" name="Picture 24">
            <a:extLst>
              <a:ext uri="{FF2B5EF4-FFF2-40B4-BE49-F238E27FC236}">
                <a16:creationId xmlns:a16="http://schemas.microsoft.com/office/drawing/2014/main" id="{2DD9C1AF-2CE4-6545-B392-778CE3053AC2}"/>
              </a:ext>
            </a:extLst>
          </p:cNvPr>
          <p:cNvPicPr>
            <a:picLocks noChangeAspect="1"/>
          </p:cNvPicPr>
          <p:nvPr userDrawn="1"/>
        </p:nvPicPr>
        <p:blipFill>
          <a:blip r:embed="rId2">
            <a:alphaModFix amt="20000"/>
          </a:blip>
          <a:stretch>
            <a:fillRect/>
          </a:stretch>
        </p:blipFill>
        <p:spPr>
          <a:xfrm>
            <a:off x="10625609" y="1908229"/>
            <a:ext cx="1432072" cy="2608306"/>
          </a:xfrm>
          <a:prstGeom prst="rect">
            <a:avLst/>
          </a:prstGeom>
        </p:spPr>
      </p:pic>
      <p:pic>
        <p:nvPicPr>
          <p:cNvPr id="26" name="Picture 25">
            <a:extLst>
              <a:ext uri="{FF2B5EF4-FFF2-40B4-BE49-F238E27FC236}">
                <a16:creationId xmlns:a16="http://schemas.microsoft.com/office/drawing/2014/main" id="{2729D6D9-71C5-0A4C-85E7-1AC107C7E2F8}"/>
              </a:ext>
            </a:extLst>
          </p:cNvPr>
          <p:cNvPicPr>
            <a:picLocks noChangeAspect="1"/>
          </p:cNvPicPr>
          <p:nvPr userDrawn="1"/>
        </p:nvPicPr>
        <p:blipFill>
          <a:blip r:embed="rId2">
            <a:alphaModFix amt="35000"/>
          </a:blip>
          <a:stretch>
            <a:fillRect/>
          </a:stretch>
        </p:blipFill>
        <p:spPr>
          <a:xfrm>
            <a:off x="9712706" y="3517756"/>
            <a:ext cx="1432072" cy="2608306"/>
          </a:xfrm>
          <a:prstGeom prst="rect">
            <a:avLst/>
          </a:prstGeom>
        </p:spPr>
      </p:pic>
      <p:pic>
        <p:nvPicPr>
          <p:cNvPr id="27" name="Picture 26">
            <a:extLst>
              <a:ext uri="{FF2B5EF4-FFF2-40B4-BE49-F238E27FC236}">
                <a16:creationId xmlns:a16="http://schemas.microsoft.com/office/drawing/2014/main" id="{536E9D53-CB25-024B-859F-789625AA3164}"/>
              </a:ext>
            </a:extLst>
          </p:cNvPr>
          <p:cNvPicPr>
            <a:picLocks noChangeAspect="1"/>
          </p:cNvPicPr>
          <p:nvPr userDrawn="1"/>
        </p:nvPicPr>
        <p:blipFill>
          <a:blip r:embed="rId2">
            <a:alphaModFix amt="25000"/>
          </a:blip>
          <a:stretch>
            <a:fillRect/>
          </a:stretch>
        </p:blipFill>
        <p:spPr>
          <a:xfrm>
            <a:off x="10581100" y="4910665"/>
            <a:ext cx="1432072" cy="2608306"/>
          </a:xfrm>
          <a:prstGeom prst="rect">
            <a:avLst/>
          </a:prstGeom>
        </p:spPr>
      </p:pic>
      <p:pic>
        <p:nvPicPr>
          <p:cNvPr id="28" name="Picture 27">
            <a:extLst>
              <a:ext uri="{FF2B5EF4-FFF2-40B4-BE49-F238E27FC236}">
                <a16:creationId xmlns:a16="http://schemas.microsoft.com/office/drawing/2014/main" id="{0C6F5D3A-E612-8449-94E9-75D564E4E23F}"/>
              </a:ext>
            </a:extLst>
          </p:cNvPr>
          <p:cNvPicPr>
            <a:picLocks noChangeAspect="1"/>
          </p:cNvPicPr>
          <p:nvPr userDrawn="1"/>
        </p:nvPicPr>
        <p:blipFill>
          <a:blip r:embed="rId2">
            <a:alphaModFix amt="56000"/>
          </a:blip>
          <a:stretch>
            <a:fillRect/>
          </a:stretch>
        </p:blipFill>
        <p:spPr>
          <a:xfrm>
            <a:off x="6094476" y="5383013"/>
            <a:ext cx="1680643" cy="3061041"/>
          </a:xfrm>
          <a:prstGeom prst="rect">
            <a:avLst/>
          </a:prstGeom>
        </p:spPr>
      </p:pic>
      <p:pic>
        <p:nvPicPr>
          <p:cNvPr id="29" name="Picture 28">
            <a:extLst>
              <a:ext uri="{FF2B5EF4-FFF2-40B4-BE49-F238E27FC236}">
                <a16:creationId xmlns:a16="http://schemas.microsoft.com/office/drawing/2014/main" id="{013D94AF-504B-CB49-8E0E-9DC9C1838CB0}"/>
              </a:ext>
            </a:extLst>
          </p:cNvPr>
          <p:cNvPicPr>
            <a:picLocks noChangeAspect="1"/>
          </p:cNvPicPr>
          <p:nvPr userDrawn="1"/>
        </p:nvPicPr>
        <p:blipFill>
          <a:blip r:embed="rId2">
            <a:alphaModFix amt="27000"/>
          </a:blip>
          <a:stretch>
            <a:fillRect/>
          </a:stretch>
        </p:blipFill>
        <p:spPr>
          <a:xfrm>
            <a:off x="503233" y="5573954"/>
            <a:ext cx="973038" cy="1772243"/>
          </a:xfrm>
          <a:prstGeom prst="rect">
            <a:avLst/>
          </a:prstGeom>
        </p:spPr>
      </p:pic>
      <p:pic>
        <p:nvPicPr>
          <p:cNvPr id="30" name="Picture 29">
            <a:extLst>
              <a:ext uri="{FF2B5EF4-FFF2-40B4-BE49-F238E27FC236}">
                <a16:creationId xmlns:a16="http://schemas.microsoft.com/office/drawing/2014/main" id="{28961471-C3E6-5740-B160-088930AFAF0B}"/>
              </a:ext>
            </a:extLst>
          </p:cNvPr>
          <p:cNvPicPr>
            <a:picLocks noChangeAspect="1"/>
          </p:cNvPicPr>
          <p:nvPr userDrawn="1"/>
        </p:nvPicPr>
        <p:blipFill>
          <a:blip r:embed="rId2">
            <a:alphaModFix amt="13000"/>
          </a:blip>
          <a:stretch>
            <a:fillRect/>
          </a:stretch>
        </p:blipFill>
        <p:spPr>
          <a:xfrm>
            <a:off x="-784321" y="3997195"/>
            <a:ext cx="1570705" cy="2860805"/>
          </a:xfrm>
          <a:prstGeom prst="rect">
            <a:avLst/>
          </a:prstGeom>
        </p:spPr>
      </p:pic>
      <p:pic>
        <p:nvPicPr>
          <p:cNvPr id="14" name="Picture 13">
            <a:extLst>
              <a:ext uri="{FF2B5EF4-FFF2-40B4-BE49-F238E27FC236}">
                <a16:creationId xmlns:a16="http://schemas.microsoft.com/office/drawing/2014/main" id="{F8D9DC03-13E1-9943-A220-362DB4F12A97}"/>
              </a:ext>
            </a:extLst>
          </p:cNvPr>
          <p:cNvPicPr>
            <a:picLocks noChangeAspect="1"/>
          </p:cNvPicPr>
          <p:nvPr userDrawn="1"/>
        </p:nvPicPr>
        <p:blipFill>
          <a:blip r:embed="rId3"/>
          <a:stretch>
            <a:fillRect/>
          </a:stretch>
        </p:blipFill>
        <p:spPr>
          <a:xfrm>
            <a:off x="475067" y="301642"/>
            <a:ext cx="1898672" cy="838580"/>
          </a:xfrm>
          <a:prstGeom prst="rect">
            <a:avLst/>
          </a:prstGeom>
        </p:spPr>
      </p:pic>
    </p:spTree>
    <p:extLst>
      <p:ext uri="{BB962C8B-B14F-4D97-AF65-F5344CB8AC3E}">
        <p14:creationId xmlns:p14="http://schemas.microsoft.com/office/powerpoint/2010/main" val="1205187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1104">
          <p15:clr>
            <a:srgbClr val="FBAE40"/>
          </p15:clr>
        </p15:guide>
        <p15:guide id="2" pos="408">
          <p15:clr>
            <a:srgbClr val="FBAE40"/>
          </p15:clr>
        </p15:guide>
        <p15:guide id="3" orient="horz" pos="23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BB866E-76B5-C64E-9A88-9AF33BF15F4E}"/>
              </a:ext>
            </a:extLst>
          </p:cNvPr>
          <p:cNvSpPr>
            <a:spLocks noGrp="1"/>
          </p:cNvSpPr>
          <p:nvPr>
            <p:ph type="title" hasCustomPrompt="1"/>
          </p:nvPr>
        </p:nvSpPr>
        <p:spPr>
          <a:xfrm>
            <a:off x="838200" y="445854"/>
            <a:ext cx="10515600" cy="637198"/>
          </a:xfrm>
          <a:prstGeom prst="rect">
            <a:avLst/>
          </a:prstGeom>
        </p:spPr>
        <p:txBody>
          <a:bodyPr anchor="b">
            <a:noAutofit/>
          </a:bodyPr>
          <a:lstStyle>
            <a:lvl1pPr>
              <a:defRPr sz="3600" b="1" i="0" cap="none" baseline="0">
                <a:solidFill>
                  <a:srgbClr val="22232F"/>
                </a:solidFill>
                <a:latin typeface="Museo Sans 900" panose="02000000000000000000" pitchFamily="2" charset="77"/>
                <a:ea typeface="Museo Sans 900" panose="02000000000000000000" pitchFamily="2" charset="77"/>
                <a:cs typeface="Arial Black" charset="0"/>
              </a:defRPr>
            </a:lvl1pPr>
          </a:lstStyle>
          <a:p>
            <a:r>
              <a:rPr lang="en-US" dirty="0"/>
              <a:t>Click to Edit Master Title Slide</a:t>
            </a:r>
          </a:p>
        </p:txBody>
      </p:sp>
      <p:sp>
        <p:nvSpPr>
          <p:cNvPr id="5" name="Subtitle 2">
            <a:extLst>
              <a:ext uri="{FF2B5EF4-FFF2-40B4-BE49-F238E27FC236}">
                <a16:creationId xmlns:a16="http://schemas.microsoft.com/office/drawing/2014/main" id="{51A06E2A-0DDE-E643-988A-4D7A60FB0DA2}"/>
              </a:ext>
            </a:extLst>
          </p:cNvPr>
          <p:cNvSpPr>
            <a:spLocks noGrp="1"/>
          </p:cNvSpPr>
          <p:nvPr>
            <p:ph type="subTitle" idx="10"/>
          </p:nvPr>
        </p:nvSpPr>
        <p:spPr>
          <a:xfrm>
            <a:off x="838200" y="1107373"/>
            <a:ext cx="10515600" cy="369276"/>
          </a:xfrm>
        </p:spPr>
        <p:txBody>
          <a:bodyPr anchor="ctr"/>
          <a:lstStyle>
            <a:lvl1pPr marL="0" indent="0" algn="l">
              <a:buNone/>
              <a:defRPr sz="2400" b="0" i="1">
                <a:solidFill>
                  <a:srgbClr val="22232F"/>
                </a:solidFill>
                <a:latin typeface="Museo Sans 300" panose="02000000000000000000" pitchFamily="2" charset="77"/>
                <a:ea typeface="Museo Sans 300" panose="02000000000000000000"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E4BD21D0-0CD9-8549-9F70-782473F447A3}"/>
              </a:ext>
            </a:extLst>
          </p:cNvPr>
          <p:cNvSpPr/>
          <p:nvPr userDrawn="1"/>
        </p:nvSpPr>
        <p:spPr>
          <a:xfrm>
            <a:off x="718037" y="1474175"/>
            <a:ext cx="10755926" cy="45719"/>
          </a:xfrm>
          <a:prstGeom prst="rect">
            <a:avLst/>
          </a:prstGeom>
          <a:solidFill>
            <a:srgbClr val="5DD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Tree>
    <p:extLst>
      <p:ext uri="{BB962C8B-B14F-4D97-AF65-F5344CB8AC3E}">
        <p14:creationId xmlns:p14="http://schemas.microsoft.com/office/powerpoint/2010/main" val="1135555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pic>
        <p:nvPicPr>
          <p:cNvPr id="4" name="Picture 3" descr="Level Access">
            <a:extLst>
              <a:ext uri="{FF2B5EF4-FFF2-40B4-BE49-F238E27FC236}">
                <a16:creationId xmlns:a16="http://schemas.microsoft.com/office/drawing/2014/main" id="{62DB14C9-A80B-AC44-81B2-28C2A3A7B42D}"/>
              </a:ext>
            </a:extLst>
          </p:cNvPr>
          <p:cNvPicPr>
            <a:picLocks noChangeAspect="1"/>
          </p:cNvPicPr>
          <p:nvPr userDrawn="1"/>
        </p:nvPicPr>
        <p:blipFill>
          <a:blip r:embed="rId2"/>
          <a:stretch>
            <a:fillRect/>
          </a:stretch>
        </p:blipFill>
        <p:spPr>
          <a:xfrm>
            <a:off x="10807907" y="6154669"/>
            <a:ext cx="1171731" cy="517515"/>
          </a:xfrm>
          <a:prstGeom prst="rect">
            <a:avLst/>
          </a:prstGeom>
        </p:spPr>
      </p:pic>
    </p:spTree>
    <p:extLst>
      <p:ext uri="{BB962C8B-B14F-4D97-AF65-F5344CB8AC3E}">
        <p14:creationId xmlns:p14="http://schemas.microsoft.com/office/powerpoint/2010/main" val="107945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l="15000" t="-2000" r="15000"/>
          </a:stretch>
        </a:blipFill>
        <a:effectLst/>
      </p:bgPr>
    </p:bg>
    <p:spTree>
      <p:nvGrpSpPr>
        <p:cNvPr id="1" name=""/>
        <p:cNvGrpSpPr/>
        <p:nvPr/>
      </p:nvGrpSpPr>
      <p:grpSpPr>
        <a:xfrm>
          <a:off x="0" y="0"/>
          <a:ext cx="0" cy="0"/>
          <a:chOff x="0" y="0"/>
          <a:chExt cx="0" cy="0"/>
        </a:xfrm>
      </p:grpSpPr>
      <p:pic>
        <p:nvPicPr>
          <p:cNvPr id="4" name="Picture 3" descr="Level Access">
            <a:extLst>
              <a:ext uri="{FF2B5EF4-FFF2-40B4-BE49-F238E27FC236}">
                <a16:creationId xmlns:a16="http://schemas.microsoft.com/office/drawing/2014/main" id="{62DB14C9-A80B-AC44-81B2-28C2A3A7B42D}"/>
              </a:ext>
            </a:extLst>
          </p:cNvPr>
          <p:cNvPicPr>
            <a:picLocks noChangeAspect="1"/>
          </p:cNvPicPr>
          <p:nvPr userDrawn="1"/>
        </p:nvPicPr>
        <p:blipFill>
          <a:blip r:embed="rId3"/>
          <a:stretch>
            <a:fillRect/>
          </a:stretch>
        </p:blipFill>
        <p:spPr>
          <a:xfrm>
            <a:off x="10807907" y="6154669"/>
            <a:ext cx="1171731" cy="517515"/>
          </a:xfrm>
          <a:prstGeom prst="rect">
            <a:avLst/>
          </a:prstGeom>
        </p:spPr>
      </p:pic>
    </p:spTree>
    <p:extLst>
      <p:ext uri="{BB962C8B-B14F-4D97-AF65-F5344CB8AC3E}">
        <p14:creationId xmlns:p14="http://schemas.microsoft.com/office/powerpoint/2010/main" val="2050571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Blank">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pic>
        <p:nvPicPr>
          <p:cNvPr id="4" name="Picture 3" descr="Level Access">
            <a:extLst>
              <a:ext uri="{FF2B5EF4-FFF2-40B4-BE49-F238E27FC236}">
                <a16:creationId xmlns:a16="http://schemas.microsoft.com/office/drawing/2014/main" id="{62DB14C9-A80B-AC44-81B2-28C2A3A7B42D}"/>
              </a:ext>
            </a:extLst>
          </p:cNvPr>
          <p:cNvPicPr>
            <a:picLocks noChangeAspect="1"/>
          </p:cNvPicPr>
          <p:nvPr userDrawn="1"/>
        </p:nvPicPr>
        <p:blipFill>
          <a:blip r:embed="rId3"/>
          <a:stretch>
            <a:fillRect/>
          </a:stretch>
        </p:blipFill>
        <p:spPr>
          <a:xfrm>
            <a:off x="10807907" y="6154669"/>
            <a:ext cx="1171731" cy="517515"/>
          </a:xfrm>
          <a:prstGeom prst="rect">
            <a:avLst/>
          </a:prstGeom>
        </p:spPr>
      </p:pic>
    </p:spTree>
    <p:extLst>
      <p:ext uri="{BB962C8B-B14F-4D97-AF65-F5344CB8AC3E}">
        <p14:creationId xmlns:p14="http://schemas.microsoft.com/office/powerpoint/2010/main" val="4043311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9F3C-B7E3-D74B-BB07-3327C7BA33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952BA9-3AB5-AE46-9531-3798614775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72545E-D397-8D41-A006-2D5A92400D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B45C10-99A8-C048-A171-D9521C95D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B6CD5A-32FA-654D-A61A-C8CCF4A985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52CE7C-CF07-2F43-A7F3-E2FE2BCE6750}"/>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8" name="Footer Placeholder 7">
            <a:extLst>
              <a:ext uri="{FF2B5EF4-FFF2-40B4-BE49-F238E27FC236}">
                <a16:creationId xmlns:a16="http://schemas.microsoft.com/office/drawing/2014/main" id="{332DAF4F-81B4-B04D-8775-D49973EB51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2CF5C0-D298-164C-AF24-F714DC7BE4E8}"/>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2783030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Blank">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pic>
        <p:nvPicPr>
          <p:cNvPr id="4" name="Picture 3" descr="Level Access">
            <a:extLst>
              <a:ext uri="{FF2B5EF4-FFF2-40B4-BE49-F238E27FC236}">
                <a16:creationId xmlns:a16="http://schemas.microsoft.com/office/drawing/2014/main" id="{62DB14C9-A80B-AC44-81B2-28C2A3A7B42D}"/>
              </a:ext>
            </a:extLst>
          </p:cNvPr>
          <p:cNvPicPr>
            <a:picLocks noChangeAspect="1"/>
          </p:cNvPicPr>
          <p:nvPr userDrawn="1"/>
        </p:nvPicPr>
        <p:blipFill>
          <a:blip r:embed="rId3"/>
          <a:stretch>
            <a:fillRect/>
          </a:stretch>
        </p:blipFill>
        <p:spPr>
          <a:xfrm>
            <a:off x="10807907" y="6154669"/>
            <a:ext cx="1171731" cy="517515"/>
          </a:xfrm>
          <a:prstGeom prst="rect">
            <a:avLst/>
          </a:prstGeom>
        </p:spPr>
      </p:pic>
    </p:spTree>
    <p:extLst>
      <p:ext uri="{BB962C8B-B14F-4D97-AF65-F5344CB8AC3E}">
        <p14:creationId xmlns:p14="http://schemas.microsoft.com/office/powerpoint/2010/main" val="2641435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Blank">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501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Blank">
    <p:bg>
      <p:bgPr>
        <a:blipFill dpi="0" rotWithShape="1">
          <a:blip r:embed="rId2">
            <a:lum/>
          </a:blip>
          <a:srcRect/>
          <a:stretch>
            <a:fillRect r="53000"/>
          </a:stretch>
        </a:blipFill>
        <a:effectLst/>
      </p:bgPr>
    </p:bg>
    <p:spTree>
      <p:nvGrpSpPr>
        <p:cNvPr id="1" name=""/>
        <p:cNvGrpSpPr/>
        <p:nvPr/>
      </p:nvGrpSpPr>
      <p:grpSpPr>
        <a:xfrm>
          <a:off x="0" y="0"/>
          <a:ext cx="0" cy="0"/>
          <a:chOff x="0" y="0"/>
          <a:chExt cx="0" cy="0"/>
        </a:xfrm>
      </p:grpSpPr>
      <p:pic>
        <p:nvPicPr>
          <p:cNvPr id="2" name="Picture 1" descr="Level Access">
            <a:extLst>
              <a:ext uri="{FF2B5EF4-FFF2-40B4-BE49-F238E27FC236}">
                <a16:creationId xmlns:a16="http://schemas.microsoft.com/office/drawing/2014/main" id="{C3820E99-1A0F-4B4B-80ED-3119737859DB}"/>
              </a:ext>
            </a:extLst>
          </p:cNvPr>
          <p:cNvPicPr>
            <a:picLocks noChangeAspect="1"/>
          </p:cNvPicPr>
          <p:nvPr userDrawn="1"/>
        </p:nvPicPr>
        <p:blipFill>
          <a:blip r:embed="rId3"/>
          <a:stretch>
            <a:fillRect/>
          </a:stretch>
        </p:blipFill>
        <p:spPr>
          <a:xfrm>
            <a:off x="10807907" y="6154669"/>
            <a:ext cx="1171731" cy="517515"/>
          </a:xfrm>
          <a:prstGeom prst="rect">
            <a:avLst/>
          </a:prstGeom>
        </p:spPr>
      </p:pic>
    </p:spTree>
    <p:extLst>
      <p:ext uri="{BB962C8B-B14F-4D97-AF65-F5344CB8AC3E}">
        <p14:creationId xmlns:p14="http://schemas.microsoft.com/office/powerpoint/2010/main" val="4184339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Blank">
    <p:bg>
      <p:bgPr>
        <a:blipFill dpi="0" rotWithShape="1">
          <a:blip r:embed="rId2">
            <a:lum/>
          </a:blip>
          <a:srcRect/>
          <a:stretch>
            <a:fillRect r="5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5588B0-6D0C-A34D-BD06-5A5EBEE30848}"/>
              </a:ext>
            </a:extLst>
          </p:cNvPr>
          <p:cNvSpPr/>
          <p:nvPr userDrawn="1"/>
        </p:nvSpPr>
        <p:spPr>
          <a:xfrm>
            <a:off x="6096000" y="0"/>
            <a:ext cx="6096000" cy="6858000"/>
          </a:xfrm>
          <a:prstGeom prst="rect">
            <a:avLst/>
          </a:prstGeom>
          <a:solidFill>
            <a:srgbClr val="C209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399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01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Blank">
    <p:bg>
      <p:bgPr>
        <a:blipFill dpi="0" rotWithShape="1">
          <a:blip r:embed="rId2">
            <a:lum/>
          </a:blip>
          <a:srcRect/>
          <a:stretch>
            <a:fillRect l="2000" r="1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73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Blank">
    <p:bg>
      <p:bgPr>
        <a:blipFill dpi="0" rotWithShape="1">
          <a:blip r:embed="rId2">
            <a:lum/>
          </a:blip>
          <a:srcRect/>
          <a:stretch>
            <a:fillRect l="-2000" t="-3000" r="-2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118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Blank">
    <p:bg>
      <p:bgPr>
        <a:blipFill dpi="0" rotWithShape="1">
          <a:blip r:embed="rId2">
            <a:lum/>
          </a:blip>
          <a:srcRect/>
          <a:stretch>
            <a:fillRect l="23000" t="5000" r="23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39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3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782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1987-8B33-2147-BD06-C7AF5EFB2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23AC90-AC0B-1D47-8242-E9781A1385A6}"/>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4" name="Footer Placeholder 3">
            <a:extLst>
              <a:ext uri="{FF2B5EF4-FFF2-40B4-BE49-F238E27FC236}">
                <a16:creationId xmlns:a16="http://schemas.microsoft.com/office/drawing/2014/main" id="{5F5CD64E-5969-E049-80FC-80CC17A65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0AB753-FCCB-DA44-8140-DC9C619CD79B}"/>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3003395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tatement - Plum Background">
    <p:bg>
      <p:bgPr>
        <a:solidFill>
          <a:schemeClr val="tx2">
            <a:lumMod val="75000"/>
          </a:scheme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3804DFC-4A35-034A-8424-F0F842465BF2}"/>
              </a:ext>
            </a:extLst>
          </p:cNvPr>
          <p:cNvPicPr>
            <a:picLocks noChangeAspect="1"/>
          </p:cNvPicPr>
          <p:nvPr userDrawn="1"/>
        </p:nvPicPr>
        <p:blipFill rotWithShape="1">
          <a:blip r:embed="rId2">
            <a:alphaModFix amt="50000"/>
          </a:blip>
          <a:srcRect t="19988" r="63629"/>
          <a:stretch/>
        </p:blipFill>
        <p:spPr>
          <a:xfrm>
            <a:off x="10694205" y="-782"/>
            <a:ext cx="1497795" cy="5487182"/>
          </a:xfrm>
          <a:prstGeom prst="rect">
            <a:avLst/>
          </a:prstGeom>
        </p:spPr>
      </p:pic>
      <p:pic>
        <p:nvPicPr>
          <p:cNvPr id="22" name="Picture 21">
            <a:extLst>
              <a:ext uri="{FF2B5EF4-FFF2-40B4-BE49-F238E27FC236}">
                <a16:creationId xmlns:a16="http://schemas.microsoft.com/office/drawing/2014/main" id="{80B7DE25-4369-3D46-B59F-FFA597E89FD1}"/>
              </a:ext>
            </a:extLst>
          </p:cNvPr>
          <p:cNvPicPr>
            <a:picLocks noChangeAspect="1"/>
          </p:cNvPicPr>
          <p:nvPr userDrawn="1"/>
        </p:nvPicPr>
        <p:blipFill rotWithShape="1">
          <a:blip r:embed="rId2">
            <a:alphaModFix amt="50000"/>
          </a:blip>
          <a:srcRect t="81085"/>
          <a:stretch/>
        </p:blipFill>
        <p:spPr>
          <a:xfrm>
            <a:off x="8480776" y="11917"/>
            <a:ext cx="4118121" cy="1297183"/>
          </a:xfrm>
          <a:prstGeom prst="rect">
            <a:avLst/>
          </a:prstGeom>
        </p:spPr>
      </p:pic>
      <p:pic>
        <p:nvPicPr>
          <p:cNvPr id="23" name="Picture 22">
            <a:extLst>
              <a:ext uri="{FF2B5EF4-FFF2-40B4-BE49-F238E27FC236}">
                <a16:creationId xmlns:a16="http://schemas.microsoft.com/office/drawing/2014/main" id="{2FAEEFC2-1A9C-F246-A1F2-454DFD9198E1}"/>
              </a:ext>
            </a:extLst>
          </p:cNvPr>
          <p:cNvPicPr>
            <a:picLocks noChangeAspect="1"/>
          </p:cNvPicPr>
          <p:nvPr userDrawn="1"/>
        </p:nvPicPr>
        <p:blipFill rotWithShape="1">
          <a:blip r:embed="rId2">
            <a:alphaModFix amt="60000"/>
          </a:blip>
          <a:srcRect t="-2998" b="51214"/>
          <a:stretch/>
        </p:blipFill>
        <p:spPr>
          <a:xfrm>
            <a:off x="676234" y="5264428"/>
            <a:ext cx="1847931" cy="1593572"/>
          </a:xfrm>
          <a:prstGeom prst="rect">
            <a:avLst/>
          </a:prstGeom>
        </p:spPr>
      </p:pic>
      <p:sp>
        <p:nvSpPr>
          <p:cNvPr id="7" name="Title 1">
            <a:extLst>
              <a:ext uri="{FF2B5EF4-FFF2-40B4-BE49-F238E27FC236}">
                <a16:creationId xmlns:a16="http://schemas.microsoft.com/office/drawing/2014/main" id="{F8C17FB5-996E-104E-8A59-92A6C821C0AB}"/>
              </a:ext>
            </a:extLst>
          </p:cNvPr>
          <p:cNvSpPr>
            <a:spLocks noGrp="1"/>
          </p:cNvSpPr>
          <p:nvPr>
            <p:ph type="title" hasCustomPrompt="1"/>
          </p:nvPr>
        </p:nvSpPr>
        <p:spPr>
          <a:xfrm>
            <a:off x="1066800" y="1634074"/>
            <a:ext cx="10072688" cy="2024987"/>
          </a:xfrm>
          <a:prstGeom prst="rect">
            <a:avLst/>
          </a:prstGeom>
          <a:noFill/>
        </p:spPr>
        <p:txBody>
          <a:bodyPr lIns="0" tIns="91440" rIns="0" bIns="91440" anchor="ctr"/>
          <a:lstStyle>
            <a:lvl1pPr algn="ctr">
              <a:lnSpc>
                <a:spcPct val="100000"/>
              </a:lnSpc>
              <a:defRPr sz="4400" b="1" i="0" spc="-60" baseline="0">
                <a:solidFill>
                  <a:schemeClr val="bg1"/>
                </a:solidFill>
                <a:latin typeface="Museo Sans 900" panose="02000000000000000000" pitchFamily="2" charset="77"/>
                <a:cs typeface="Arial" panose="020B0604020202020204" pitchFamily="34" charset="0"/>
              </a:defRPr>
            </a:lvl1pPr>
          </a:lstStyle>
          <a:p>
            <a:r>
              <a:rPr lang="en-US" dirty="0"/>
              <a:t>Click to edit master text.</a:t>
            </a:r>
          </a:p>
        </p:txBody>
      </p:sp>
      <p:sp>
        <p:nvSpPr>
          <p:cNvPr id="8" name="Text Placeholder 20">
            <a:extLst>
              <a:ext uri="{FF2B5EF4-FFF2-40B4-BE49-F238E27FC236}">
                <a16:creationId xmlns:a16="http://schemas.microsoft.com/office/drawing/2014/main" id="{751F3485-E5CF-1243-B2AD-6ECAC8E6AAD1}"/>
              </a:ext>
            </a:extLst>
          </p:cNvPr>
          <p:cNvSpPr>
            <a:spLocks noGrp="1"/>
          </p:cNvSpPr>
          <p:nvPr>
            <p:ph type="body" sz="quarter" idx="10" hasCustomPrompt="1"/>
          </p:nvPr>
        </p:nvSpPr>
        <p:spPr>
          <a:xfrm>
            <a:off x="1066800" y="3936025"/>
            <a:ext cx="10072688" cy="1541388"/>
          </a:xfrm>
          <a:prstGeom prst="rect">
            <a:avLst/>
          </a:prstGeom>
        </p:spPr>
        <p:txBody>
          <a:bodyPr lIns="0" tIns="91440" rIns="0" bIns="91440" anchor="t"/>
          <a:lstStyle>
            <a:lvl1pPr marL="0" indent="0" algn="ctr">
              <a:lnSpc>
                <a:spcPct val="100000"/>
              </a:lnSpc>
              <a:buNone/>
              <a:defRPr sz="2800" b="0" i="1" spc="-30" baseline="0">
                <a:solidFill>
                  <a:schemeClr val="bg1"/>
                </a:solidFill>
                <a:latin typeface="Museo Sans 300" panose="02000000000000000000" pitchFamily="2" charset="77"/>
                <a:ea typeface="Verdana" panose="020B0604030504040204" pitchFamily="34" charset="0"/>
                <a:cs typeface="Arial" panose="020B0604020202020204" pitchFamily="34" charset="0"/>
              </a:defRPr>
            </a:lvl1pPr>
          </a:lstStyle>
          <a:p>
            <a:pPr lvl="0"/>
            <a:r>
              <a:rPr lang="en-US" dirty="0"/>
              <a:t>Click to add secondary statement.</a:t>
            </a:r>
          </a:p>
        </p:txBody>
      </p:sp>
    </p:spTree>
    <p:extLst>
      <p:ext uri="{BB962C8B-B14F-4D97-AF65-F5344CB8AC3E}">
        <p14:creationId xmlns:p14="http://schemas.microsoft.com/office/powerpoint/2010/main" val="1434740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1008">
          <p15:clr>
            <a:srgbClr val="FBAE40"/>
          </p15:clr>
        </p15:guide>
        <p15:guide id="2" pos="7008">
          <p15:clr>
            <a:srgbClr val="FBAE40"/>
          </p15:clr>
        </p15:guide>
        <p15:guide id="3" orient="horz" pos="3456">
          <p15:clr>
            <a:srgbClr val="FBAE40"/>
          </p15:clr>
        </p15:guide>
        <p15:guide id="4" pos="67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tatement - Blank Backgroun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DC4633-CD35-0C4C-B506-1E79C2D19866}"/>
              </a:ext>
            </a:extLst>
          </p:cNvPr>
          <p:cNvSpPr>
            <a:spLocks noGrp="1"/>
          </p:cNvSpPr>
          <p:nvPr>
            <p:ph type="title" hasCustomPrompt="1"/>
          </p:nvPr>
        </p:nvSpPr>
        <p:spPr>
          <a:xfrm>
            <a:off x="1066800" y="1634074"/>
            <a:ext cx="10072688" cy="2024987"/>
          </a:xfrm>
          <a:prstGeom prst="rect">
            <a:avLst/>
          </a:prstGeom>
          <a:noFill/>
        </p:spPr>
        <p:txBody>
          <a:bodyPr lIns="0" tIns="91440" rIns="0" bIns="91440" anchor="ctr"/>
          <a:lstStyle>
            <a:lvl1pPr algn="ctr">
              <a:lnSpc>
                <a:spcPct val="100000"/>
              </a:lnSpc>
              <a:defRPr sz="4400" b="1" i="0">
                <a:solidFill>
                  <a:schemeClr val="tx1"/>
                </a:solidFill>
                <a:latin typeface="Museo Sans 900" panose="02000000000000000000" pitchFamily="2" charset="77"/>
                <a:cs typeface="Arial" panose="020B0604020202020204" pitchFamily="34" charset="0"/>
              </a:defRPr>
            </a:lvl1pPr>
          </a:lstStyle>
          <a:p>
            <a:r>
              <a:rPr lang="en-US" dirty="0"/>
              <a:t>Click to edit master text.</a:t>
            </a:r>
          </a:p>
        </p:txBody>
      </p:sp>
      <p:sp>
        <p:nvSpPr>
          <p:cNvPr id="4" name="Text Placeholder 20">
            <a:extLst>
              <a:ext uri="{FF2B5EF4-FFF2-40B4-BE49-F238E27FC236}">
                <a16:creationId xmlns:a16="http://schemas.microsoft.com/office/drawing/2014/main" id="{2BAD64EC-3B35-EA43-9230-F98B74518EF8}"/>
              </a:ext>
            </a:extLst>
          </p:cNvPr>
          <p:cNvSpPr>
            <a:spLocks noGrp="1"/>
          </p:cNvSpPr>
          <p:nvPr>
            <p:ph type="body" sz="quarter" idx="10" hasCustomPrompt="1"/>
          </p:nvPr>
        </p:nvSpPr>
        <p:spPr>
          <a:xfrm>
            <a:off x="1066800" y="3936025"/>
            <a:ext cx="10072688" cy="1541388"/>
          </a:xfrm>
          <a:prstGeom prst="rect">
            <a:avLst/>
          </a:prstGeom>
        </p:spPr>
        <p:txBody>
          <a:bodyPr lIns="0" tIns="91440" rIns="0" bIns="91440" anchor="t"/>
          <a:lstStyle>
            <a:lvl1pPr marL="0" indent="0" algn="ctr">
              <a:lnSpc>
                <a:spcPct val="100000"/>
              </a:lnSpc>
              <a:buNone/>
              <a:defRPr sz="2800" b="0" i="1">
                <a:solidFill>
                  <a:schemeClr val="tx1">
                    <a:lumMod val="50000"/>
                  </a:schemeClr>
                </a:solidFill>
                <a:latin typeface="Museo Sans 300" panose="02000000000000000000" pitchFamily="2" charset="77"/>
                <a:ea typeface="Verdana" panose="020B0604030504040204" pitchFamily="34" charset="0"/>
                <a:cs typeface="Arial" panose="020B0604020202020204" pitchFamily="34" charset="0"/>
              </a:defRPr>
            </a:lvl1pPr>
          </a:lstStyle>
          <a:p>
            <a:pPr lvl="0"/>
            <a:r>
              <a:rPr lang="en-US" dirty="0"/>
              <a:t>Click to add secondary supportive statement.</a:t>
            </a:r>
          </a:p>
        </p:txBody>
      </p:sp>
    </p:spTree>
    <p:extLst>
      <p:ext uri="{BB962C8B-B14F-4D97-AF65-F5344CB8AC3E}">
        <p14:creationId xmlns:p14="http://schemas.microsoft.com/office/powerpoint/2010/main" val="84404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3024">
          <p15:clr>
            <a:srgbClr val="FBAE40"/>
          </p15:clr>
        </p15:guide>
        <p15:guide id="2" pos="6864">
          <p15:clr>
            <a:srgbClr val="FBAE40"/>
          </p15:clr>
        </p15:guide>
        <p15:guide id="3" orient="horz" pos="1296">
          <p15:clr>
            <a:srgbClr val="FBAE40"/>
          </p15:clr>
        </p15:guide>
        <p15:guide id="4" pos="67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 Alternat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C0D2C04-CB43-1D41-96EC-207368E453A1}"/>
              </a:ext>
            </a:extLst>
          </p:cNvPr>
          <p:cNvGrpSpPr/>
          <p:nvPr userDrawn="1"/>
        </p:nvGrpSpPr>
        <p:grpSpPr>
          <a:xfrm rot="10800000">
            <a:off x="9715854" y="2866978"/>
            <a:ext cx="1192564" cy="1979755"/>
            <a:chOff x="7964557" y="101973"/>
            <a:chExt cx="1325220" cy="2199969"/>
          </a:xfrm>
        </p:grpSpPr>
        <p:sp>
          <p:nvSpPr>
            <p:cNvPr id="29" name="Triangle 28">
              <a:extLst>
                <a:ext uri="{FF2B5EF4-FFF2-40B4-BE49-F238E27FC236}">
                  <a16:creationId xmlns:a16="http://schemas.microsoft.com/office/drawing/2014/main" id="{EF58BF3A-624A-A744-ABE7-449326439D73}"/>
                </a:ext>
              </a:extLst>
            </p:cNvPr>
            <p:cNvSpPr/>
            <p:nvPr userDrawn="1"/>
          </p:nvSpPr>
          <p:spPr>
            <a:xfrm>
              <a:off x="7964557" y="101973"/>
              <a:ext cx="1325217" cy="1106523"/>
            </a:xfrm>
            <a:prstGeom prst="triangle">
              <a:avLst/>
            </a:prstGeom>
            <a:solidFill>
              <a:srgbClr val="E4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0F6614F7-42C4-5C40-97C6-E0DE7C8E0896}"/>
                </a:ext>
              </a:extLst>
            </p:cNvPr>
            <p:cNvSpPr/>
            <p:nvPr userDrawn="1"/>
          </p:nvSpPr>
          <p:spPr>
            <a:xfrm rot="10800000">
              <a:off x="7964561" y="1195420"/>
              <a:ext cx="1325216" cy="1106522"/>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2">
            <a:extLst>
              <a:ext uri="{FF2B5EF4-FFF2-40B4-BE49-F238E27FC236}">
                <a16:creationId xmlns:a16="http://schemas.microsoft.com/office/drawing/2014/main" id="{EF000A4A-0CA7-EF4B-AAEB-3103AB0007F1}"/>
              </a:ext>
            </a:extLst>
          </p:cNvPr>
          <p:cNvSpPr>
            <a:spLocks noGrp="1"/>
          </p:cNvSpPr>
          <p:nvPr>
            <p:ph idx="1" hasCustomPrompt="1"/>
          </p:nvPr>
        </p:nvSpPr>
        <p:spPr>
          <a:xfrm>
            <a:off x="858982" y="1122219"/>
            <a:ext cx="9878291" cy="4599711"/>
          </a:xfrm>
          <a:prstGeom prst="rect">
            <a:avLst/>
          </a:prstGeom>
        </p:spPr>
        <p:txBody>
          <a:bodyPr anchor="ctr"/>
          <a:lstStyle>
            <a:lvl1pPr marL="457200" marR="0" indent="-457200" algn="l" defTabSz="914400" rtl="0" eaLnBrk="1" fontAlgn="auto" latinLnBrk="0" hangingPunct="1">
              <a:lnSpc>
                <a:spcPct val="100000"/>
              </a:lnSpc>
              <a:spcBef>
                <a:spcPts val="1000"/>
              </a:spcBef>
              <a:spcAft>
                <a:spcPts val="0"/>
              </a:spcAft>
              <a:buClr>
                <a:srgbClr val="3359EC"/>
              </a:buClr>
              <a:buSzTx/>
              <a:buFont typeface="Arial" panose="020B0604020202020204" pitchFamily="34" charset="0"/>
              <a:buChar char="•"/>
              <a:tabLst/>
              <a:defRPr sz="3500" b="0" i="0">
                <a:solidFill>
                  <a:srgbClr val="323232"/>
                </a:solidFill>
                <a:latin typeface="Museo Sans 300" panose="02000000000000000000" pitchFamily="2" charset="77"/>
                <a:ea typeface="Museo Sans 300" panose="02000000000000000000" pitchFamily="2" charset="77"/>
                <a:cs typeface="Arial" charset="0"/>
              </a:defRPr>
            </a:lvl1pPr>
            <a:lvl2pPr>
              <a:lnSpc>
                <a:spcPct val="100000"/>
              </a:lnSpc>
              <a:buClr>
                <a:srgbClr val="3359EC"/>
              </a:buClr>
              <a:defRPr b="0" i="0">
                <a:solidFill>
                  <a:srgbClr val="323232"/>
                </a:solidFill>
                <a:latin typeface="Arial" charset="0"/>
                <a:ea typeface="Arial" charset="0"/>
                <a:cs typeface="Arial" charset="0"/>
              </a:defRPr>
            </a:lvl2pPr>
            <a:lvl3pPr>
              <a:lnSpc>
                <a:spcPct val="100000"/>
              </a:lnSpc>
              <a:buClr>
                <a:srgbClr val="3359EC"/>
              </a:buClr>
              <a:defRPr b="0" i="0">
                <a:solidFill>
                  <a:srgbClr val="323232"/>
                </a:solidFill>
                <a:latin typeface="Arial" charset="0"/>
                <a:ea typeface="Arial" charset="0"/>
                <a:cs typeface="Arial" charset="0"/>
              </a:defRPr>
            </a:lvl3pPr>
            <a:lvl4pPr>
              <a:lnSpc>
                <a:spcPct val="100000"/>
              </a:lnSpc>
              <a:buClr>
                <a:srgbClr val="3359EC"/>
              </a:buClr>
              <a:defRPr b="0" i="0">
                <a:solidFill>
                  <a:srgbClr val="323232"/>
                </a:solidFill>
                <a:latin typeface="Arial" charset="0"/>
                <a:ea typeface="Arial" charset="0"/>
                <a:cs typeface="Arial" charset="0"/>
              </a:defRPr>
            </a:lvl4pPr>
            <a:lvl5pPr>
              <a:lnSpc>
                <a:spcPct val="100000"/>
              </a:lnSpc>
              <a:buClr>
                <a:srgbClr val="3359EC"/>
              </a:buClr>
              <a:defRPr b="0" i="0">
                <a:solidFill>
                  <a:srgbClr val="323232"/>
                </a:solidFill>
                <a:latin typeface="Arial" charset="0"/>
                <a:ea typeface="Arial" charset="0"/>
                <a:cs typeface="Arial" charset="0"/>
              </a:defRPr>
            </a:lvl5pPr>
          </a:lstStyle>
          <a:p>
            <a:pPr lvl="0"/>
            <a:r>
              <a:rPr lang="en-US" dirty="0"/>
              <a:t>Click to edit bulleted list or photo</a:t>
            </a:r>
          </a:p>
          <a:p>
            <a:pPr marL="457200" marR="0" lvl="0" indent="-457200" algn="l" defTabSz="914400" rtl="0" eaLnBrk="1" fontAlgn="auto" latinLnBrk="0" hangingPunct="1">
              <a:lnSpc>
                <a:spcPct val="100000"/>
              </a:lnSpc>
              <a:spcBef>
                <a:spcPts val="1000"/>
              </a:spcBef>
              <a:spcAft>
                <a:spcPts val="0"/>
              </a:spcAft>
              <a:buClr>
                <a:srgbClr val="3359EC"/>
              </a:buClr>
              <a:buSzTx/>
              <a:buFont typeface="Arial" panose="020B0604020202020204" pitchFamily="34" charset="0"/>
              <a:buChar char="•"/>
              <a:tabLst/>
              <a:defRPr/>
            </a:pPr>
            <a:r>
              <a:rPr lang="en-US" dirty="0"/>
              <a:t>Click to edit bulleted list or photo</a:t>
            </a:r>
          </a:p>
          <a:p>
            <a:pPr marL="457200" marR="0" lvl="0" indent="-457200" algn="l" defTabSz="914400" rtl="0" eaLnBrk="1" fontAlgn="auto" latinLnBrk="0" hangingPunct="1">
              <a:lnSpc>
                <a:spcPct val="100000"/>
              </a:lnSpc>
              <a:spcBef>
                <a:spcPts val="1000"/>
              </a:spcBef>
              <a:spcAft>
                <a:spcPts val="0"/>
              </a:spcAft>
              <a:buClr>
                <a:srgbClr val="3359EC"/>
              </a:buClr>
              <a:buSzTx/>
              <a:buFont typeface="Arial" panose="020B0604020202020204" pitchFamily="34" charset="0"/>
              <a:buChar char="•"/>
              <a:tabLst/>
              <a:defRPr/>
            </a:pPr>
            <a:r>
              <a:rPr lang="en-US" dirty="0"/>
              <a:t>Click to edit bulleted list or photo</a:t>
            </a:r>
          </a:p>
          <a:p>
            <a:pPr marL="457200" marR="0" lvl="0" indent="-457200" algn="l" defTabSz="914400" rtl="0" eaLnBrk="1" fontAlgn="auto" latinLnBrk="0" hangingPunct="1">
              <a:lnSpc>
                <a:spcPct val="100000"/>
              </a:lnSpc>
              <a:spcBef>
                <a:spcPts val="1000"/>
              </a:spcBef>
              <a:spcAft>
                <a:spcPts val="0"/>
              </a:spcAft>
              <a:buClr>
                <a:srgbClr val="3359EC"/>
              </a:buClr>
              <a:buSzTx/>
              <a:buFont typeface="Arial" panose="020B0604020202020204" pitchFamily="34" charset="0"/>
              <a:buChar char="•"/>
              <a:tabLst/>
              <a:defRPr/>
            </a:pPr>
            <a:r>
              <a:rPr lang="en-US" dirty="0"/>
              <a:t>Click to edit bulleted list or photo</a:t>
            </a:r>
          </a:p>
          <a:p>
            <a:pPr lvl="0"/>
            <a:endParaRPr lang="en-US" dirty="0"/>
          </a:p>
        </p:txBody>
      </p:sp>
      <p:grpSp>
        <p:nvGrpSpPr>
          <p:cNvPr id="9" name="Group 8">
            <a:extLst>
              <a:ext uri="{FF2B5EF4-FFF2-40B4-BE49-F238E27FC236}">
                <a16:creationId xmlns:a16="http://schemas.microsoft.com/office/drawing/2014/main" id="{34D6F210-6812-354D-995D-6794B6B97AD7}"/>
              </a:ext>
            </a:extLst>
          </p:cNvPr>
          <p:cNvGrpSpPr/>
          <p:nvPr userDrawn="1"/>
        </p:nvGrpSpPr>
        <p:grpSpPr>
          <a:xfrm rot="10800000">
            <a:off x="10737273" y="-576214"/>
            <a:ext cx="1325218" cy="2199972"/>
            <a:chOff x="7964556" y="101973"/>
            <a:chExt cx="1325218" cy="2199972"/>
          </a:xfrm>
        </p:grpSpPr>
        <p:sp>
          <p:nvSpPr>
            <p:cNvPr id="13" name="Triangle 12">
              <a:extLst>
                <a:ext uri="{FF2B5EF4-FFF2-40B4-BE49-F238E27FC236}">
                  <a16:creationId xmlns:a16="http://schemas.microsoft.com/office/drawing/2014/main" id="{7DAE7E50-E401-2C4D-A566-D22CED98EF80}"/>
                </a:ext>
              </a:extLst>
            </p:cNvPr>
            <p:cNvSpPr/>
            <p:nvPr userDrawn="1"/>
          </p:nvSpPr>
          <p:spPr>
            <a:xfrm>
              <a:off x="7964557" y="101973"/>
              <a:ext cx="1325217" cy="1106523"/>
            </a:xfrm>
            <a:prstGeom prst="triangle">
              <a:avLst/>
            </a:prstGeom>
            <a:solidFill>
              <a:srgbClr val="E4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6802EF9E-5F3C-A34E-B147-6E63DC05E1EC}"/>
                </a:ext>
              </a:extLst>
            </p:cNvPr>
            <p:cNvSpPr/>
            <p:nvPr userDrawn="1"/>
          </p:nvSpPr>
          <p:spPr>
            <a:xfrm rot="10800000">
              <a:off x="7964556" y="1195422"/>
              <a:ext cx="1325217" cy="1106523"/>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9BB67DBB-FD12-4F42-ADD5-84E8F9AB75FE}"/>
              </a:ext>
            </a:extLst>
          </p:cNvPr>
          <p:cNvGrpSpPr/>
          <p:nvPr userDrawn="1"/>
        </p:nvGrpSpPr>
        <p:grpSpPr>
          <a:xfrm>
            <a:off x="10103782" y="1052164"/>
            <a:ext cx="1671084" cy="3753004"/>
            <a:chOff x="866120" y="1348114"/>
            <a:chExt cx="1971482" cy="4427654"/>
          </a:xfrm>
        </p:grpSpPr>
        <p:grpSp>
          <p:nvGrpSpPr>
            <p:cNvPr id="15" name="Group 14">
              <a:extLst>
                <a:ext uri="{FF2B5EF4-FFF2-40B4-BE49-F238E27FC236}">
                  <a16:creationId xmlns:a16="http://schemas.microsoft.com/office/drawing/2014/main" id="{6C26EFC0-8FD9-2643-B702-AECAC313D262}"/>
                </a:ext>
              </a:extLst>
            </p:cNvPr>
            <p:cNvGrpSpPr/>
            <p:nvPr userDrawn="1"/>
          </p:nvGrpSpPr>
          <p:grpSpPr>
            <a:xfrm>
              <a:off x="1512384" y="2455028"/>
              <a:ext cx="1325218" cy="2213827"/>
              <a:chOff x="7964556" y="101973"/>
              <a:chExt cx="1325218" cy="2213827"/>
            </a:xfrm>
          </p:grpSpPr>
          <p:sp>
            <p:nvSpPr>
              <p:cNvPr id="16" name="Triangle 15">
                <a:extLst>
                  <a:ext uri="{FF2B5EF4-FFF2-40B4-BE49-F238E27FC236}">
                    <a16:creationId xmlns:a16="http://schemas.microsoft.com/office/drawing/2014/main" id="{C511AD13-45AE-AD45-B85C-6B22D84B6A41}"/>
                  </a:ext>
                </a:extLst>
              </p:cNvPr>
              <p:cNvSpPr/>
              <p:nvPr userDrawn="1"/>
            </p:nvSpPr>
            <p:spPr>
              <a:xfrm>
                <a:off x="7964557" y="101973"/>
                <a:ext cx="1325217" cy="1106523"/>
              </a:xfrm>
              <a:prstGeom prst="triangle">
                <a:avLst/>
              </a:prstGeom>
              <a:solidFill>
                <a:srgbClr val="642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D5EC22FB-ABDB-0848-93BD-EC153A99A57A}"/>
                  </a:ext>
                </a:extLst>
              </p:cNvPr>
              <p:cNvSpPr/>
              <p:nvPr userDrawn="1"/>
            </p:nvSpPr>
            <p:spPr>
              <a:xfrm rot="10800000">
                <a:off x="7964556" y="1209277"/>
                <a:ext cx="1325217" cy="11065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F35F045-9DFE-A440-B38E-584D35AA052D}"/>
                </a:ext>
              </a:extLst>
            </p:cNvPr>
            <p:cNvGrpSpPr/>
            <p:nvPr userDrawn="1"/>
          </p:nvGrpSpPr>
          <p:grpSpPr>
            <a:xfrm>
              <a:off x="866120" y="1348114"/>
              <a:ext cx="1325219" cy="2213827"/>
              <a:chOff x="7980902" y="101973"/>
              <a:chExt cx="1325219" cy="2213827"/>
            </a:xfrm>
          </p:grpSpPr>
          <p:sp>
            <p:nvSpPr>
              <p:cNvPr id="19" name="Triangle 18">
                <a:extLst>
                  <a:ext uri="{FF2B5EF4-FFF2-40B4-BE49-F238E27FC236}">
                    <a16:creationId xmlns:a16="http://schemas.microsoft.com/office/drawing/2014/main" id="{65CA8D36-9359-714D-8111-C910601ED233}"/>
                  </a:ext>
                </a:extLst>
              </p:cNvPr>
              <p:cNvSpPr/>
              <p:nvPr userDrawn="1"/>
            </p:nvSpPr>
            <p:spPr>
              <a:xfrm>
                <a:off x="7980903" y="101973"/>
                <a:ext cx="1325218" cy="1106523"/>
              </a:xfrm>
              <a:prstGeom prst="triangle">
                <a:avLst/>
              </a:prstGeom>
              <a:solidFill>
                <a:srgbClr val="642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iangle 19">
                <a:extLst>
                  <a:ext uri="{FF2B5EF4-FFF2-40B4-BE49-F238E27FC236}">
                    <a16:creationId xmlns:a16="http://schemas.microsoft.com/office/drawing/2014/main" id="{1DB69A4C-9CA7-9A42-85E8-487EA08E3767}"/>
                  </a:ext>
                </a:extLst>
              </p:cNvPr>
              <p:cNvSpPr/>
              <p:nvPr userDrawn="1"/>
            </p:nvSpPr>
            <p:spPr>
              <a:xfrm rot="10800000">
                <a:off x="7980902" y="1209277"/>
                <a:ext cx="1325217" cy="11065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28124BED-DCF5-3D4F-B704-8CB8C4DF9684}"/>
                </a:ext>
              </a:extLst>
            </p:cNvPr>
            <p:cNvGrpSpPr/>
            <p:nvPr userDrawn="1"/>
          </p:nvGrpSpPr>
          <p:grpSpPr>
            <a:xfrm>
              <a:off x="866120" y="3561941"/>
              <a:ext cx="1325218" cy="2213827"/>
              <a:chOff x="7980902" y="101973"/>
              <a:chExt cx="1325218" cy="2213827"/>
            </a:xfrm>
          </p:grpSpPr>
          <p:sp>
            <p:nvSpPr>
              <p:cNvPr id="22" name="Triangle 21">
                <a:extLst>
                  <a:ext uri="{FF2B5EF4-FFF2-40B4-BE49-F238E27FC236}">
                    <a16:creationId xmlns:a16="http://schemas.microsoft.com/office/drawing/2014/main" id="{825F6712-88D5-8645-986F-C7F190801FB0}"/>
                  </a:ext>
                </a:extLst>
              </p:cNvPr>
              <p:cNvSpPr/>
              <p:nvPr userDrawn="1"/>
            </p:nvSpPr>
            <p:spPr>
              <a:xfrm>
                <a:off x="7980903" y="101973"/>
                <a:ext cx="1325217" cy="1106523"/>
              </a:xfrm>
              <a:prstGeom prst="triangle">
                <a:avLst/>
              </a:prstGeom>
              <a:solidFill>
                <a:srgbClr val="642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D2EE34A6-734F-7D40-8EAB-19C5DA6C9ADF}"/>
                  </a:ext>
                </a:extLst>
              </p:cNvPr>
              <p:cNvSpPr/>
              <p:nvPr userDrawn="1"/>
            </p:nvSpPr>
            <p:spPr>
              <a:xfrm rot="10800000">
                <a:off x="7980902" y="1209277"/>
                <a:ext cx="1325217" cy="110652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B02705DF-C0A2-0542-8AE0-F01163BDA2AD}"/>
              </a:ext>
            </a:extLst>
          </p:cNvPr>
          <p:cNvGrpSpPr/>
          <p:nvPr userDrawn="1"/>
        </p:nvGrpSpPr>
        <p:grpSpPr>
          <a:xfrm>
            <a:off x="8481778" y="4981498"/>
            <a:ext cx="1671083" cy="1876502"/>
            <a:chOff x="866121" y="2455028"/>
            <a:chExt cx="1971481" cy="2213827"/>
          </a:xfrm>
        </p:grpSpPr>
        <p:grpSp>
          <p:nvGrpSpPr>
            <p:cNvPr id="32" name="Group 31">
              <a:extLst>
                <a:ext uri="{FF2B5EF4-FFF2-40B4-BE49-F238E27FC236}">
                  <a16:creationId xmlns:a16="http://schemas.microsoft.com/office/drawing/2014/main" id="{9B1A8DCB-DE7E-FC43-8FF8-04A9A2DC573C}"/>
                </a:ext>
              </a:extLst>
            </p:cNvPr>
            <p:cNvGrpSpPr/>
            <p:nvPr userDrawn="1"/>
          </p:nvGrpSpPr>
          <p:grpSpPr>
            <a:xfrm>
              <a:off x="1512384" y="2455028"/>
              <a:ext cx="1325218" cy="2213827"/>
              <a:chOff x="7964556" y="101973"/>
              <a:chExt cx="1325218" cy="2213827"/>
            </a:xfrm>
          </p:grpSpPr>
          <p:sp>
            <p:nvSpPr>
              <p:cNvPr id="39" name="Triangle 38">
                <a:extLst>
                  <a:ext uri="{FF2B5EF4-FFF2-40B4-BE49-F238E27FC236}">
                    <a16:creationId xmlns:a16="http://schemas.microsoft.com/office/drawing/2014/main" id="{AE7CD43C-8C31-EF46-BE95-76E2B1473334}"/>
                  </a:ext>
                </a:extLst>
              </p:cNvPr>
              <p:cNvSpPr/>
              <p:nvPr userDrawn="1"/>
            </p:nvSpPr>
            <p:spPr>
              <a:xfrm>
                <a:off x="7964557" y="101973"/>
                <a:ext cx="1325217" cy="1106523"/>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6795E1FB-D4F1-B740-B282-7C0CE12C3A9B}"/>
                  </a:ext>
                </a:extLst>
              </p:cNvPr>
              <p:cNvSpPr/>
              <p:nvPr userDrawn="1"/>
            </p:nvSpPr>
            <p:spPr>
              <a:xfrm rot="10800000">
                <a:off x="7964556" y="1209277"/>
                <a:ext cx="1325217" cy="110652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riangle 34">
              <a:extLst>
                <a:ext uri="{FF2B5EF4-FFF2-40B4-BE49-F238E27FC236}">
                  <a16:creationId xmlns:a16="http://schemas.microsoft.com/office/drawing/2014/main" id="{C97FA306-A4F4-9043-BEBC-9A80D1AAF052}"/>
                </a:ext>
              </a:extLst>
            </p:cNvPr>
            <p:cNvSpPr/>
            <p:nvPr userDrawn="1"/>
          </p:nvSpPr>
          <p:spPr>
            <a:xfrm>
              <a:off x="866121" y="3561941"/>
              <a:ext cx="1325216" cy="1106523"/>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itle 1">
            <a:extLst>
              <a:ext uri="{FF2B5EF4-FFF2-40B4-BE49-F238E27FC236}">
                <a16:creationId xmlns:a16="http://schemas.microsoft.com/office/drawing/2014/main" id="{C2A33FB9-E5EF-C94E-BDBE-819CADF484BC}"/>
              </a:ext>
            </a:extLst>
          </p:cNvPr>
          <p:cNvSpPr>
            <a:spLocks noGrp="1"/>
          </p:cNvSpPr>
          <p:nvPr>
            <p:ph type="title" hasCustomPrompt="1"/>
          </p:nvPr>
        </p:nvSpPr>
        <p:spPr>
          <a:xfrm>
            <a:off x="838200" y="375514"/>
            <a:ext cx="10515600" cy="661520"/>
          </a:xfrm>
          <a:prstGeom prst="rect">
            <a:avLst/>
          </a:prstGeom>
        </p:spPr>
        <p:txBody>
          <a:bodyPr anchor="t">
            <a:noAutofit/>
          </a:bodyPr>
          <a:lstStyle>
            <a:lvl1pPr>
              <a:defRPr sz="4000" b="1" i="0" cap="none" baseline="0">
                <a:solidFill>
                  <a:schemeClr val="tx1">
                    <a:lumMod val="50000"/>
                  </a:schemeClr>
                </a:solidFill>
                <a:latin typeface="Museo Sans 900" panose="02000000000000000000" pitchFamily="2" charset="77"/>
                <a:ea typeface="Museo Sans 900" panose="02000000000000000000" pitchFamily="2" charset="77"/>
                <a:cs typeface="Arial Black" charset="0"/>
              </a:defRPr>
            </a:lvl1pPr>
          </a:lstStyle>
          <a:p>
            <a:r>
              <a:rPr lang="en-US" dirty="0"/>
              <a:t>CLICK TO EDIT MASTER TITLE SLIDE</a:t>
            </a:r>
          </a:p>
        </p:txBody>
      </p:sp>
    </p:spTree>
    <p:extLst>
      <p:ext uri="{BB962C8B-B14F-4D97-AF65-F5344CB8AC3E}">
        <p14:creationId xmlns:p14="http://schemas.microsoft.com/office/powerpoint/2010/main" val="2544120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696">
          <p15:clr>
            <a:srgbClr val="FBAE40"/>
          </p15:clr>
        </p15:guide>
        <p15:guide id="2" pos="528">
          <p15:clr>
            <a:srgbClr val="FBAE40"/>
          </p15:clr>
        </p15:guide>
        <p15:guide id="3" orient="horz" pos="36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hidden="1"/>
          <p:cNvSpPr>
            <a:spLocks noGrp="1"/>
          </p:cNvSpPr>
          <p:nvPr>
            <p:ph type="title" hasCustomPrompt="1"/>
          </p:nvPr>
        </p:nvSpPr>
        <p:spPr>
          <a:xfrm>
            <a:off x="838200" y="445854"/>
            <a:ext cx="10515600" cy="637198"/>
          </a:xfrm>
        </p:spPr>
        <p:txBody>
          <a:bodyPr anchor="b">
            <a:noAutofit/>
          </a:bodyPr>
          <a:lstStyle>
            <a:lvl1pPr>
              <a:defRPr sz="3600" b="1" i="0" cap="none" baseline="0">
                <a:solidFill>
                  <a:srgbClr val="000000"/>
                </a:solidFill>
                <a:latin typeface="Arial Black" charset="0"/>
                <a:ea typeface="Arial Black" charset="0"/>
                <a:cs typeface="Arial Black" charset="0"/>
              </a:defRPr>
            </a:lvl1pPr>
          </a:lstStyle>
          <a:p>
            <a:r>
              <a:rPr lang="en-US" dirty="0"/>
              <a:t>Click to Edit Master Title Slide</a:t>
            </a:r>
          </a:p>
        </p:txBody>
      </p:sp>
    </p:spTree>
    <p:extLst>
      <p:ext uri="{BB962C8B-B14F-4D97-AF65-F5344CB8AC3E}">
        <p14:creationId xmlns:p14="http://schemas.microsoft.com/office/powerpoint/2010/main" val="3950445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Alterna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550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696">
          <p15:clr>
            <a:srgbClr val="FBAE40"/>
          </p15:clr>
        </p15:guide>
        <p15:guide id="2" pos="528">
          <p15:clr>
            <a:srgbClr val="FBAE40"/>
          </p15:clr>
        </p15:guide>
        <p15:guide id="3" orient="horz" pos="362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ft Statement - RIght Photo">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4D2806-366C-E744-8F8F-090115F5CC3B}"/>
              </a:ext>
            </a:extLst>
          </p:cNvPr>
          <p:cNvSpPr>
            <a:spLocks noGrp="1"/>
          </p:cNvSpPr>
          <p:nvPr>
            <p:ph type="title" hasCustomPrompt="1"/>
          </p:nvPr>
        </p:nvSpPr>
        <p:spPr>
          <a:xfrm>
            <a:off x="288877" y="2248223"/>
            <a:ext cx="5757081" cy="2024987"/>
          </a:xfrm>
          <a:prstGeom prst="rect">
            <a:avLst/>
          </a:prstGeom>
          <a:noFill/>
        </p:spPr>
        <p:txBody>
          <a:bodyPr lIns="0" tIns="91440" rIns="0" bIns="91440" anchor="ctr"/>
          <a:lstStyle>
            <a:lvl1pPr algn="ctr">
              <a:lnSpc>
                <a:spcPct val="100000"/>
              </a:lnSpc>
              <a:defRPr sz="5400" b="1" i="0" spc="-60" baseline="0">
                <a:solidFill>
                  <a:schemeClr val="tx1">
                    <a:lumMod val="50000"/>
                  </a:schemeClr>
                </a:solidFill>
                <a:latin typeface="Museo Sans 900" panose="02000000000000000000" pitchFamily="2" charset="77"/>
                <a:cs typeface="Arial" panose="020B0604020202020204" pitchFamily="34" charset="0"/>
              </a:defRPr>
            </a:lvl1pPr>
          </a:lstStyle>
          <a:p>
            <a:r>
              <a:rPr lang="en-US" dirty="0"/>
              <a:t>Click to edit master text.</a:t>
            </a:r>
          </a:p>
        </p:txBody>
      </p:sp>
    </p:spTree>
    <p:extLst>
      <p:ext uri="{BB962C8B-B14F-4D97-AF65-F5344CB8AC3E}">
        <p14:creationId xmlns:p14="http://schemas.microsoft.com/office/powerpoint/2010/main" val="3496777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E829EC-C75A-5F47-8CC5-1A1D686036C7}"/>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3" name="Footer Placeholder 2">
            <a:extLst>
              <a:ext uri="{FF2B5EF4-FFF2-40B4-BE49-F238E27FC236}">
                <a16:creationId xmlns:a16="http://schemas.microsoft.com/office/drawing/2014/main" id="{6424702F-FD3D-C544-9667-4771855943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4172D8-75E0-AA44-98E3-DA4A01D4930B}"/>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1292431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BA24-BED0-084E-8B3A-E9569AC40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1F09D9-016B-AE4E-A16E-0E1BACB56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57F7B1-4B7D-584A-8E96-43F232A9F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B29FD5-2CF4-0843-9F8A-4C6E0797388F}"/>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6" name="Footer Placeholder 5">
            <a:extLst>
              <a:ext uri="{FF2B5EF4-FFF2-40B4-BE49-F238E27FC236}">
                <a16:creationId xmlns:a16="http://schemas.microsoft.com/office/drawing/2014/main" id="{4C9FA4AC-61B6-E248-9BDC-BF65A8607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7050B7-E165-E943-B3EF-375AA05B9D18}"/>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1936096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F10E-AD85-524C-BD84-E6CD9828D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2C892-B60F-5049-8FA9-F1BBA280A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7C4DBF-B54F-6D4D-B9A7-300B927C0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F24477-EB03-A841-88B8-AD17272B47DD}"/>
              </a:ext>
            </a:extLst>
          </p:cNvPr>
          <p:cNvSpPr>
            <a:spLocks noGrp="1"/>
          </p:cNvSpPr>
          <p:nvPr>
            <p:ph type="dt" sz="half" idx="10"/>
          </p:nvPr>
        </p:nvSpPr>
        <p:spPr/>
        <p:txBody>
          <a:bodyPr/>
          <a:lstStyle/>
          <a:p>
            <a:fld id="{7166D650-C1B9-6C4E-80A5-69942461125A}" type="datetimeFigureOut">
              <a:rPr lang="en-US" smtClean="0"/>
              <a:t>5/21/19</a:t>
            </a:fld>
            <a:endParaRPr lang="en-US"/>
          </a:p>
        </p:txBody>
      </p:sp>
      <p:sp>
        <p:nvSpPr>
          <p:cNvPr id="6" name="Footer Placeholder 5">
            <a:extLst>
              <a:ext uri="{FF2B5EF4-FFF2-40B4-BE49-F238E27FC236}">
                <a16:creationId xmlns:a16="http://schemas.microsoft.com/office/drawing/2014/main" id="{82402880-5F9C-484B-86F8-A7CB290C8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2A0C76-77C3-BE47-B409-844824EAFF76}"/>
              </a:ext>
            </a:extLst>
          </p:cNvPr>
          <p:cNvSpPr>
            <a:spLocks noGrp="1"/>
          </p:cNvSpPr>
          <p:nvPr>
            <p:ph type="sldNum" sz="quarter" idx="12"/>
          </p:nvPr>
        </p:nvSpPr>
        <p:spPr/>
        <p:txBody>
          <a:bodyPr/>
          <a:lstStyle/>
          <a:p>
            <a:fld id="{587EB7AC-52D8-F447-907C-14012C9DBB08}" type="slidenum">
              <a:rPr lang="en-US" smtClean="0"/>
              <a:t>‹#›</a:t>
            </a:fld>
            <a:endParaRPr lang="en-US"/>
          </a:p>
        </p:txBody>
      </p:sp>
    </p:spTree>
    <p:extLst>
      <p:ext uri="{BB962C8B-B14F-4D97-AF65-F5344CB8AC3E}">
        <p14:creationId xmlns:p14="http://schemas.microsoft.com/office/powerpoint/2010/main" val="1596673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5.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image" Target="../media/image22.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AFE7D-061F-2E48-BD67-53A6A243F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79C571A-BF11-3748-838C-9DB8C7C1D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621250-C4AB-E143-8A2C-315CE56A7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6D650-C1B9-6C4E-80A5-69942461125A}" type="datetimeFigureOut">
              <a:rPr lang="en-US" smtClean="0"/>
              <a:t>5/21/19</a:t>
            </a:fld>
            <a:endParaRPr lang="en-US"/>
          </a:p>
        </p:txBody>
      </p:sp>
      <p:sp>
        <p:nvSpPr>
          <p:cNvPr id="5" name="Footer Placeholder 4">
            <a:extLst>
              <a:ext uri="{FF2B5EF4-FFF2-40B4-BE49-F238E27FC236}">
                <a16:creationId xmlns:a16="http://schemas.microsoft.com/office/drawing/2014/main" id="{8EF1E36A-9D5E-4A4F-B643-DA926C3BC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9B87D0-BFA5-F94C-92E5-9165AD92A9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B7AC-52D8-F447-907C-14012C9DBB08}" type="slidenum">
              <a:rPr lang="en-US" smtClean="0"/>
              <a:t>‹#›</a:t>
            </a:fld>
            <a:endParaRPr lang="en-US"/>
          </a:p>
        </p:txBody>
      </p:sp>
    </p:spTree>
    <p:extLst>
      <p:ext uri="{BB962C8B-B14F-4D97-AF65-F5344CB8AC3E}">
        <p14:creationId xmlns:p14="http://schemas.microsoft.com/office/powerpoint/2010/main" val="375754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88" r:id="rId24"/>
    <p:sldLayoutId id="2147483690" r:id="rId2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60531" y="6356350"/>
            <a:ext cx="4870938"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r>
              <a:rPr lang="en-US"/>
              <a:t>Confidential and Proprietary</a:t>
            </a: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2030EA8A-DA75-3443-B9EE-A63E33F4F203}" type="slidenum">
              <a:rPr lang="en-US" smtClean="0"/>
              <a:pPr/>
              <a:t>‹#›</a:t>
            </a:fld>
            <a:endParaRPr lang="en-US"/>
          </a:p>
        </p:txBody>
      </p:sp>
    </p:spTree>
    <p:extLst>
      <p:ext uri="{BB962C8B-B14F-4D97-AF65-F5344CB8AC3E}">
        <p14:creationId xmlns:p14="http://schemas.microsoft.com/office/powerpoint/2010/main" val="57633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3600" b="1" i="0" kern="1200">
          <a:solidFill>
            <a:schemeClr val="tx1">
              <a:lumMod val="50000"/>
            </a:schemeClr>
          </a:solidFill>
          <a:latin typeface="Arial Black" panose="020B0604020202020204" pitchFamily="34" charset="0"/>
          <a:ea typeface="Arial Black" panose="020B0604020202020204" pitchFamily="34" charset="0"/>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3359EC"/>
        </a:buClr>
        <a:buFont typeface="Arial" charset="0"/>
        <a:buChar char="•"/>
        <a:defRPr sz="2800" kern="1200">
          <a:solidFill>
            <a:schemeClr val="tx1">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3359EC"/>
        </a:buClr>
        <a:buFont typeface="Arial" charset="0"/>
        <a:buChar char="•"/>
        <a:defRPr sz="2400" kern="1200">
          <a:solidFill>
            <a:schemeClr val="tx1">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3359EC"/>
        </a:buClr>
        <a:buFont typeface="Arial" charset="0"/>
        <a:buChar char="•"/>
        <a:defRPr sz="2000" kern="1200">
          <a:solidFill>
            <a:schemeClr val="tx1">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3359EC"/>
        </a:buClr>
        <a:buFont typeface="Arial" charset="0"/>
        <a:buChar char="•"/>
        <a:defRPr sz="1800" kern="1200">
          <a:solidFill>
            <a:schemeClr val="tx1">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3359EC"/>
        </a:buClr>
        <a:buFont typeface="Arial" charset="0"/>
        <a:buChar char="•"/>
        <a:defRPr sz="1800" kern="1200">
          <a:solidFill>
            <a:schemeClr val="tx1">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CB5074A-913E-494A-A957-BD7E6CE6380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50000"/>
                  </a:schemeClr>
                </a:solidFill>
              </a:defRPr>
            </a:lvl1pPr>
          </a:lstStyle>
          <a:p>
            <a:fld id="{2030EA8A-DA75-3443-B9EE-A63E33F4F203}" type="slidenum">
              <a:rPr lang="en-US" smtClean="0"/>
              <a:pPr/>
              <a:t>‹#›</a:t>
            </a:fld>
            <a:endParaRPr lang="en-US" dirty="0"/>
          </a:p>
        </p:txBody>
      </p:sp>
      <p:sp>
        <p:nvSpPr>
          <p:cNvPr id="8" name="Footer Placeholder 4">
            <a:extLst>
              <a:ext uri="{FF2B5EF4-FFF2-40B4-BE49-F238E27FC236}">
                <a16:creationId xmlns:a16="http://schemas.microsoft.com/office/drawing/2014/main" id="{D6E34BE1-B51E-6D4B-92E7-A8C08628EE16}"/>
              </a:ext>
            </a:extLst>
          </p:cNvPr>
          <p:cNvSpPr>
            <a:spLocks noGrp="1"/>
          </p:cNvSpPr>
          <p:nvPr>
            <p:ph type="ftr" sz="quarter" idx="3"/>
          </p:nvPr>
        </p:nvSpPr>
        <p:spPr>
          <a:xfrm>
            <a:off x="3742592" y="6356349"/>
            <a:ext cx="4706815" cy="365125"/>
          </a:xfrm>
          <a:prstGeom prst="rect">
            <a:avLst/>
          </a:prstGeom>
        </p:spPr>
        <p:txBody>
          <a:bodyPr vert="horz" lIns="91440" tIns="45720" rIns="91440" bIns="45720" rtlCol="0" anchor="ctr"/>
          <a:lstStyle>
            <a:lvl1pPr algn="ctr">
              <a:defRPr sz="1200">
                <a:solidFill>
                  <a:schemeClr val="tx1">
                    <a:lumMod val="50000"/>
                  </a:schemeClr>
                </a:solidFill>
                <a:latin typeface="Museo Sans 500" panose="02000000000000000000" pitchFamily="2" charset="77"/>
              </a:defRPr>
            </a:lvl1pPr>
          </a:lstStyle>
          <a:p>
            <a:r>
              <a:rPr lang="en-US" dirty="0" err="1"/>
              <a:t>levelaccess.com</a:t>
            </a:r>
            <a:r>
              <a:rPr lang="en-US" dirty="0"/>
              <a:t>   </a:t>
            </a:r>
            <a:r>
              <a:rPr lang="en-US" b="1" dirty="0"/>
              <a:t> |    </a:t>
            </a:r>
            <a:r>
              <a:rPr lang="en-US" dirty="0" err="1"/>
              <a:t>info@levelaccess.com</a:t>
            </a:r>
            <a:endParaRPr lang="en-US" dirty="0"/>
          </a:p>
        </p:txBody>
      </p:sp>
    </p:spTree>
    <p:extLst>
      <p:ext uri="{BB962C8B-B14F-4D97-AF65-F5344CB8AC3E}">
        <p14:creationId xmlns:p14="http://schemas.microsoft.com/office/powerpoint/2010/main" val="14681398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3359EC"/>
        </a:buClr>
        <a:buFont typeface="Arial" charset="0"/>
        <a:buChar char="•"/>
        <a:defRPr sz="2800" kern="1200">
          <a:solidFill>
            <a:srgbClr val="323232"/>
          </a:solidFill>
          <a:latin typeface="Museo Sans 500" panose="02000000000000000000" pitchFamily="2" charset="77"/>
          <a:ea typeface="Museo Sans 500" panose="02000000000000000000" pitchFamily="2" charset="77"/>
          <a:cs typeface="Arial" charset="0"/>
        </a:defRPr>
      </a:lvl1pPr>
      <a:lvl2pPr marL="685800" indent="-228600" algn="l" defTabSz="914400" rtl="0" eaLnBrk="1" latinLnBrk="0" hangingPunct="1">
        <a:lnSpc>
          <a:spcPct val="90000"/>
        </a:lnSpc>
        <a:spcBef>
          <a:spcPts val="500"/>
        </a:spcBef>
        <a:buClr>
          <a:srgbClr val="3359EC"/>
        </a:buClr>
        <a:buFont typeface="Arial" charset="0"/>
        <a:buChar char="•"/>
        <a:defRPr sz="2400" kern="1200">
          <a:solidFill>
            <a:srgbClr val="323232"/>
          </a:solidFill>
          <a:latin typeface="Museo Sans 500" panose="02000000000000000000" pitchFamily="2" charset="77"/>
          <a:ea typeface="Museo Sans 500" panose="02000000000000000000" pitchFamily="2" charset="77"/>
          <a:cs typeface="Arial" charset="0"/>
        </a:defRPr>
      </a:lvl2pPr>
      <a:lvl3pPr marL="1143000" indent="-228600" algn="l" defTabSz="914400" rtl="0" eaLnBrk="1" latinLnBrk="0" hangingPunct="1">
        <a:lnSpc>
          <a:spcPct val="90000"/>
        </a:lnSpc>
        <a:spcBef>
          <a:spcPts val="500"/>
        </a:spcBef>
        <a:buClr>
          <a:srgbClr val="3359EC"/>
        </a:buClr>
        <a:buFont typeface="Arial" charset="0"/>
        <a:buChar char="•"/>
        <a:defRPr sz="2000" kern="1200">
          <a:solidFill>
            <a:srgbClr val="323232"/>
          </a:solidFill>
          <a:latin typeface="Museo Sans 500" panose="02000000000000000000" pitchFamily="2" charset="77"/>
          <a:ea typeface="Museo Sans 500" panose="02000000000000000000" pitchFamily="2" charset="77"/>
          <a:cs typeface="Arial" charset="0"/>
        </a:defRPr>
      </a:lvl3pPr>
      <a:lvl4pPr marL="1600200" indent="-228600" algn="l" defTabSz="914400" rtl="0" eaLnBrk="1" latinLnBrk="0" hangingPunct="1">
        <a:lnSpc>
          <a:spcPct val="90000"/>
        </a:lnSpc>
        <a:spcBef>
          <a:spcPts val="500"/>
        </a:spcBef>
        <a:buClr>
          <a:srgbClr val="3359EC"/>
        </a:buClr>
        <a:buFont typeface="Arial" charset="0"/>
        <a:buChar char="•"/>
        <a:defRPr sz="1800" kern="1200">
          <a:solidFill>
            <a:srgbClr val="323232"/>
          </a:solidFill>
          <a:latin typeface="Museo Sans 500" panose="02000000000000000000" pitchFamily="2" charset="77"/>
          <a:ea typeface="Museo Sans 500" panose="02000000000000000000" pitchFamily="2" charset="77"/>
          <a:cs typeface="Arial" charset="0"/>
        </a:defRPr>
      </a:lvl4pPr>
      <a:lvl5pPr marL="2057400" indent="-228600" algn="l" defTabSz="914400" rtl="0" eaLnBrk="1" latinLnBrk="0" hangingPunct="1">
        <a:lnSpc>
          <a:spcPct val="90000"/>
        </a:lnSpc>
        <a:spcBef>
          <a:spcPts val="500"/>
        </a:spcBef>
        <a:buClr>
          <a:srgbClr val="3359EC"/>
        </a:buClr>
        <a:buFont typeface="Arial" charset="0"/>
        <a:buChar char="•"/>
        <a:defRPr sz="1800" kern="1200">
          <a:solidFill>
            <a:srgbClr val="323232"/>
          </a:solidFill>
          <a:latin typeface="Museo Sans 500" panose="02000000000000000000" pitchFamily="2" charset="77"/>
          <a:ea typeface="Museo Sans 500" panose="02000000000000000000" pitchFamily="2" charset="77"/>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6.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http://www.mcss.gov.on.ca/en/mcss/programs/accessibility/info_sheets/general/procurement.aspx" TargetMode="External"/><Relationship Id="rId4" Type="http://schemas.openxmlformats.org/officeDocument/2006/relationships/hyperlink" Target="http://www.utsystem.edu/ogc/contracts/specialcontracts.htm"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hyperlink" Target="http://codeforamerica.clearleft.com/"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www.mcss.gov.on.ca/en/mcss/programs/accessibility/info_sheets/general/procurement.aspx"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et-boew.github.io/v4.0-ci/index-en.html" TargetMode="External"/><Relationship Id="rId7" Type="http://schemas.openxmlformats.org/officeDocument/2006/relationships/hyperlink" Target="http://www.mcss.gov.on.ca/en/mcss/programs/accessibility/info_sheets/general/procurement.aspx"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github.com/frctl/fractal" TargetMode="External"/><Relationship Id="rId5" Type="http://schemas.openxmlformats.org/officeDocument/2006/relationships/hyperlink" Target="http://codeforamerica.clearleft.com/" TargetMode="External"/><Relationship Id="rId4" Type="http://schemas.openxmlformats.org/officeDocument/2006/relationships/hyperlink" Target="http://www.bbc.co.uk/gel"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0.xml"/><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44" y="907282"/>
            <a:ext cx="11702112" cy="1143000"/>
          </a:xfrm>
        </p:spPr>
        <p:txBody>
          <a:bodyPr>
            <a:normAutofit fontScale="90000"/>
          </a:bodyPr>
          <a:lstStyle/>
          <a:p>
            <a:pPr algn="l"/>
            <a:r>
              <a:rPr lang="en-US" sz="8000" b="1" dirty="0">
                <a:latin typeface="Museo Sans 900" panose="02000000000000000000" pitchFamily="2" charset="77"/>
                <a:cs typeface="Avenir Black"/>
              </a:rPr>
              <a:t>WELCOME!</a:t>
            </a:r>
            <a:br>
              <a:rPr lang="en-US" sz="8000" b="1" dirty="0">
                <a:latin typeface="Museo Sans 900" panose="02000000000000000000" pitchFamily="2" charset="77"/>
                <a:cs typeface="Avenir Black"/>
              </a:rPr>
            </a:br>
            <a:br>
              <a:rPr lang="en-US" dirty="0">
                <a:latin typeface="Museo Sans 500" panose="02000000000000000000" pitchFamily="2" charset="77"/>
              </a:rPr>
            </a:br>
            <a:r>
              <a:rPr lang="en-US" dirty="0">
                <a:latin typeface="Museo Sans 300" panose="02000000000000000000" pitchFamily="2" charset="77"/>
              </a:rPr>
              <a:t>Please answer the following questions:</a:t>
            </a:r>
            <a:endParaRPr lang="en-US" sz="6533" dirty="0">
              <a:latin typeface="Museo Sans 300" panose="02000000000000000000" pitchFamily="2" charset="77"/>
            </a:endParaRPr>
          </a:p>
        </p:txBody>
      </p:sp>
      <p:sp>
        <p:nvSpPr>
          <p:cNvPr id="3" name="Content Placeholder 2"/>
          <p:cNvSpPr>
            <a:spLocks noGrp="1"/>
          </p:cNvSpPr>
          <p:nvPr>
            <p:ph idx="1"/>
          </p:nvPr>
        </p:nvSpPr>
        <p:spPr>
          <a:xfrm>
            <a:off x="418454" y="3354077"/>
            <a:ext cx="11528602" cy="2907284"/>
          </a:xfrm>
        </p:spPr>
        <p:txBody>
          <a:bodyPr numCol="1" spcCol="914400">
            <a:normAutofit/>
          </a:bodyPr>
          <a:lstStyle/>
          <a:p>
            <a:pPr marL="514350" indent="-514350">
              <a:lnSpc>
                <a:spcPct val="110000"/>
              </a:lnSpc>
              <a:spcAft>
                <a:spcPts val="1200"/>
              </a:spcAft>
              <a:buFont typeface="+mj-lt"/>
              <a:buAutoNum type="arabicPeriod"/>
            </a:pPr>
            <a:r>
              <a:rPr lang="en-US" dirty="0">
                <a:latin typeface="Museo Sans 300" panose="02000000000000000000" pitchFamily="2" charset="77"/>
              </a:rPr>
              <a:t>What is your job title?</a:t>
            </a:r>
          </a:p>
          <a:p>
            <a:pPr marL="514350" indent="-514350">
              <a:lnSpc>
                <a:spcPct val="110000"/>
              </a:lnSpc>
              <a:spcAft>
                <a:spcPts val="1200"/>
              </a:spcAft>
              <a:buFont typeface="+mj-lt"/>
              <a:buAutoNum type="arabicPeriod"/>
            </a:pPr>
            <a:r>
              <a:rPr lang="en-US" dirty="0">
                <a:latin typeface="Museo Sans 300" panose="02000000000000000000" pitchFamily="2" charset="77"/>
              </a:rPr>
              <a:t>What is the most significant measure of success for your job?</a:t>
            </a:r>
          </a:p>
          <a:p>
            <a:pPr marL="514350" indent="-514350">
              <a:lnSpc>
                <a:spcPct val="110000"/>
              </a:lnSpc>
              <a:spcAft>
                <a:spcPts val="1200"/>
              </a:spcAft>
              <a:buFont typeface="+mj-lt"/>
              <a:buAutoNum type="arabicPeriod"/>
            </a:pPr>
            <a:r>
              <a:rPr lang="en-US" dirty="0">
                <a:latin typeface="Museo Sans 300" panose="02000000000000000000" pitchFamily="2" charset="77"/>
              </a:rPr>
              <a:t>Complete this sentence: “My biggest worry about accessibility is…”</a:t>
            </a:r>
          </a:p>
        </p:txBody>
      </p:sp>
    </p:spTree>
    <p:extLst>
      <p:ext uri="{BB962C8B-B14F-4D97-AF65-F5344CB8AC3E}">
        <p14:creationId xmlns:p14="http://schemas.microsoft.com/office/powerpoint/2010/main" val="529041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4"/>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6000" b="1" dirty="0">
                <a:latin typeface="Museo Sans 900" panose="02000000000000000000" pitchFamily="2" charset="77"/>
              </a:rPr>
              <a:t>What’s it all about?</a:t>
            </a:r>
            <a:endParaRPr sz="6000" b="1" dirty="0">
              <a:latin typeface="Museo Sans 900" panose="02000000000000000000" pitchFamily="2" charset="77"/>
            </a:endParaRPr>
          </a:p>
        </p:txBody>
      </p:sp>
      <p:sp>
        <p:nvSpPr>
          <p:cNvPr id="213" name="Google Shape;213;p44"/>
          <p:cNvSpPr txBox="1"/>
          <p:nvPr/>
        </p:nvSpPr>
        <p:spPr>
          <a:xfrm>
            <a:off x="203200" y="1417833"/>
            <a:ext cx="11508400" cy="5208000"/>
          </a:xfrm>
          <a:prstGeom prst="rect">
            <a:avLst/>
          </a:prstGeom>
          <a:noFill/>
          <a:ln>
            <a:noFill/>
          </a:ln>
        </p:spPr>
        <p:txBody>
          <a:bodyPr spcFirstLastPara="1" wrap="square" lIns="121900" tIns="121900" rIns="121900" bIns="121900" anchor="ctr" anchorCtr="0">
            <a:noAutofit/>
          </a:bodyPr>
          <a:lstStyle/>
          <a:p>
            <a:pPr>
              <a:lnSpc>
                <a:spcPct val="115000"/>
              </a:lnSpc>
            </a:pPr>
            <a:r>
              <a:rPr lang="en" sz="3200" dirty="0">
                <a:solidFill>
                  <a:srgbClr val="FFFFFF"/>
                </a:solidFill>
                <a:latin typeface="Museo Sans 300" panose="02000000000000000000" pitchFamily="2" charset="77"/>
                <a:ea typeface="Proxima Nova"/>
                <a:cs typeface="Proxima Nova"/>
                <a:sym typeface="Proxima Nova"/>
              </a:rPr>
              <a:t>7 things we’ll discuss today:</a:t>
            </a:r>
            <a:endParaRPr sz="3200" dirty="0">
              <a:solidFill>
                <a:srgbClr val="FFFFFF"/>
              </a:solidFill>
              <a:latin typeface="Museo Sans 300" panose="02000000000000000000" pitchFamily="2" charset="77"/>
              <a:ea typeface="Proxima Nova"/>
              <a:cs typeface="Proxima Nova"/>
              <a:sym typeface="Proxima Nova"/>
            </a:endParaRPr>
          </a:p>
          <a:p>
            <a:pPr>
              <a:lnSpc>
                <a:spcPct val="115000"/>
              </a:lnSpc>
            </a:pPr>
            <a:endParaRPr sz="3200" b="1" dirty="0">
              <a:solidFill>
                <a:srgbClr val="FFFFFF"/>
              </a:solidFill>
              <a:latin typeface="Museo Sans 500" panose="02000000000000000000" pitchFamily="2" charset="77"/>
              <a:ea typeface="Proxima Nova"/>
              <a:cs typeface="Proxima Nova"/>
              <a:sym typeface="Proxima Nova"/>
            </a:endParaRPr>
          </a:p>
          <a:p>
            <a:pPr marL="1259399" indent="-514350">
              <a:lnSpc>
                <a:spcPct val="115000"/>
              </a:lnSpc>
              <a:buClr>
                <a:srgbClr val="FFFFFF"/>
              </a:buClr>
              <a:buSzPts val="2000"/>
              <a:buFont typeface="+mj-lt"/>
              <a:buAutoNum type="arabicPeriod"/>
            </a:pPr>
            <a:r>
              <a:rPr lang="en" sz="2800" dirty="0">
                <a:solidFill>
                  <a:srgbClr val="FFFFFF"/>
                </a:solidFill>
                <a:latin typeface="Museo Sans 300" panose="02000000000000000000" pitchFamily="2" charset="77"/>
                <a:ea typeface="Proxima Nova"/>
                <a:cs typeface="Proxima Nova"/>
                <a:sym typeface="Proxima Nova"/>
              </a:rPr>
              <a:t>Promotion and advocacy</a:t>
            </a:r>
            <a:endParaRPr sz="2800" dirty="0">
              <a:solidFill>
                <a:srgbClr val="FFFFFF"/>
              </a:solidFill>
              <a:latin typeface="Museo Sans 300" panose="02000000000000000000" pitchFamily="2" charset="77"/>
              <a:ea typeface="Proxima Nova"/>
              <a:cs typeface="Proxima Nova"/>
              <a:sym typeface="Proxima Nova"/>
            </a:endParaRPr>
          </a:p>
          <a:p>
            <a:pPr marL="1259399" indent="-514350">
              <a:lnSpc>
                <a:spcPct val="115000"/>
              </a:lnSpc>
              <a:buClr>
                <a:srgbClr val="FFFFFF"/>
              </a:buClr>
              <a:buSzPts val="2000"/>
              <a:buFont typeface="+mj-lt"/>
              <a:buAutoNum type="arabicPeriod"/>
            </a:pPr>
            <a:r>
              <a:rPr lang="en" sz="2800" dirty="0">
                <a:solidFill>
                  <a:srgbClr val="FFFFFF"/>
                </a:solidFill>
                <a:latin typeface="Museo Sans 300" panose="02000000000000000000" pitchFamily="2" charset="77"/>
                <a:ea typeface="Proxima Nova"/>
                <a:cs typeface="Proxima Nova"/>
                <a:sym typeface="Proxima Nova"/>
              </a:rPr>
              <a:t>Policy</a:t>
            </a:r>
            <a:endParaRPr sz="2800" dirty="0">
              <a:solidFill>
                <a:srgbClr val="FFFFFF"/>
              </a:solidFill>
              <a:latin typeface="Museo Sans 300" panose="02000000000000000000" pitchFamily="2" charset="77"/>
              <a:ea typeface="Proxima Nova"/>
              <a:cs typeface="Proxima Nova"/>
              <a:sym typeface="Proxima Nova"/>
            </a:endParaRPr>
          </a:p>
          <a:p>
            <a:pPr marL="1259399" indent="-514350">
              <a:lnSpc>
                <a:spcPct val="115000"/>
              </a:lnSpc>
              <a:buClr>
                <a:srgbClr val="FFFFFF"/>
              </a:buClr>
              <a:buSzPts val="2000"/>
              <a:buFont typeface="+mj-lt"/>
              <a:buAutoNum type="arabicPeriod"/>
            </a:pPr>
            <a:r>
              <a:rPr lang="en" sz="2800" dirty="0">
                <a:solidFill>
                  <a:srgbClr val="FFFFFF"/>
                </a:solidFill>
                <a:latin typeface="Museo Sans 300" panose="02000000000000000000" pitchFamily="2" charset="77"/>
                <a:ea typeface="Proxima Nova"/>
                <a:cs typeface="Proxima Nova"/>
                <a:sym typeface="Proxima Nova"/>
              </a:rPr>
              <a:t>Procurement</a:t>
            </a:r>
            <a:endParaRPr sz="2800" dirty="0">
              <a:solidFill>
                <a:srgbClr val="FFFFFF"/>
              </a:solidFill>
              <a:latin typeface="Museo Sans 300" panose="02000000000000000000" pitchFamily="2" charset="77"/>
              <a:ea typeface="Proxima Nova"/>
              <a:cs typeface="Proxima Nova"/>
              <a:sym typeface="Proxima Nova"/>
            </a:endParaRPr>
          </a:p>
          <a:p>
            <a:pPr marL="1259399" indent="-514350">
              <a:lnSpc>
                <a:spcPct val="115000"/>
              </a:lnSpc>
              <a:buClr>
                <a:srgbClr val="FFFFFF"/>
              </a:buClr>
              <a:buSzPts val="2000"/>
              <a:buFont typeface="+mj-lt"/>
              <a:buAutoNum type="arabicPeriod"/>
            </a:pPr>
            <a:r>
              <a:rPr lang="en" sz="2800" dirty="0">
                <a:solidFill>
                  <a:srgbClr val="FFFFFF"/>
                </a:solidFill>
                <a:latin typeface="Museo Sans 300" panose="02000000000000000000" pitchFamily="2" charset="77"/>
                <a:ea typeface="Proxima Nova"/>
                <a:cs typeface="Proxima Nova"/>
                <a:sym typeface="Proxima Nova"/>
              </a:rPr>
              <a:t>Process</a:t>
            </a:r>
          </a:p>
          <a:p>
            <a:pPr marL="1259399" indent="-514350">
              <a:lnSpc>
                <a:spcPct val="115000"/>
              </a:lnSpc>
              <a:buClr>
                <a:srgbClr val="FFFFFF"/>
              </a:buClr>
              <a:buSzPts val="2000"/>
              <a:buFont typeface="+mj-lt"/>
              <a:buAutoNum type="arabicPeriod"/>
            </a:pPr>
            <a:r>
              <a:rPr lang="en-US" sz="2800" dirty="0">
                <a:solidFill>
                  <a:srgbClr val="FFFFFF"/>
                </a:solidFill>
                <a:latin typeface="Museo Sans 300" panose="02000000000000000000" pitchFamily="2" charset="77"/>
                <a:ea typeface="Proxima Nova"/>
                <a:cs typeface="Proxima Nova"/>
                <a:sym typeface="Proxima Nova"/>
              </a:rPr>
              <a:t>People!</a:t>
            </a:r>
            <a:endParaRPr sz="2800" dirty="0">
              <a:solidFill>
                <a:srgbClr val="FFFFFF"/>
              </a:solidFill>
              <a:latin typeface="Museo Sans 300" panose="02000000000000000000" pitchFamily="2" charset="77"/>
              <a:ea typeface="Proxima Nova"/>
              <a:cs typeface="Proxima Nova"/>
              <a:sym typeface="Proxima Nova"/>
            </a:endParaRPr>
          </a:p>
          <a:p>
            <a:pPr marL="1259399" indent="-514350">
              <a:lnSpc>
                <a:spcPct val="115000"/>
              </a:lnSpc>
              <a:buClr>
                <a:srgbClr val="FFFFFF"/>
              </a:buClr>
              <a:buSzPts val="2000"/>
              <a:buFont typeface="+mj-lt"/>
              <a:buAutoNum type="arabicPeriod"/>
            </a:pPr>
            <a:r>
              <a:rPr lang="en" sz="2800" dirty="0">
                <a:solidFill>
                  <a:srgbClr val="FFFFFF"/>
                </a:solidFill>
                <a:latin typeface="Museo Sans 300" panose="02000000000000000000" pitchFamily="2" charset="77"/>
                <a:ea typeface="Proxima Nova"/>
                <a:cs typeface="Proxima Nova"/>
                <a:sym typeface="Proxima Nova"/>
              </a:rPr>
              <a:t>Professional development</a:t>
            </a:r>
            <a:endParaRPr sz="2800" dirty="0">
              <a:solidFill>
                <a:srgbClr val="FFFFFF"/>
              </a:solidFill>
              <a:latin typeface="Museo Sans 300" panose="02000000000000000000" pitchFamily="2" charset="77"/>
              <a:ea typeface="Proxima Nova"/>
              <a:cs typeface="Proxima Nova"/>
              <a:sym typeface="Proxima Nova"/>
            </a:endParaRPr>
          </a:p>
          <a:p>
            <a:pPr marL="1259399" indent="-514350">
              <a:lnSpc>
                <a:spcPct val="115000"/>
              </a:lnSpc>
              <a:buClr>
                <a:srgbClr val="FFFFFF"/>
              </a:buClr>
              <a:buSzPts val="2000"/>
              <a:buFont typeface="+mj-lt"/>
              <a:buAutoNum type="arabicPeriod"/>
            </a:pPr>
            <a:r>
              <a:rPr lang="en" sz="2800" dirty="0">
                <a:solidFill>
                  <a:srgbClr val="FFFFFF"/>
                </a:solidFill>
                <a:latin typeface="Museo Sans 300" panose="02000000000000000000" pitchFamily="2" charset="77"/>
                <a:ea typeface="Proxima Nova"/>
                <a:cs typeface="Proxima Nova"/>
                <a:sym typeface="Proxima Nova"/>
              </a:rPr>
              <a:t>Patterns</a:t>
            </a:r>
            <a:endParaRPr sz="2800" dirty="0">
              <a:solidFill>
                <a:srgbClr val="FFFFFF"/>
              </a:solidFill>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1657232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71C9EE3C-7F36-FE4F-9443-5C70B241618C}"/>
              </a:ext>
            </a:extLst>
          </p:cNvPr>
          <p:cNvSpPr>
            <a:spLocks noGrp="1"/>
          </p:cNvSpPr>
          <p:nvPr>
            <p:ph type="title"/>
          </p:nvPr>
        </p:nvSpPr>
        <p:spPr>
          <a:xfrm>
            <a:off x="6096000" y="202447"/>
            <a:ext cx="5757081" cy="2024987"/>
          </a:xfrm>
        </p:spPr>
        <p:txBody>
          <a:bodyPr/>
          <a:lstStyle/>
          <a:p>
            <a:r>
              <a:rPr lang="en-US" dirty="0"/>
              <a:t>Who am I?</a:t>
            </a:r>
          </a:p>
        </p:txBody>
      </p:sp>
      <p:sp>
        <p:nvSpPr>
          <p:cNvPr id="4" name="TextBox 3">
            <a:extLst>
              <a:ext uri="{FF2B5EF4-FFF2-40B4-BE49-F238E27FC236}">
                <a16:creationId xmlns:a16="http://schemas.microsoft.com/office/drawing/2014/main" id="{4B8C286E-F117-D54A-8F19-5D074BA2D742}"/>
              </a:ext>
            </a:extLst>
          </p:cNvPr>
          <p:cNvSpPr txBox="1"/>
          <p:nvPr/>
        </p:nvSpPr>
        <p:spPr>
          <a:xfrm>
            <a:off x="6661943" y="2636474"/>
            <a:ext cx="5181346" cy="2385268"/>
          </a:xfrm>
          <a:prstGeom prst="rect">
            <a:avLst/>
          </a:prstGeom>
          <a:noFill/>
        </p:spPr>
        <p:txBody>
          <a:bodyPr wrap="square" rtlCol="0">
            <a:spAutoFit/>
          </a:bodyPr>
          <a:lstStyle/>
          <a:p>
            <a:pPr lvl="0">
              <a:spcAft>
                <a:spcPts val="1800"/>
              </a:spcAft>
            </a:pPr>
            <a:r>
              <a:rPr lang="en-US" sz="5400" dirty="0">
                <a:solidFill>
                  <a:schemeClr val="tx1">
                    <a:lumMod val="50000"/>
                  </a:schemeClr>
                </a:solidFill>
                <a:latin typeface="Museo Sans 300" panose="02000000000000000000" pitchFamily="2" charset="77"/>
              </a:rPr>
              <a:t>Elle Waters</a:t>
            </a:r>
          </a:p>
          <a:p>
            <a:pPr lvl="0">
              <a:spcAft>
                <a:spcPts val="1800"/>
              </a:spcAft>
            </a:pPr>
            <a:r>
              <a:rPr lang="en-US" sz="2800" b="1" dirty="0" err="1">
                <a:solidFill>
                  <a:schemeClr val="tx1">
                    <a:lumMod val="50000"/>
                  </a:schemeClr>
                </a:solidFill>
                <a:latin typeface="Museo Sans 300" panose="02000000000000000000" pitchFamily="2" charset="77"/>
              </a:rPr>
              <a:t>www.lateach.es</a:t>
            </a:r>
            <a:r>
              <a:rPr lang="en-US" sz="2800" b="1" dirty="0">
                <a:solidFill>
                  <a:schemeClr val="tx1">
                    <a:lumMod val="50000"/>
                  </a:schemeClr>
                </a:solidFill>
                <a:latin typeface="Museo Sans 300" panose="02000000000000000000" pitchFamily="2" charset="77"/>
              </a:rPr>
              <a:t>/elle</a:t>
            </a:r>
            <a:br>
              <a:rPr lang="en-US" sz="2800" b="1" dirty="0">
                <a:solidFill>
                  <a:schemeClr val="tx1">
                    <a:lumMod val="50000"/>
                  </a:schemeClr>
                </a:solidFill>
                <a:latin typeface="Museo Sans 300" panose="02000000000000000000" pitchFamily="2" charset="77"/>
              </a:rPr>
            </a:br>
            <a:br>
              <a:rPr lang="en-US" sz="2800" b="1" dirty="0">
                <a:solidFill>
                  <a:schemeClr val="tx1">
                    <a:lumMod val="50000"/>
                  </a:schemeClr>
                </a:solidFill>
                <a:latin typeface="Museo Sans 300" panose="02000000000000000000" pitchFamily="2" charset="77"/>
              </a:rPr>
            </a:br>
            <a:r>
              <a:rPr lang="en-US" sz="2400" dirty="0">
                <a:solidFill>
                  <a:schemeClr val="tx1">
                    <a:lumMod val="50000"/>
                  </a:schemeClr>
                </a:solidFill>
                <a:latin typeface="Museo Sans 300" panose="02000000000000000000" pitchFamily="2" charset="77"/>
              </a:rPr>
              <a:t>elle.waters@levelaccess.com</a:t>
            </a:r>
            <a:endParaRPr lang="en-US" sz="2800" dirty="0">
              <a:solidFill>
                <a:schemeClr val="tx1">
                  <a:lumMod val="50000"/>
                </a:schemeClr>
              </a:solidFill>
              <a:latin typeface="Museo Sans 300" panose="02000000000000000000" pitchFamily="2" charset="77"/>
            </a:endParaRPr>
          </a:p>
        </p:txBody>
      </p:sp>
      <p:pic>
        <p:nvPicPr>
          <p:cNvPr id="6" name="Picture 5" descr="Elle Waters headshot, blue hair and slight smile in front of brick background, photo tilted slightly - jaunty!">
            <a:extLst>
              <a:ext uri="{FF2B5EF4-FFF2-40B4-BE49-F238E27FC236}">
                <a16:creationId xmlns:a16="http://schemas.microsoft.com/office/drawing/2014/main" id="{ADCB0D15-0F48-D540-9DCE-98BEB4F62729}"/>
              </a:ext>
            </a:extLst>
          </p:cNvPr>
          <p:cNvPicPr>
            <a:picLocks noChangeAspect="1"/>
          </p:cNvPicPr>
          <p:nvPr/>
        </p:nvPicPr>
        <p:blipFill>
          <a:blip r:embed="rId3"/>
          <a:stretch>
            <a:fillRect/>
          </a:stretch>
        </p:blipFill>
        <p:spPr>
          <a:xfrm rot="20946204">
            <a:off x="1310300" y="2248927"/>
            <a:ext cx="2678058" cy="3160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08349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sp>
        <p:nvSpPr>
          <p:cNvPr id="218" name="Google Shape;218;p45"/>
          <p:cNvSpPr txBox="1">
            <a:spLocks noGrp="1"/>
          </p:cNvSpPr>
          <p:nvPr>
            <p:ph type="title"/>
          </p:nvPr>
        </p:nvSpPr>
        <p:spPr>
          <a:xfrm>
            <a:off x="-112800" y="5206000"/>
            <a:ext cx="12417600" cy="1143200"/>
          </a:xfrm>
          <a:prstGeom prst="rect">
            <a:avLst/>
          </a:prstGeom>
        </p:spPr>
        <p:txBody>
          <a:bodyPr spcFirstLastPara="1" vert="horz" wrap="square" lIns="121900" tIns="121900" rIns="121900" bIns="121900" rtlCol="0" anchor="ctr" anchorCtr="0">
            <a:noAutofit/>
          </a:bodyPr>
          <a:lstStyle/>
          <a:p>
            <a:pPr>
              <a:lnSpc>
                <a:spcPct val="115000"/>
              </a:lnSpc>
              <a:buClr>
                <a:schemeClr val="dk1"/>
              </a:buClr>
              <a:buSzPts val="1100"/>
            </a:pPr>
            <a:r>
              <a:rPr lang="en" sz="3200" b="1" i="1" dirty="0">
                <a:solidFill>
                  <a:schemeClr val="tx1"/>
                </a:solidFill>
                <a:latin typeface="Georgia"/>
                <a:ea typeface="Georgia"/>
                <a:cs typeface="Georgia"/>
                <a:sym typeface="Georgia"/>
              </a:rPr>
              <a:t>“</a:t>
            </a:r>
            <a:r>
              <a:rPr lang="en" sz="3200" b="1" i="1" dirty="0" err="1">
                <a:solidFill>
                  <a:schemeClr val="tx1"/>
                </a:solidFill>
                <a:latin typeface="Georgia"/>
                <a:ea typeface="Georgia"/>
                <a:cs typeface="Georgia"/>
                <a:sym typeface="Georgia"/>
              </a:rPr>
              <a:t>Digitalus</a:t>
            </a:r>
            <a:r>
              <a:rPr lang="en" sz="3200" b="1" i="1" dirty="0">
                <a:solidFill>
                  <a:schemeClr val="tx1"/>
                </a:solidFill>
                <a:latin typeface="Georgia"/>
                <a:ea typeface="Georgia"/>
                <a:cs typeface="Georgia"/>
                <a:sym typeface="Georgia"/>
              </a:rPr>
              <a:t> </a:t>
            </a:r>
            <a:r>
              <a:rPr lang="en" sz="3200" b="1" i="1" dirty="0" err="1">
                <a:solidFill>
                  <a:schemeClr val="tx1"/>
                </a:solidFill>
                <a:latin typeface="Georgia"/>
                <a:ea typeface="Georgia"/>
                <a:cs typeface="Georgia"/>
                <a:sym typeface="Georgia"/>
              </a:rPr>
              <a:t>accessificorum</a:t>
            </a:r>
            <a:r>
              <a:rPr lang="en" sz="3200" b="1" i="1" dirty="0">
                <a:solidFill>
                  <a:schemeClr val="tx1"/>
                </a:solidFill>
                <a:latin typeface="Georgia"/>
                <a:ea typeface="Georgia"/>
                <a:cs typeface="Georgia"/>
                <a:sym typeface="Georgia"/>
              </a:rPr>
              <a:t>!”</a:t>
            </a:r>
            <a:endParaRPr sz="3200" b="1" i="1" dirty="0">
              <a:solidFill>
                <a:schemeClr val="tx1"/>
              </a:solidFill>
              <a:latin typeface="Georgia"/>
              <a:ea typeface="Georgia"/>
              <a:cs typeface="Georgia"/>
              <a:sym typeface="Georgia"/>
            </a:endParaRPr>
          </a:p>
          <a:p>
            <a:endParaRPr dirty="0"/>
          </a:p>
        </p:txBody>
      </p:sp>
      <p:pic>
        <p:nvPicPr>
          <p:cNvPr id="219" name="Google Shape;219;p45" descr="magic-wand.png"/>
          <p:cNvPicPr preferRelativeResize="0"/>
          <p:nvPr/>
        </p:nvPicPr>
        <p:blipFill>
          <a:blip r:embed="rId3">
            <a:alphaModFix/>
          </a:blip>
          <a:stretch>
            <a:fillRect/>
          </a:stretch>
        </p:blipFill>
        <p:spPr>
          <a:xfrm>
            <a:off x="4635500" y="2330451"/>
            <a:ext cx="2921000" cy="2197100"/>
          </a:xfrm>
          <a:prstGeom prst="rect">
            <a:avLst/>
          </a:prstGeom>
          <a:noFill/>
          <a:ln>
            <a:noFill/>
          </a:ln>
        </p:spPr>
      </p:pic>
      <p:sp>
        <p:nvSpPr>
          <p:cNvPr id="220" name="Google Shape;220;p45"/>
          <p:cNvSpPr txBox="1"/>
          <p:nvPr/>
        </p:nvSpPr>
        <p:spPr>
          <a:xfrm>
            <a:off x="265033" y="612900"/>
            <a:ext cx="11695200" cy="1039200"/>
          </a:xfrm>
          <a:prstGeom prst="rect">
            <a:avLst/>
          </a:prstGeom>
          <a:noFill/>
          <a:ln>
            <a:noFill/>
          </a:ln>
        </p:spPr>
        <p:txBody>
          <a:bodyPr spcFirstLastPara="1" wrap="square" lIns="121900" tIns="121900" rIns="121900" bIns="121900" anchor="t" anchorCtr="0">
            <a:noAutofit/>
          </a:bodyPr>
          <a:lstStyle/>
          <a:p>
            <a:r>
              <a:rPr lang="en" sz="3600" b="1" dirty="0">
                <a:latin typeface="Museo Sans 500" panose="02000000000000000000" pitchFamily="2" charset="77"/>
                <a:ea typeface="Proxima Nova"/>
                <a:cs typeface="Proxima Nova"/>
                <a:sym typeface="Proxima Nova"/>
              </a:rPr>
              <a:t>Full disclosure:</a:t>
            </a:r>
            <a:r>
              <a:rPr lang="en" sz="3600" dirty="0">
                <a:latin typeface="Museo Sans 500" panose="02000000000000000000" pitchFamily="2" charset="77"/>
                <a:ea typeface="Proxima Nova"/>
                <a:cs typeface="Proxima Nova"/>
                <a:sym typeface="Proxima Nova"/>
              </a:rPr>
              <a:t> </a:t>
            </a:r>
            <a:r>
              <a:rPr lang="en" sz="3600" dirty="0">
                <a:latin typeface="Museo Sans 300" panose="02000000000000000000" pitchFamily="2" charset="77"/>
                <a:ea typeface="Proxima Nova"/>
                <a:cs typeface="Proxima Nova"/>
                <a:sym typeface="Proxima Nova"/>
              </a:rPr>
              <a:t>No magic will occur in this workshop</a:t>
            </a:r>
            <a:r>
              <a:rPr lang="en" sz="3600" dirty="0">
                <a:latin typeface="Museo Sans 500" panose="02000000000000000000" pitchFamily="2" charset="77"/>
                <a:ea typeface="Proxima Nova"/>
                <a:cs typeface="Proxima Nova"/>
                <a:sym typeface="Proxima Nova"/>
              </a:rPr>
              <a:t>.</a:t>
            </a:r>
            <a:endParaRPr sz="3600" dirty="0">
              <a:latin typeface="Museo Sans 5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3132255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latin typeface="Museo Sans 900" panose="02000000000000000000" pitchFamily="2" charset="77"/>
              </a:rPr>
              <a:t>Boss fights you will face...</a:t>
            </a:r>
            <a:endParaRPr sz="4800" b="1" dirty="0">
              <a:latin typeface="Museo Sans 900" panose="02000000000000000000" pitchFamily="2" charset="77"/>
            </a:endParaRPr>
          </a:p>
        </p:txBody>
      </p:sp>
      <p:sp>
        <p:nvSpPr>
          <p:cNvPr id="207" name="Google Shape;207;p43"/>
          <p:cNvSpPr txBox="1"/>
          <p:nvPr/>
        </p:nvSpPr>
        <p:spPr>
          <a:xfrm>
            <a:off x="203200" y="1417833"/>
            <a:ext cx="11508400" cy="5208000"/>
          </a:xfrm>
          <a:prstGeom prst="rect">
            <a:avLst/>
          </a:prstGeom>
          <a:noFill/>
          <a:ln>
            <a:noFill/>
          </a:ln>
        </p:spPr>
        <p:txBody>
          <a:bodyPr spcFirstLastPara="1" wrap="square" lIns="121900" tIns="121900" rIns="121900" bIns="121900" anchor="ctr" anchorCtr="0">
            <a:noAutofit/>
          </a:bodyPr>
          <a:lstStyle/>
          <a:p>
            <a:pPr marL="1219170" indent="-474121">
              <a:lnSpc>
                <a:spcPct val="115000"/>
              </a:lnSpc>
              <a:buClr>
                <a:srgbClr val="FFFFFF"/>
              </a:buClr>
              <a:buSzPts val="2000"/>
              <a:buFont typeface="Proxima Nova"/>
              <a:buChar char="●"/>
            </a:pPr>
            <a:r>
              <a:rPr lang="en" sz="2667" dirty="0">
                <a:solidFill>
                  <a:schemeClr val="lt1"/>
                </a:solidFill>
                <a:latin typeface="Museo Sans 300" panose="02000000000000000000" pitchFamily="2" charset="77"/>
                <a:ea typeface="Proxima Nova"/>
                <a:cs typeface="Proxima Nova"/>
                <a:sym typeface="Proxima Nova"/>
              </a:rPr>
              <a:t>Money</a:t>
            </a:r>
            <a:endParaRPr sz="2667" dirty="0">
              <a:solidFill>
                <a:schemeClr val="lt1"/>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chemeClr val="lt1"/>
                </a:solidFill>
                <a:latin typeface="Museo Sans 300" panose="02000000000000000000" pitchFamily="2" charset="77"/>
                <a:ea typeface="Proxima Nova"/>
                <a:cs typeface="Proxima Nova"/>
                <a:sym typeface="Proxima Nova"/>
              </a:rPr>
              <a:t>Changes</a:t>
            </a:r>
            <a:endParaRPr sz="2667" dirty="0">
              <a:solidFill>
                <a:schemeClr val="lt1"/>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rgbClr val="FFFFFF"/>
                </a:solidFill>
                <a:latin typeface="Museo Sans 300" panose="02000000000000000000" pitchFamily="2" charset="77"/>
                <a:ea typeface="Proxima Nova"/>
                <a:cs typeface="Proxima Nova"/>
                <a:sym typeface="Proxima Nova"/>
              </a:rPr>
              <a:t>Silos</a:t>
            </a:r>
            <a:endParaRPr sz="2667" dirty="0">
              <a:solidFill>
                <a:srgbClr val="FFFFFF"/>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rgbClr val="FFFFFF"/>
                </a:solidFill>
                <a:latin typeface="Museo Sans 300" panose="02000000000000000000" pitchFamily="2" charset="77"/>
                <a:ea typeface="Proxima Nova"/>
                <a:cs typeface="Proxima Nova"/>
                <a:sym typeface="Proxima Nova"/>
              </a:rPr>
              <a:t>Lack of ownership</a:t>
            </a:r>
            <a:endParaRPr sz="2667" dirty="0">
              <a:solidFill>
                <a:srgbClr val="FFFFFF"/>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rgbClr val="FFFFFF"/>
                </a:solidFill>
                <a:latin typeface="Museo Sans 300" panose="02000000000000000000" pitchFamily="2" charset="77"/>
                <a:ea typeface="Proxima Nova"/>
                <a:cs typeface="Proxima Nova"/>
                <a:sym typeface="Proxima Nova"/>
              </a:rPr>
              <a:t>Lack of giving a damn</a:t>
            </a:r>
            <a:endParaRPr sz="2667" dirty="0">
              <a:solidFill>
                <a:srgbClr val="FFFFFF"/>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rgbClr val="FFFFFF"/>
                </a:solidFill>
                <a:latin typeface="Museo Sans 300" panose="02000000000000000000" pitchFamily="2" charset="77"/>
                <a:ea typeface="Proxima Nova"/>
                <a:cs typeface="Proxima Nova"/>
                <a:sym typeface="Proxima Nova"/>
              </a:rPr>
              <a:t>Fear</a:t>
            </a:r>
            <a:endParaRPr sz="2667" dirty="0">
              <a:solidFill>
                <a:srgbClr val="FFFFFF"/>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rgbClr val="FFFFFF"/>
                </a:solidFill>
                <a:latin typeface="Museo Sans 300" panose="02000000000000000000" pitchFamily="2" charset="77"/>
                <a:ea typeface="Proxima Nova"/>
                <a:cs typeface="Proxima Nova"/>
                <a:sym typeface="Proxima Nova"/>
              </a:rPr>
              <a:t>Mediocrity</a:t>
            </a:r>
            <a:endParaRPr sz="2667" dirty="0">
              <a:solidFill>
                <a:srgbClr val="FFFFFF"/>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rgbClr val="FFFFFF"/>
                </a:solidFill>
                <a:latin typeface="Museo Sans 300" panose="02000000000000000000" pitchFamily="2" charset="77"/>
                <a:ea typeface="Proxima Nova"/>
                <a:cs typeface="Proxima Nova"/>
                <a:sym typeface="Proxima Nova"/>
              </a:rPr>
              <a:t>Fear of Mediocrity</a:t>
            </a:r>
            <a:endParaRPr sz="2667" dirty="0">
              <a:solidFill>
                <a:srgbClr val="FFFFFF"/>
              </a:solidFill>
              <a:latin typeface="Museo Sans 300" panose="02000000000000000000" pitchFamily="2" charset="77"/>
              <a:ea typeface="Proxima Nova"/>
              <a:cs typeface="Proxima Nova"/>
              <a:sym typeface="Proxima Nova"/>
            </a:endParaRPr>
          </a:p>
          <a:p>
            <a:pPr marL="1219170" indent="-474121">
              <a:lnSpc>
                <a:spcPct val="115000"/>
              </a:lnSpc>
              <a:buClr>
                <a:srgbClr val="FFFFFF"/>
              </a:buClr>
              <a:buSzPts val="2000"/>
              <a:buFont typeface="Proxima Nova"/>
              <a:buChar char="●"/>
            </a:pPr>
            <a:r>
              <a:rPr lang="en" sz="2667" dirty="0">
                <a:solidFill>
                  <a:srgbClr val="FFFFFF"/>
                </a:solidFill>
                <a:latin typeface="Museo Sans 300" panose="02000000000000000000" pitchFamily="2" charset="77"/>
                <a:ea typeface="Proxima Nova"/>
                <a:cs typeface="Proxima Nova"/>
                <a:sym typeface="Proxima Nova"/>
              </a:rPr>
              <a:t>The sheer size of it all</a:t>
            </a:r>
            <a:endParaRPr sz="2667" dirty="0">
              <a:solidFill>
                <a:srgbClr val="FFFFFF"/>
              </a:solidFill>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112866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6"/>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6000" b="1" dirty="0">
                <a:latin typeface="Museo Sans 900" panose="02000000000000000000" pitchFamily="2" charset="77"/>
              </a:rPr>
              <a:t>But, after today...</a:t>
            </a:r>
            <a:endParaRPr sz="6000" b="1" dirty="0">
              <a:latin typeface="Museo Sans 900" panose="02000000000000000000" pitchFamily="2" charset="77"/>
            </a:endParaRPr>
          </a:p>
        </p:txBody>
      </p:sp>
      <p:sp>
        <p:nvSpPr>
          <p:cNvPr id="226" name="Google Shape;226;p46"/>
          <p:cNvSpPr txBox="1">
            <a:spLocks noGrp="1"/>
          </p:cNvSpPr>
          <p:nvPr>
            <p:ph type="body" idx="1"/>
          </p:nvPr>
        </p:nvSpPr>
        <p:spPr>
          <a:xfrm>
            <a:off x="609600" y="2712512"/>
            <a:ext cx="10972800" cy="1216000"/>
          </a:xfrm>
          <a:prstGeom prst="rect">
            <a:avLst/>
          </a:prstGeom>
        </p:spPr>
        <p:txBody>
          <a:bodyPr spcFirstLastPara="1" vert="horz" wrap="square" lIns="121900" tIns="121900" rIns="121900" bIns="121900" rtlCol="0" anchor="t" anchorCtr="0">
            <a:noAutofit/>
          </a:bodyPr>
          <a:lstStyle/>
          <a:p>
            <a:pPr marL="609585" indent="-558786">
              <a:spcBef>
                <a:spcPts val="853"/>
              </a:spcBef>
              <a:spcAft>
                <a:spcPts val="1200"/>
              </a:spcAft>
              <a:buSzPts val="3000"/>
            </a:pPr>
            <a:r>
              <a:rPr lang="en" sz="3200" dirty="0">
                <a:latin typeface="Museo Sans 300" panose="02000000000000000000" pitchFamily="2" charset="77"/>
              </a:rPr>
              <a:t>Witness measurable improvement in your efforts</a:t>
            </a:r>
            <a:endParaRPr sz="3200" dirty="0">
              <a:latin typeface="Museo Sans 300" panose="02000000000000000000" pitchFamily="2" charset="77"/>
            </a:endParaRPr>
          </a:p>
          <a:p>
            <a:pPr marL="609585" indent="-558786">
              <a:spcBef>
                <a:spcPts val="0"/>
              </a:spcBef>
              <a:spcAft>
                <a:spcPts val="1200"/>
              </a:spcAft>
              <a:buSzPts val="3000"/>
            </a:pPr>
            <a:r>
              <a:rPr lang="en" sz="3200" dirty="0">
                <a:latin typeface="Museo Sans 300" panose="02000000000000000000" pitchFamily="2" charset="77"/>
              </a:rPr>
              <a:t>For some, find your moonshot moment</a:t>
            </a:r>
            <a:endParaRPr sz="3200" dirty="0">
              <a:latin typeface="Museo Sans 300" panose="02000000000000000000" pitchFamily="2" charset="77"/>
            </a:endParaRPr>
          </a:p>
          <a:p>
            <a:pPr marL="457189" indent="-186262">
              <a:spcBef>
                <a:spcPts val="853"/>
              </a:spcBef>
              <a:buNone/>
            </a:pPr>
            <a:endParaRPr dirty="0"/>
          </a:p>
        </p:txBody>
      </p:sp>
    </p:spTree>
    <p:extLst>
      <p:ext uri="{BB962C8B-B14F-4D97-AF65-F5344CB8AC3E}">
        <p14:creationId xmlns:p14="http://schemas.microsoft.com/office/powerpoint/2010/main" val="4125199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7"/>
          <p:cNvSpPr txBox="1">
            <a:spLocks noGrp="1"/>
          </p:cNvSpPr>
          <p:nvPr>
            <p:ph type="title"/>
          </p:nvPr>
        </p:nvSpPr>
        <p:spPr>
          <a:xfrm>
            <a:off x="0" y="791933"/>
            <a:ext cx="12192000" cy="1143200"/>
          </a:xfrm>
          <a:prstGeom prst="rect">
            <a:avLst/>
          </a:prstGeom>
        </p:spPr>
        <p:txBody>
          <a:bodyPr spcFirstLastPara="1" vert="horz" wrap="square" lIns="121900" tIns="121900" rIns="121900" bIns="121900" rtlCol="0" anchor="ctr" anchorCtr="0">
            <a:noAutofit/>
          </a:bodyPr>
          <a:lstStyle/>
          <a:p>
            <a:pPr marL="609585">
              <a:lnSpc>
                <a:spcPct val="115000"/>
              </a:lnSpc>
            </a:pPr>
            <a:r>
              <a:rPr lang="en" sz="3200" i="1" dirty="0">
                <a:solidFill>
                  <a:srgbClr val="FFFFFF"/>
                </a:solidFill>
                <a:latin typeface="Georgia"/>
                <a:ea typeface="Georgia"/>
                <a:cs typeface="Georgia"/>
                <a:sym typeface="Georgia"/>
              </a:rPr>
              <a:t>“We choose to go to the Moon and do the other things… </a:t>
            </a:r>
            <a:endParaRPr sz="3200" i="1" dirty="0">
              <a:solidFill>
                <a:srgbClr val="FFFFFF"/>
              </a:solidFill>
              <a:latin typeface="Georgia"/>
              <a:ea typeface="Georgia"/>
              <a:cs typeface="Georgia"/>
              <a:sym typeface="Georgia"/>
            </a:endParaRPr>
          </a:p>
          <a:p>
            <a:pPr marL="609585">
              <a:lnSpc>
                <a:spcPct val="115000"/>
              </a:lnSpc>
              <a:buClr>
                <a:schemeClr val="dk1"/>
              </a:buClr>
              <a:buSzPts val="1100"/>
            </a:pPr>
            <a:r>
              <a:rPr lang="en" sz="3200" i="1" dirty="0">
                <a:solidFill>
                  <a:srgbClr val="FFFFFF"/>
                </a:solidFill>
                <a:latin typeface="Georgia"/>
                <a:ea typeface="Georgia"/>
                <a:cs typeface="Georgia"/>
                <a:sym typeface="Georgia"/>
              </a:rPr>
              <a:t>not because they are easy, but because they are hard.”</a:t>
            </a:r>
            <a:endParaRPr sz="3200" i="1"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064418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61"/>
          <p:cNvSpPr txBox="1">
            <a:spLocks noGrp="1"/>
          </p:cNvSpPr>
          <p:nvPr>
            <p:ph type="ctrTitle"/>
          </p:nvPr>
        </p:nvSpPr>
        <p:spPr>
          <a:xfrm>
            <a:off x="0" y="2694000"/>
            <a:ext cx="12192000" cy="1470000"/>
          </a:xfrm>
          <a:prstGeom prst="rect">
            <a:avLst/>
          </a:prstGeom>
        </p:spPr>
        <p:txBody>
          <a:bodyPr spcFirstLastPara="1" vert="horz" wrap="square" lIns="121900" tIns="121900" rIns="121900" bIns="121900" rtlCol="0" anchor="ctr" anchorCtr="0">
            <a:noAutofit/>
          </a:bodyPr>
          <a:lstStyle/>
          <a:p>
            <a:pPr>
              <a:spcBef>
                <a:spcPts val="0"/>
              </a:spcBef>
            </a:pPr>
            <a:r>
              <a:rPr lang="en" i="1" dirty="0">
                <a:latin typeface="Georgia"/>
                <a:ea typeface="Georgia"/>
                <a:cs typeface="Georgia"/>
                <a:sym typeface="Georgia"/>
              </a:rPr>
              <a:t>How you adapt to changes</a:t>
            </a:r>
            <a:endParaRPr i="1" dirty="0">
              <a:latin typeface="Georgia"/>
              <a:ea typeface="Georgia"/>
              <a:cs typeface="Georgia"/>
              <a:sym typeface="Georgia"/>
            </a:endParaRPr>
          </a:p>
          <a:p>
            <a:pPr>
              <a:spcBef>
                <a:spcPts val="0"/>
              </a:spcBef>
            </a:pPr>
            <a:r>
              <a:rPr lang="en" i="1" dirty="0">
                <a:latin typeface="Georgia"/>
                <a:ea typeface="Georgia"/>
                <a:cs typeface="Georgia"/>
                <a:sym typeface="Georgia"/>
              </a:rPr>
              <a:t>will define your success. </a:t>
            </a:r>
            <a:endParaRPr i="1" dirty="0">
              <a:latin typeface="Georgia"/>
              <a:ea typeface="Georgia"/>
              <a:cs typeface="Georgia"/>
              <a:sym typeface="Georgia"/>
            </a:endParaRPr>
          </a:p>
        </p:txBody>
      </p:sp>
    </p:spTree>
    <p:extLst>
      <p:ext uri="{BB962C8B-B14F-4D97-AF65-F5344CB8AC3E}">
        <p14:creationId xmlns:p14="http://schemas.microsoft.com/office/powerpoint/2010/main" val="1227576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C6DD7-202F-E24E-AA03-DCA73377A775}"/>
              </a:ext>
            </a:extLst>
          </p:cNvPr>
          <p:cNvSpPr>
            <a:spLocks noGrp="1"/>
          </p:cNvSpPr>
          <p:nvPr>
            <p:ph type="title"/>
          </p:nvPr>
        </p:nvSpPr>
        <p:spPr>
          <a:xfrm>
            <a:off x="626885" y="2885175"/>
            <a:ext cx="6900203" cy="2033665"/>
          </a:xfrm>
        </p:spPr>
        <p:txBody>
          <a:bodyPr/>
          <a:lstStyle/>
          <a:p>
            <a:r>
              <a:rPr lang="en-US" dirty="0"/>
              <a:t>1. PROMOTION</a:t>
            </a:r>
            <a:br>
              <a:rPr lang="en-US" dirty="0"/>
            </a:br>
            <a:endParaRPr lang="en-US" dirty="0"/>
          </a:p>
        </p:txBody>
      </p:sp>
    </p:spTree>
    <p:extLst>
      <p:ext uri="{BB962C8B-B14F-4D97-AF65-F5344CB8AC3E}">
        <p14:creationId xmlns:p14="http://schemas.microsoft.com/office/powerpoint/2010/main" val="1198453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1"/>
          <p:cNvSpPr txBox="1">
            <a:spLocks noGrp="1"/>
          </p:cNvSpPr>
          <p:nvPr>
            <p:ph type="title"/>
          </p:nvPr>
        </p:nvSpPr>
        <p:spPr>
          <a:xfrm>
            <a:off x="-112800" y="5206000"/>
            <a:ext cx="12417600" cy="1143200"/>
          </a:xfrm>
          <a:prstGeom prst="rect">
            <a:avLst/>
          </a:prstGeom>
        </p:spPr>
        <p:txBody>
          <a:bodyPr spcFirstLastPara="1" vert="horz" wrap="square" lIns="121900" tIns="121900" rIns="121900" bIns="121900" rtlCol="0" anchor="ctr" anchorCtr="0">
            <a:noAutofit/>
          </a:bodyPr>
          <a:lstStyle/>
          <a:p>
            <a:r>
              <a:rPr lang="en" b="1" dirty="0">
                <a:latin typeface="Museo Sans 900" panose="02000000000000000000" pitchFamily="2" charset="77"/>
              </a:rPr>
              <a:t>Look how delicious!</a:t>
            </a:r>
            <a:endParaRPr b="1" dirty="0">
              <a:latin typeface="Museo Sans 900" panose="02000000000000000000" pitchFamily="2" charset="77"/>
            </a:endParaRPr>
          </a:p>
        </p:txBody>
      </p:sp>
      <p:sp>
        <p:nvSpPr>
          <p:cNvPr id="253" name="Google Shape;253;p51"/>
          <p:cNvSpPr txBox="1"/>
          <p:nvPr/>
        </p:nvSpPr>
        <p:spPr>
          <a:xfrm>
            <a:off x="2816100" y="712300"/>
            <a:ext cx="6493600" cy="4323600"/>
          </a:xfrm>
          <a:prstGeom prst="rect">
            <a:avLst/>
          </a:prstGeom>
          <a:solidFill>
            <a:srgbClr val="292929"/>
          </a:solidFill>
          <a:ln>
            <a:noFill/>
          </a:ln>
        </p:spPr>
        <p:txBody>
          <a:bodyPr spcFirstLastPara="1" wrap="square" lIns="121900" tIns="121900" rIns="121900" bIns="121900" anchor="t" anchorCtr="0">
            <a:noAutofit/>
          </a:bodyPr>
          <a:lstStyle/>
          <a:p>
            <a:r>
              <a:rPr lang="en" sz="4000" b="1" i="1" dirty="0">
                <a:solidFill>
                  <a:srgbClr val="FFFFFF"/>
                </a:solidFill>
                <a:latin typeface="Georgia"/>
                <a:ea typeface="Georgia"/>
                <a:cs typeface="Georgia"/>
                <a:sym typeface="Georgia"/>
              </a:rPr>
              <a:t>Accessibility can…</a:t>
            </a:r>
            <a:endParaRPr sz="4000" b="1" i="1" dirty="0">
              <a:solidFill>
                <a:srgbClr val="FFFFFF"/>
              </a:solidFill>
              <a:latin typeface="Georgia"/>
              <a:ea typeface="Georgia"/>
              <a:cs typeface="Georgia"/>
              <a:sym typeface="Georgia"/>
            </a:endParaRPr>
          </a:p>
          <a:p>
            <a:endParaRPr sz="3200" dirty="0">
              <a:solidFill>
                <a:srgbClr val="FFFFFF"/>
              </a:solidFill>
              <a:latin typeface="Proxima Nova"/>
              <a:ea typeface="Proxima Nova"/>
              <a:cs typeface="Proxima Nova"/>
              <a:sym typeface="Proxima Nova"/>
            </a:endParaRPr>
          </a:p>
          <a:p>
            <a:pPr marL="609585" indent="-491054">
              <a:buClr>
                <a:srgbClr val="FFFFFF"/>
              </a:buClr>
              <a:buSzPts val="2200"/>
              <a:buFont typeface="Proxima Nova"/>
              <a:buChar char="●"/>
            </a:pPr>
            <a:r>
              <a:rPr lang="en" sz="2933" dirty="0">
                <a:solidFill>
                  <a:srgbClr val="FFFFFF"/>
                </a:solidFill>
                <a:latin typeface="Museo Sans 300" panose="02000000000000000000" pitchFamily="2" charset="77"/>
                <a:ea typeface="Proxima Nova"/>
                <a:cs typeface="Proxima Nova"/>
                <a:sym typeface="Proxima Nova"/>
              </a:rPr>
              <a:t>Revolutionize your business</a:t>
            </a:r>
            <a:endParaRPr sz="2933" dirty="0">
              <a:solidFill>
                <a:srgbClr val="FFFFFF"/>
              </a:solidFill>
              <a:latin typeface="Museo Sans 300" panose="02000000000000000000" pitchFamily="2" charset="77"/>
              <a:ea typeface="Proxima Nova"/>
              <a:cs typeface="Proxima Nova"/>
              <a:sym typeface="Proxima Nova"/>
            </a:endParaRPr>
          </a:p>
          <a:p>
            <a:pPr marL="609585" indent="-491054">
              <a:buClr>
                <a:srgbClr val="FFFFFF"/>
              </a:buClr>
              <a:buSzPts val="2200"/>
              <a:buFont typeface="Proxima Nova"/>
              <a:buChar char="●"/>
            </a:pPr>
            <a:r>
              <a:rPr lang="en" sz="2933" dirty="0">
                <a:solidFill>
                  <a:srgbClr val="FFFFFF"/>
                </a:solidFill>
                <a:latin typeface="Museo Sans 300" panose="02000000000000000000" pitchFamily="2" charset="77"/>
                <a:ea typeface="Proxima Nova"/>
                <a:cs typeface="Proxima Nova"/>
                <a:sym typeface="Proxima Nova"/>
              </a:rPr>
              <a:t>Make you more attractive</a:t>
            </a:r>
            <a:endParaRPr sz="2933" dirty="0">
              <a:solidFill>
                <a:srgbClr val="FFFFFF"/>
              </a:solidFill>
              <a:latin typeface="Museo Sans 300" panose="02000000000000000000" pitchFamily="2" charset="77"/>
              <a:ea typeface="Proxima Nova"/>
              <a:cs typeface="Proxima Nova"/>
              <a:sym typeface="Proxima Nova"/>
            </a:endParaRPr>
          </a:p>
          <a:p>
            <a:pPr marL="609585" indent="-491054">
              <a:buClr>
                <a:srgbClr val="FFFFFF"/>
              </a:buClr>
              <a:buSzPts val="2200"/>
              <a:buFont typeface="Proxima Nova"/>
              <a:buChar char="●"/>
            </a:pPr>
            <a:r>
              <a:rPr lang="en" sz="2933" dirty="0">
                <a:solidFill>
                  <a:srgbClr val="FFFFFF"/>
                </a:solidFill>
                <a:latin typeface="Museo Sans 300" panose="02000000000000000000" pitchFamily="2" charset="77"/>
                <a:ea typeface="Proxima Nova"/>
                <a:cs typeface="Proxima Nova"/>
                <a:sym typeface="Proxima Nova"/>
              </a:rPr>
              <a:t>Win friends and influence people</a:t>
            </a:r>
            <a:endParaRPr sz="2933" dirty="0">
              <a:solidFill>
                <a:srgbClr val="FFFFFF"/>
              </a:solidFill>
              <a:latin typeface="Museo Sans 300" panose="02000000000000000000" pitchFamily="2" charset="77"/>
              <a:ea typeface="Proxima Nova"/>
              <a:cs typeface="Proxima Nova"/>
              <a:sym typeface="Proxima Nova"/>
            </a:endParaRPr>
          </a:p>
          <a:p>
            <a:pPr marL="609585" indent="-491054">
              <a:buClr>
                <a:srgbClr val="FFFFFF"/>
              </a:buClr>
              <a:buSzPts val="2200"/>
              <a:buFont typeface="Proxima Nova"/>
              <a:buChar char="●"/>
            </a:pPr>
            <a:r>
              <a:rPr lang="en" sz="2933" dirty="0">
                <a:solidFill>
                  <a:srgbClr val="FFFFFF"/>
                </a:solidFill>
                <a:latin typeface="Museo Sans 300" panose="02000000000000000000" pitchFamily="2" charset="77"/>
                <a:ea typeface="Proxima Nova"/>
                <a:cs typeface="Proxima Nova"/>
                <a:sym typeface="Proxima Nova"/>
              </a:rPr>
              <a:t>Change the world!</a:t>
            </a:r>
            <a:endParaRPr sz="2933" dirty="0">
              <a:solidFill>
                <a:srgbClr val="FFFFFF"/>
              </a:solidFill>
              <a:latin typeface="Museo Sans 300" panose="02000000000000000000" pitchFamily="2" charset="77"/>
              <a:ea typeface="Proxima Nova"/>
              <a:cs typeface="Proxima Nova"/>
              <a:sym typeface="Proxima Nova"/>
            </a:endParaRPr>
          </a:p>
          <a:p>
            <a:endParaRPr sz="2400" dirty="0">
              <a:solidFill>
                <a:srgbClr val="FFFFFF"/>
              </a:solidFill>
              <a:latin typeface="Proxima Nova"/>
              <a:ea typeface="Proxima Nova"/>
              <a:cs typeface="Proxima Nova"/>
              <a:sym typeface="Proxima Nova"/>
            </a:endParaRPr>
          </a:p>
          <a:p>
            <a:endParaRPr sz="2400" dirty="0">
              <a:solidFill>
                <a:srgbClr val="FFFFFF"/>
              </a:solidFill>
              <a:latin typeface="Proxima Nova"/>
              <a:ea typeface="Proxima Nova"/>
              <a:cs typeface="Proxima Nova"/>
              <a:sym typeface="Proxima Nova"/>
            </a:endParaRPr>
          </a:p>
          <a:p>
            <a:endParaRPr sz="2400" dirty="0"/>
          </a:p>
        </p:txBody>
      </p:sp>
    </p:spTree>
    <p:extLst>
      <p:ext uri="{BB962C8B-B14F-4D97-AF65-F5344CB8AC3E}">
        <p14:creationId xmlns:p14="http://schemas.microsoft.com/office/powerpoint/2010/main" val="3144281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2"/>
          <p:cNvSpPr txBox="1">
            <a:spLocks noGrp="1"/>
          </p:cNvSpPr>
          <p:nvPr>
            <p:ph type="title"/>
          </p:nvPr>
        </p:nvSpPr>
        <p:spPr>
          <a:xfrm>
            <a:off x="-112800" y="4901200"/>
            <a:ext cx="12417600" cy="1143200"/>
          </a:xfrm>
          <a:prstGeom prst="rect">
            <a:avLst/>
          </a:prstGeom>
        </p:spPr>
        <p:txBody>
          <a:bodyPr spcFirstLastPara="1" vert="horz" wrap="square" lIns="121900" tIns="121900" rIns="121900" bIns="121900" rtlCol="0" anchor="ctr" anchorCtr="0">
            <a:noAutofit/>
          </a:bodyPr>
          <a:lstStyle/>
          <a:p>
            <a:r>
              <a:rPr lang="en" b="1" dirty="0">
                <a:latin typeface="Museo Sans 900" panose="02000000000000000000" pitchFamily="2" charset="77"/>
              </a:rPr>
              <a:t>Maybe?</a:t>
            </a:r>
            <a:endParaRPr b="1" dirty="0">
              <a:latin typeface="Museo Sans 900" panose="02000000000000000000" pitchFamily="2" charset="77"/>
            </a:endParaRPr>
          </a:p>
        </p:txBody>
      </p:sp>
    </p:spTree>
    <p:extLst>
      <p:ext uri="{BB962C8B-B14F-4D97-AF65-F5344CB8AC3E}">
        <p14:creationId xmlns:p14="http://schemas.microsoft.com/office/powerpoint/2010/main" val="3033243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67"/>
        <p:cNvGrpSpPr/>
        <p:nvPr/>
      </p:nvGrpSpPr>
      <p:grpSpPr>
        <a:xfrm>
          <a:off x="0" y="0"/>
          <a:ext cx="0" cy="0"/>
          <a:chOff x="0" y="0"/>
          <a:chExt cx="0" cy="0"/>
        </a:xfrm>
      </p:grpSpPr>
      <p:sp>
        <p:nvSpPr>
          <p:cNvPr id="268" name="Google Shape;268;p54"/>
          <p:cNvSpPr txBox="1">
            <a:spLocks noGrp="1"/>
          </p:cNvSpPr>
          <p:nvPr>
            <p:ph type="title"/>
          </p:nvPr>
        </p:nvSpPr>
        <p:spPr>
          <a:xfrm>
            <a:off x="-112800" y="5206000"/>
            <a:ext cx="12417600" cy="1143200"/>
          </a:xfrm>
          <a:prstGeom prst="rect">
            <a:avLst/>
          </a:prstGeom>
          <a:solidFill>
            <a:srgbClr val="292929"/>
          </a:solidFill>
        </p:spPr>
        <p:txBody>
          <a:bodyPr spcFirstLastPara="1" vert="horz" wrap="square" lIns="121900" tIns="121900" rIns="121900" bIns="121900" rtlCol="0" anchor="ctr" anchorCtr="0">
            <a:noAutofit/>
          </a:bodyPr>
          <a:lstStyle/>
          <a:p>
            <a:pPr algn="ctr">
              <a:spcBef>
                <a:spcPts val="0"/>
              </a:spcBef>
            </a:pPr>
            <a:r>
              <a:rPr lang="en" b="1" dirty="0">
                <a:latin typeface="Museo Sans 900" panose="02000000000000000000" pitchFamily="2" charset="77"/>
              </a:rPr>
              <a:t>Thwack!</a:t>
            </a:r>
            <a:endParaRPr b="1" dirty="0">
              <a:latin typeface="Museo Sans 900" panose="02000000000000000000" pitchFamily="2" charset="77"/>
            </a:endParaRPr>
          </a:p>
        </p:txBody>
      </p:sp>
      <p:sp>
        <p:nvSpPr>
          <p:cNvPr id="269" name="Google Shape;269;p54"/>
          <p:cNvSpPr txBox="1"/>
          <p:nvPr/>
        </p:nvSpPr>
        <p:spPr>
          <a:xfrm>
            <a:off x="2816100" y="712300"/>
            <a:ext cx="6493600" cy="4323600"/>
          </a:xfrm>
          <a:prstGeom prst="rect">
            <a:avLst/>
          </a:prstGeom>
          <a:solidFill>
            <a:srgbClr val="292929"/>
          </a:solidFill>
          <a:ln>
            <a:noFill/>
          </a:ln>
        </p:spPr>
        <p:txBody>
          <a:bodyPr spcFirstLastPara="1" wrap="square" lIns="121900" tIns="121900" rIns="121900" bIns="121900" anchor="t" anchorCtr="0">
            <a:noAutofit/>
          </a:bodyPr>
          <a:lstStyle/>
          <a:p>
            <a:r>
              <a:rPr lang="en" sz="4000" b="1" i="1" dirty="0">
                <a:solidFill>
                  <a:srgbClr val="FFFFFF"/>
                </a:solidFill>
                <a:latin typeface="Georgia"/>
                <a:ea typeface="Georgia"/>
                <a:cs typeface="Georgia"/>
                <a:sym typeface="Georgia"/>
              </a:rPr>
              <a:t>Without accessibility…</a:t>
            </a:r>
            <a:endParaRPr sz="4000" b="1" i="1" dirty="0">
              <a:solidFill>
                <a:srgbClr val="FFFFFF"/>
              </a:solidFill>
              <a:latin typeface="Georgia"/>
              <a:ea typeface="Georgia"/>
              <a:cs typeface="Georgia"/>
              <a:sym typeface="Georgia"/>
            </a:endParaRPr>
          </a:p>
          <a:p>
            <a:endParaRPr sz="3200" dirty="0">
              <a:solidFill>
                <a:srgbClr val="FFFFFF"/>
              </a:solidFill>
              <a:latin typeface="Proxima Nova"/>
              <a:ea typeface="Proxima Nova"/>
              <a:cs typeface="Proxima Nova"/>
              <a:sym typeface="Proxima Nova"/>
            </a:endParaRPr>
          </a:p>
          <a:p>
            <a:pPr marL="609585" indent="-507987">
              <a:spcAft>
                <a:spcPts val="1200"/>
              </a:spcAft>
              <a:buClr>
                <a:srgbClr val="FFFFFF"/>
              </a:buClr>
              <a:buSzPts val="2400"/>
              <a:buFont typeface="Proxima Nova"/>
              <a:buChar char="●"/>
            </a:pPr>
            <a:r>
              <a:rPr lang="en" sz="3200" dirty="0">
                <a:solidFill>
                  <a:srgbClr val="FFFFFF"/>
                </a:solidFill>
                <a:latin typeface="Museo Sans 300" panose="02000000000000000000" pitchFamily="2" charset="77"/>
                <a:ea typeface="Proxima Nova"/>
                <a:cs typeface="Proxima Nova"/>
                <a:sym typeface="Proxima Nova"/>
              </a:rPr>
              <a:t>We will lose all our customers.</a:t>
            </a:r>
            <a:endParaRPr sz="3200" dirty="0">
              <a:solidFill>
                <a:srgbClr val="FFFFFF"/>
              </a:solidFill>
              <a:latin typeface="Museo Sans 300" panose="02000000000000000000" pitchFamily="2" charset="77"/>
              <a:ea typeface="Proxima Nova"/>
              <a:cs typeface="Proxima Nova"/>
              <a:sym typeface="Proxima Nova"/>
            </a:endParaRPr>
          </a:p>
          <a:p>
            <a:pPr marL="609585" indent="-507987">
              <a:spcAft>
                <a:spcPts val="1200"/>
              </a:spcAft>
              <a:buClr>
                <a:srgbClr val="FFFFFF"/>
              </a:buClr>
              <a:buSzPts val="2400"/>
              <a:buFont typeface="Proxima Nova"/>
              <a:buChar char="●"/>
            </a:pPr>
            <a:r>
              <a:rPr lang="en" sz="3200" dirty="0">
                <a:solidFill>
                  <a:srgbClr val="FFFFFF"/>
                </a:solidFill>
                <a:latin typeface="Museo Sans 300" panose="02000000000000000000" pitchFamily="2" charset="77"/>
                <a:ea typeface="Proxima Nova"/>
                <a:cs typeface="Proxima Nova"/>
                <a:sym typeface="Proxima Nova"/>
              </a:rPr>
              <a:t>We will be sued.</a:t>
            </a:r>
          </a:p>
          <a:p>
            <a:pPr marL="609585" indent="-507987">
              <a:spcAft>
                <a:spcPts val="1200"/>
              </a:spcAft>
              <a:buClr>
                <a:srgbClr val="FFFFFF"/>
              </a:buClr>
              <a:buSzPts val="2400"/>
              <a:buFont typeface="Proxima Nova"/>
              <a:buChar char="●"/>
            </a:pPr>
            <a:r>
              <a:rPr lang="en-US" sz="3200" dirty="0">
                <a:solidFill>
                  <a:srgbClr val="FFFFFF"/>
                </a:solidFill>
                <a:latin typeface="Museo Sans 300" panose="02000000000000000000" pitchFamily="2" charset="77"/>
                <a:ea typeface="Proxima Nova"/>
                <a:cs typeface="Proxima Nova"/>
                <a:sym typeface="Proxima Nova"/>
              </a:rPr>
              <a:t>Everyone will hate us.</a:t>
            </a:r>
          </a:p>
          <a:p>
            <a:pPr marL="609585" indent="-507987">
              <a:spcAft>
                <a:spcPts val="1200"/>
              </a:spcAft>
              <a:buClr>
                <a:srgbClr val="FFFFFF"/>
              </a:buClr>
              <a:buSzPts val="2400"/>
              <a:buFont typeface="Proxima Nova"/>
              <a:buChar char="●"/>
            </a:pPr>
            <a:r>
              <a:rPr lang="en-US" sz="3200" dirty="0">
                <a:solidFill>
                  <a:srgbClr val="FFFFFF"/>
                </a:solidFill>
                <a:latin typeface="Museo Sans 300" panose="02000000000000000000" pitchFamily="2" charset="77"/>
                <a:ea typeface="Proxima Nova"/>
                <a:cs typeface="Proxima Nova"/>
                <a:sym typeface="Proxima Nova"/>
              </a:rPr>
              <a:t>We will be terrible people.</a:t>
            </a:r>
            <a:endParaRPr sz="3200" dirty="0">
              <a:solidFill>
                <a:srgbClr val="FFFFFF"/>
              </a:solidFill>
              <a:latin typeface="Museo Sans 300" panose="02000000000000000000" pitchFamily="2" charset="77"/>
              <a:ea typeface="Proxima Nova"/>
              <a:cs typeface="Proxima Nova"/>
              <a:sym typeface="Proxima Nova"/>
            </a:endParaRPr>
          </a:p>
          <a:p>
            <a:endParaRPr sz="2400" dirty="0">
              <a:solidFill>
                <a:srgbClr val="FFFFFF"/>
              </a:solidFill>
              <a:latin typeface="Proxima Nova"/>
              <a:ea typeface="Proxima Nova"/>
              <a:cs typeface="Proxima Nova"/>
              <a:sym typeface="Proxima Nova"/>
            </a:endParaRPr>
          </a:p>
          <a:p>
            <a:endParaRPr sz="2400" dirty="0">
              <a:solidFill>
                <a:srgbClr val="FFFFFF"/>
              </a:solidFill>
              <a:latin typeface="Proxima Nova"/>
              <a:ea typeface="Proxima Nova"/>
              <a:cs typeface="Proxima Nova"/>
              <a:sym typeface="Proxima Nova"/>
            </a:endParaRPr>
          </a:p>
          <a:p>
            <a:endParaRPr sz="2400" dirty="0"/>
          </a:p>
        </p:txBody>
      </p:sp>
    </p:spTree>
    <p:extLst>
      <p:ext uri="{BB962C8B-B14F-4D97-AF65-F5344CB8AC3E}">
        <p14:creationId xmlns:p14="http://schemas.microsoft.com/office/powerpoint/2010/main" val="1138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5"/>
          <p:cNvSpPr txBox="1">
            <a:spLocks noGrp="1"/>
          </p:cNvSpPr>
          <p:nvPr>
            <p:ph type="title"/>
          </p:nvPr>
        </p:nvSpPr>
        <p:spPr>
          <a:xfrm>
            <a:off x="-112800" y="5206000"/>
            <a:ext cx="12417600" cy="1143200"/>
          </a:xfrm>
          <a:prstGeom prst="rect">
            <a:avLst/>
          </a:prstGeom>
        </p:spPr>
        <p:txBody>
          <a:bodyPr spcFirstLastPara="1" vert="horz" wrap="square" lIns="121900" tIns="121900" rIns="121900" bIns="121900" rtlCol="0" anchor="ctr" anchorCtr="0">
            <a:noAutofit/>
          </a:bodyPr>
          <a:lstStyle/>
          <a:p>
            <a:r>
              <a:rPr lang="en" b="1" dirty="0">
                <a:latin typeface="Museo Sans 900" panose="02000000000000000000" pitchFamily="2" charset="77"/>
              </a:rPr>
              <a:t>Storytime!</a:t>
            </a:r>
            <a:endParaRPr b="1" dirty="0">
              <a:latin typeface="Museo Sans 900" panose="02000000000000000000" pitchFamily="2" charset="77"/>
            </a:endParaRPr>
          </a:p>
        </p:txBody>
      </p:sp>
    </p:spTree>
    <p:extLst>
      <p:ext uri="{BB962C8B-B14F-4D97-AF65-F5344CB8AC3E}">
        <p14:creationId xmlns:p14="http://schemas.microsoft.com/office/powerpoint/2010/main" val="243582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3"/>
        <p:cNvGrpSpPr/>
        <p:nvPr/>
      </p:nvGrpSpPr>
      <p:grpSpPr>
        <a:xfrm>
          <a:off x="0" y="0"/>
          <a:ext cx="0" cy="0"/>
          <a:chOff x="0" y="0"/>
          <a:chExt cx="0" cy="0"/>
        </a:xfrm>
      </p:grpSpPr>
      <p:pic>
        <p:nvPicPr>
          <p:cNvPr id="275" name="Google Shape;275;p55" descr="A chart demonstrating the incredible rise in litigation in the United States related to accessibility, with various legislative changes marked and a cluster of well-known brands to represent their lawsuit (ex. Ramada, priceline, Bank of America, Target, Netflix, Trader Joe's MLB, Disney, HSBC, Best Buy, and Wells Fargo)"/>
          <p:cNvPicPr preferRelativeResize="0"/>
          <p:nvPr/>
        </p:nvPicPr>
        <p:blipFill>
          <a:blip r:embed="rId3">
            <a:alphaModFix/>
          </a:blip>
          <a:stretch>
            <a:fillRect/>
          </a:stretch>
        </p:blipFill>
        <p:spPr>
          <a:xfrm>
            <a:off x="1591123" y="1"/>
            <a:ext cx="9009756" cy="6858001"/>
          </a:xfrm>
          <a:prstGeom prst="rect">
            <a:avLst/>
          </a:prstGeom>
          <a:noFill/>
          <a:ln>
            <a:noFill/>
          </a:ln>
        </p:spPr>
      </p:pic>
      <p:sp>
        <p:nvSpPr>
          <p:cNvPr id="276" name="Google Shape;276;p55"/>
          <p:cNvSpPr txBox="1">
            <a:spLocks noGrp="1"/>
          </p:cNvSpPr>
          <p:nvPr>
            <p:ph type="title"/>
          </p:nvPr>
        </p:nvSpPr>
        <p:spPr>
          <a:xfrm>
            <a:off x="-112800" y="4799600"/>
            <a:ext cx="124176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dirty="0"/>
              <a:t>Maybe not?</a:t>
            </a:r>
            <a:endParaRPr dirty="0"/>
          </a:p>
        </p:txBody>
      </p:sp>
      <p:sp>
        <p:nvSpPr>
          <p:cNvPr id="274" name="Google Shape;274;p55"/>
          <p:cNvSpPr txBox="1">
            <a:spLocks noGrp="1"/>
          </p:cNvSpPr>
          <p:nvPr>
            <p:ph type="title"/>
          </p:nvPr>
        </p:nvSpPr>
        <p:spPr>
          <a:xfrm>
            <a:off x="-112800" y="5206000"/>
            <a:ext cx="12417600" cy="1143200"/>
          </a:xfrm>
          <a:prstGeom prst="rect">
            <a:avLst/>
          </a:prstGeom>
          <a:solidFill>
            <a:srgbClr val="292929"/>
          </a:solidFill>
        </p:spPr>
        <p:txBody>
          <a:bodyPr spcFirstLastPara="1" vert="horz" wrap="square" lIns="121900" tIns="121900" rIns="121900" bIns="121900" rtlCol="0" anchor="ctr" anchorCtr="0">
            <a:noAutofit/>
          </a:bodyPr>
          <a:lstStyle/>
          <a:p>
            <a:pPr algn="ctr">
              <a:spcBef>
                <a:spcPts val="0"/>
              </a:spcBef>
            </a:pPr>
            <a:r>
              <a:rPr lang="en" sz="4800" b="1" dirty="0">
                <a:latin typeface="Museo Sans 900" panose="02000000000000000000" pitchFamily="2" charset="77"/>
              </a:rPr>
              <a:t>Lawsuits in the United States</a:t>
            </a:r>
            <a:endParaRPr sz="4800" b="1" dirty="0">
              <a:latin typeface="Museo Sans 900" panose="02000000000000000000" pitchFamily="2" charset="77"/>
            </a:endParaRPr>
          </a:p>
        </p:txBody>
      </p:sp>
    </p:spTree>
    <p:extLst>
      <p:ext uri="{BB962C8B-B14F-4D97-AF65-F5344CB8AC3E}">
        <p14:creationId xmlns:p14="http://schemas.microsoft.com/office/powerpoint/2010/main" val="3355935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80"/>
        <p:cNvGrpSpPr/>
        <p:nvPr/>
      </p:nvGrpSpPr>
      <p:grpSpPr>
        <a:xfrm>
          <a:off x="0" y="0"/>
          <a:ext cx="0" cy="0"/>
          <a:chOff x="0" y="0"/>
          <a:chExt cx="0" cy="0"/>
        </a:xfrm>
      </p:grpSpPr>
      <p:sp>
        <p:nvSpPr>
          <p:cNvPr id="281" name="Google Shape;281;p56"/>
          <p:cNvSpPr txBox="1">
            <a:spLocks noGrp="1"/>
          </p:cNvSpPr>
          <p:nvPr>
            <p:ph type="title"/>
          </p:nvPr>
        </p:nvSpPr>
        <p:spPr>
          <a:xfrm>
            <a:off x="0" y="-12736"/>
            <a:ext cx="12192000" cy="1143200"/>
          </a:xfrm>
          <a:prstGeom prst="rect">
            <a:avLst/>
          </a:prstGeom>
          <a:solidFill>
            <a:srgbClr val="292929">
              <a:alpha val="65000"/>
            </a:srgbClr>
          </a:solidFill>
        </p:spPr>
        <p:txBody>
          <a:bodyPr spcFirstLastPara="1" vert="horz" wrap="square" lIns="121900" tIns="121900" rIns="121900" bIns="121900" rtlCol="0" anchor="ctr" anchorCtr="0">
            <a:noAutofit/>
          </a:bodyPr>
          <a:lstStyle/>
          <a:p>
            <a:pPr algn="ctr">
              <a:spcBef>
                <a:spcPts val="0"/>
              </a:spcBef>
            </a:pPr>
            <a:r>
              <a:rPr lang="en" sz="5400" b="1" dirty="0">
                <a:latin typeface="Museo Sans 900" panose="02000000000000000000" pitchFamily="2" charset="77"/>
              </a:rPr>
              <a:t>How to win the business case</a:t>
            </a:r>
            <a:endParaRPr sz="5400" b="1" dirty="0">
              <a:latin typeface="Museo Sans 900" panose="02000000000000000000" pitchFamily="2" charset="77"/>
            </a:endParaRPr>
          </a:p>
        </p:txBody>
      </p:sp>
      <p:sp>
        <p:nvSpPr>
          <p:cNvPr id="282" name="Google Shape;282;p56"/>
          <p:cNvSpPr txBox="1"/>
          <p:nvPr/>
        </p:nvSpPr>
        <p:spPr>
          <a:xfrm>
            <a:off x="0" y="5935850"/>
            <a:ext cx="12192000" cy="922149"/>
          </a:xfrm>
          <a:prstGeom prst="rect">
            <a:avLst/>
          </a:prstGeom>
          <a:solidFill>
            <a:srgbClr val="292929"/>
          </a:solidFill>
          <a:ln>
            <a:noFill/>
          </a:ln>
        </p:spPr>
        <p:txBody>
          <a:bodyPr spcFirstLastPara="1" wrap="square" lIns="121900" tIns="121900" rIns="121900" bIns="121900" anchor="ctr" anchorCtr="0">
            <a:noAutofit/>
          </a:bodyPr>
          <a:lstStyle/>
          <a:p>
            <a:pPr algn="ctr">
              <a:lnSpc>
                <a:spcPct val="115000"/>
              </a:lnSpc>
            </a:pPr>
            <a:r>
              <a:rPr lang="en" sz="3200" dirty="0">
                <a:solidFill>
                  <a:schemeClr val="bg1"/>
                </a:solidFill>
                <a:latin typeface="Museo Sans 300" panose="02000000000000000000" pitchFamily="2" charset="77"/>
                <a:ea typeface="Proxima Nova"/>
                <a:cs typeface="Proxima Nova"/>
                <a:sym typeface="Proxima Nova"/>
              </a:rPr>
              <a:t>Establish the VALUE of accessibility at your organization.</a:t>
            </a:r>
            <a:endParaRPr sz="3200" dirty="0">
              <a:solidFill>
                <a:schemeClr val="bg1"/>
              </a:solidFill>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3660030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8"/>
          <p:cNvSpPr txBox="1">
            <a:spLocks noGrp="1"/>
          </p:cNvSpPr>
          <p:nvPr>
            <p:ph type="title" idx="4294967295"/>
          </p:nvPr>
        </p:nvSpPr>
        <p:spPr>
          <a:xfrm>
            <a:off x="-112800" y="5714800"/>
            <a:ext cx="124176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b="1" i="1" dirty="0">
                <a:latin typeface="Georgia"/>
                <a:ea typeface="Georgia"/>
                <a:cs typeface="Georgia"/>
                <a:sym typeface="Georgia"/>
              </a:rPr>
              <a:t>A cautionary tale...</a:t>
            </a:r>
            <a:endParaRPr b="1" i="1" dirty="0">
              <a:latin typeface="Georgia"/>
              <a:ea typeface="Georgia"/>
              <a:cs typeface="Georgia"/>
              <a:sym typeface="Georgia"/>
            </a:endParaRPr>
          </a:p>
        </p:txBody>
      </p:sp>
    </p:spTree>
    <p:extLst>
      <p:ext uri="{BB962C8B-B14F-4D97-AF65-F5344CB8AC3E}">
        <p14:creationId xmlns:p14="http://schemas.microsoft.com/office/powerpoint/2010/main" val="4147299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0"/>
        <p:cNvGrpSpPr/>
        <p:nvPr/>
      </p:nvGrpSpPr>
      <p:grpSpPr>
        <a:xfrm>
          <a:off x="0" y="0"/>
          <a:ext cx="0" cy="0"/>
          <a:chOff x="0" y="0"/>
          <a:chExt cx="0" cy="0"/>
        </a:xfrm>
      </p:grpSpPr>
      <p:sp>
        <p:nvSpPr>
          <p:cNvPr id="281" name="Google Shape;281;p56"/>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latin typeface="Museo Sans 900" panose="02000000000000000000" pitchFamily="2" charset="77"/>
              </a:rPr>
              <a:t>Key points to win the business case</a:t>
            </a:r>
            <a:endParaRPr sz="4800" b="1" dirty="0">
              <a:latin typeface="Museo Sans 900" panose="02000000000000000000" pitchFamily="2" charset="77"/>
            </a:endParaRPr>
          </a:p>
        </p:txBody>
      </p:sp>
      <p:sp>
        <p:nvSpPr>
          <p:cNvPr id="5" name="Google Shape;301;p59">
            <a:extLst>
              <a:ext uri="{FF2B5EF4-FFF2-40B4-BE49-F238E27FC236}">
                <a16:creationId xmlns:a16="http://schemas.microsoft.com/office/drawing/2014/main" id="{B6E8D78F-84DF-154A-98F6-7EDC3A4C83FC}"/>
              </a:ext>
            </a:extLst>
          </p:cNvPr>
          <p:cNvSpPr txBox="1">
            <a:spLocks/>
          </p:cNvSpPr>
          <p:nvPr/>
        </p:nvSpPr>
        <p:spPr>
          <a:xfrm>
            <a:off x="609600" y="1600200"/>
            <a:ext cx="11400000" cy="45260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457189">
              <a:lnSpc>
                <a:spcPct val="115000"/>
              </a:lnSpc>
              <a:spcBef>
                <a:spcPts val="0"/>
              </a:spcBef>
              <a:spcAft>
                <a:spcPts val="1200"/>
              </a:spcAft>
              <a:buClr>
                <a:schemeClr val="bg1"/>
              </a:buClr>
              <a:buSzPts val="1800"/>
            </a:pPr>
            <a:r>
              <a:rPr lang="en-US" dirty="0">
                <a:latin typeface="Museo Sans 300" panose="02000000000000000000" pitchFamily="2" charset="77"/>
              </a:rPr>
              <a:t>Accessibility should pay for itself.</a:t>
            </a:r>
          </a:p>
          <a:p>
            <a:pPr marL="609585" indent="-457189">
              <a:lnSpc>
                <a:spcPct val="115000"/>
              </a:lnSpc>
              <a:spcBef>
                <a:spcPts val="0"/>
              </a:spcBef>
              <a:spcAft>
                <a:spcPts val="1200"/>
              </a:spcAft>
              <a:buClr>
                <a:schemeClr val="bg1"/>
              </a:buClr>
              <a:buSzPts val="1800"/>
            </a:pPr>
            <a:r>
              <a:rPr lang="en-US" dirty="0">
                <a:latin typeface="Museo Sans 300" panose="02000000000000000000" pitchFamily="2" charset="77"/>
              </a:rPr>
              <a:t>This whole thing is all about relationships and trust. </a:t>
            </a:r>
          </a:p>
          <a:p>
            <a:pPr marL="609585" indent="-457189">
              <a:lnSpc>
                <a:spcPct val="115000"/>
              </a:lnSpc>
              <a:spcBef>
                <a:spcPts val="0"/>
              </a:spcBef>
              <a:spcAft>
                <a:spcPts val="1200"/>
              </a:spcAft>
              <a:buClr>
                <a:schemeClr val="bg1"/>
              </a:buClr>
              <a:buSzPts val="1800"/>
            </a:pPr>
            <a:r>
              <a:rPr lang="en-US" dirty="0">
                <a:latin typeface="Museo Sans 300" panose="02000000000000000000" pitchFamily="2" charset="77"/>
              </a:rPr>
              <a:t>You have to be a change agent.</a:t>
            </a:r>
          </a:p>
          <a:p>
            <a:pPr marL="457189" indent="-253994">
              <a:spcBef>
                <a:spcPts val="640"/>
              </a:spcBef>
              <a:buFont typeface="Arial" panose="020B0604020202020204" pitchFamily="34" charset="0"/>
              <a:buNone/>
            </a:pPr>
            <a:endParaRPr lang="en-US" dirty="0">
              <a:solidFill>
                <a:srgbClr val="0B5394"/>
              </a:solidFill>
            </a:endParaRPr>
          </a:p>
          <a:p>
            <a:pPr marL="457189" indent="-253994">
              <a:spcBef>
                <a:spcPts val="640"/>
              </a:spcBef>
              <a:buFont typeface="Arial" panose="020B0604020202020204" pitchFamily="34" charset="0"/>
              <a:buNone/>
            </a:pPr>
            <a:endParaRPr lang="en-US" dirty="0">
              <a:solidFill>
                <a:srgbClr val="0B5394"/>
              </a:solidFill>
            </a:endParaRPr>
          </a:p>
        </p:txBody>
      </p:sp>
    </p:spTree>
    <p:extLst>
      <p:ext uri="{BB962C8B-B14F-4D97-AF65-F5344CB8AC3E}">
        <p14:creationId xmlns:p14="http://schemas.microsoft.com/office/powerpoint/2010/main" val="3345017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6"/>
        <p:cNvGrpSpPr/>
        <p:nvPr/>
      </p:nvGrpSpPr>
      <p:grpSpPr>
        <a:xfrm>
          <a:off x="0" y="0"/>
          <a:ext cx="0" cy="0"/>
          <a:chOff x="0" y="0"/>
          <a:chExt cx="0" cy="0"/>
        </a:xfrm>
      </p:grpSpPr>
      <p:sp>
        <p:nvSpPr>
          <p:cNvPr id="307" name="Google Shape;307;p60"/>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5400" b="1" dirty="0">
                <a:latin typeface="Museo Sans 900" panose="02000000000000000000" pitchFamily="2" charset="77"/>
              </a:rPr>
              <a:t>Tips to win the business case</a:t>
            </a:r>
            <a:endParaRPr sz="5400" dirty="0">
              <a:solidFill>
                <a:srgbClr val="0B5394"/>
              </a:solidFill>
            </a:endParaRPr>
          </a:p>
        </p:txBody>
      </p:sp>
      <p:sp>
        <p:nvSpPr>
          <p:cNvPr id="308" name="Google Shape;308;p60"/>
          <p:cNvSpPr txBox="1">
            <a:spLocks noGrp="1"/>
          </p:cNvSpPr>
          <p:nvPr>
            <p:ph type="body" idx="1"/>
          </p:nvPr>
        </p:nvSpPr>
        <p:spPr>
          <a:xfrm>
            <a:off x="609600" y="1600200"/>
            <a:ext cx="11168400" cy="4526000"/>
          </a:xfrm>
          <a:prstGeom prst="rect">
            <a:avLst/>
          </a:prstGeom>
        </p:spPr>
        <p:txBody>
          <a:bodyPr spcFirstLastPara="1" vert="horz" wrap="square" lIns="121900" tIns="121900" rIns="121900" bIns="121900" rtlCol="0" anchor="t" anchorCtr="0">
            <a:noAutofit/>
          </a:bodyPr>
          <a:lstStyle/>
          <a:p>
            <a:pPr marL="495296" indent="-342900">
              <a:lnSpc>
                <a:spcPct val="115000"/>
              </a:lnSpc>
              <a:spcBef>
                <a:spcPts val="0"/>
              </a:spcBef>
              <a:spcAft>
                <a:spcPts val="1200"/>
              </a:spcAft>
              <a:buClr>
                <a:schemeClr val="bg1"/>
              </a:buClr>
              <a:buSzPts val="1800"/>
            </a:pPr>
            <a:r>
              <a:rPr lang="en" sz="2400" dirty="0">
                <a:latin typeface="Museo Sans 300" panose="02000000000000000000" pitchFamily="2" charset="77"/>
              </a:rPr>
              <a:t>Know your organization! Know more about how it works than anyone else.</a:t>
            </a:r>
            <a:endParaRPr sz="2400" dirty="0">
              <a:latin typeface="Museo Sans 300" panose="02000000000000000000" pitchFamily="2" charset="77"/>
            </a:endParaRPr>
          </a:p>
          <a:p>
            <a:pPr marL="495296" indent="-342900">
              <a:lnSpc>
                <a:spcPct val="115000"/>
              </a:lnSpc>
              <a:spcBef>
                <a:spcPts val="0"/>
              </a:spcBef>
              <a:spcAft>
                <a:spcPts val="1200"/>
              </a:spcAft>
              <a:buClr>
                <a:schemeClr val="bg1"/>
              </a:buClr>
              <a:buSzPts val="1800"/>
            </a:pPr>
            <a:r>
              <a:rPr lang="en" sz="2400" dirty="0">
                <a:latin typeface="Museo Sans 300" panose="02000000000000000000" pitchFamily="2" charset="77"/>
              </a:rPr>
              <a:t>Look for opportunities where accessibility can solve someone else’s problem.</a:t>
            </a:r>
            <a:endParaRPr sz="2400" dirty="0">
              <a:latin typeface="Museo Sans 300" panose="02000000000000000000" pitchFamily="2" charset="77"/>
            </a:endParaRPr>
          </a:p>
          <a:p>
            <a:pPr marL="495296" indent="-342900">
              <a:lnSpc>
                <a:spcPct val="115000"/>
              </a:lnSpc>
              <a:spcBef>
                <a:spcPts val="0"/>
              </a:spcBef>
              <a:spcAft>
                <a:spcPts val="1200"/>
              </a:spcAft>
              <a:buClr>
                <a:schemeClr val="bg1"/>
              </a:buClr>
              <a:buSzPts val="1800"/>
            </a:pPr>
            <a:r>
              <a:rPr lang="en" sz="2400" dirty="0">
                <a:latin typeface="Museo Sans 300" panose="02000000000000000000" pitchFamily="2" charset="77"/>
              </a:rPr>
              <a:t>Align your business case to the largest organizational initiatives.</a:t>
            </a:r>
            <a:endParaRPr sz="2400" dirty="0">
              <a:latin typeface="Museo Sans 300" panose="02000000000000000000" pitchFamily="2" charset="77"/>
            </a:endParaRPr>
          </a:p>
          <a:p>
            <a:pPr marL="495296" indent="-342900">
              <a:lnSpc>
                <a:spcPct val="115000"/>
              </a:lnSpc>
              <a:spcBef>
                <a:spcPts val="0"/>
              </a:spcBef>
              <a:spcAft>
                <a:spcPts val="1200"/>
              </a:spcAft>
              <a:buClr>
                <a:schemeClr val="bg1"/>
              </a:buClr>
              <a:buSzPts val="1800"/>
            </a:pPr>
            <a:r>
              <a:rPr lang="en" sz="2400" dirty="0">
                <a:latin typeface="Museo Sans 300" panose="02000000000000000000" pitchFamily="2" charset="77"/>
              </a:rPr>
              <a:t>Adopt the same vision and tone as your executive leadership .</a:t>
            </a:r>
            <a:endParaRPr sz="2400" dirty="0">
              <a:latin typeface="Museo Sans 300" panose="02000000000000000000" pitchFamily="2" charset="77"/>
            </a:endParaRPr>
          </a:p>
          <a:p>
            <a:pPr marL="495296" indent="-342900">
              <a:lnSpc>
                <a:spcPct val="115000"/>
              </a:lnSpc>
              <a:spcBef>
                <a:spcPts val="0"/>
              </a:spcBef>
              <a:spcAft>
                <a:spcPts val="1200"/>
              </a:spcAft>
              <a:buClr>
                <a:schemeClr val="bg1"/>
              </a:buClr>
              <a:buSzPts val="1800"/>
            </a:pPr>
            <a:r>
              <a:rPr lang="en" sz="2400" dirty="0">
                <a:latin typeface="Museo Sans 300" panose="02000000000000000000" pitchFamily="2" charset="77"/>
              </a:rPr>
              <a:t>BE BUTTONED UP with your numbers.</a:t>
            </a:r>
            <a:endParaRPr sz="2400" dirty="0">
              <a:latin typeface="Museo Sans 300" panose="02000000000000000000" pitchFamily="2" charset="77"/>
            </a:endParaRPr>
          </a:p>
          <a:p>
            <a:pPr marL="457189" indent="-253994">
              <a:spcBef>
                <a:spcPts val="640"/>
              </a:spcBef>
              <a:buNone/>
            </a:pPr>
            <a:endParaRPr dirty="0">
              <a:solidFill>
                <a:srgbClr val="0B5394"/>
              </a:solidFill>
            </a:endParaRPr>
          </a:p>
          <a:p>
            <a:pPr marL="457189" indent="-253994">
              <a:spcBef>
                <a:spcPts val="640"/>
              </a:spcBef>
              <a:buNone/>
            </a:pPr>
            <a:endParaRPr dirty="0">
              <a:solidFill>
                <a:srgbClr val="0B5394"/>
              </a:solidFill>
            </a:endParaRPr>
          </a:p>
        </p:txBody>
      </p:sp>
    </p:spTree>
    <p:extLst>
      <p:ext uri="{BB962C8B-B14F-4D97-AF65-F5344CB8AC3E}">
        <p14:creationId xmlns:p14="http://schemas.microsoft.com/office/powerpoint/2010/main" val="2850999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63924"/>
            <a:ext cx="10972800" cy="1143000"/>
          </a:xfrm>
        </p:spPr>
        <p:txBody>
          <a:bodyPr/>
          <a:lstStyle/>
          <a:p>
            <a:pPr algn="ctr"/>
            <a:r>
              <a:rPr lang="en-US" b="1" dirty="0">
                <a:latin typeface="Museo Sans 900" panose="02000000000000000000" pitchFamily="2" charset="77"/>
              </a:rPr>
              <a:t>Who does accessibility benefit?</a:t>
            </a:r>
          </a:p>
        </p:txBody>
      </p:sp>
    </p:spTree>
    <p:extLst>
      <p:ext uri="{BB962C8B-B14F-4D97-AF65-F5344CB8AC3E}">
        <p14:creationId xmlns:p14="http://schemas.microsoft.com/office/powerpoint/2010/main" val="1678408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61ECC7-74A4-4042-93E5-237B3DDE7170}"/>
              </a:ext>
            </a:extLst>
          </p:cNvPr>
          <p:cNvSpPr>
            <a:spLocks noGrp="1"/>
          </p:cNvSpPr>
          <p:nvPr>
            <p:ph type="title" idx="4294967295"/>
          </p:nvPr>
        </p:nvSpPr>
        <p:spPr/>
        <p:txBody>
          <a:bodyPr/>
          <a:lstStyle/>
          <a:p>
            <a:r>
              <a:rPr lang="en-US" dirty="0"/>
              <a:t>Percentage</a:t>
            </a:r>
            <a:r>
              <a:rPr lang="en-US" baseline="0" dirty="0"/>
              <a:t> of individuals with disabilities</a:t>
            </a:r>
            <a:endParaRPr lang="en-US" dirty="0"/>
          </a:p>
        </p:txBody>
      </p:sp>
      <p:sp>
        <p:nvSpPr>
          <p:cNvPr id="3" name="Title 1"/>
          <p:cNvSpPr txBox="1">
            <a:spLocks/>
          </p:cNvSpPr>
          <p:nvPr/>
        </p:nvSpPr>
        <p:spPr>
          <a:xfrm>
            <a:off x="1" y="2589466"/>
            <a:ext cx="3070868" cy="1679069"/>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sz="10000" b="1" dirty="0">
                <a:solidFill>
                  <a:srgbClr val="FFFFFF"/>
                </a:solidFill>
                <a:latin typeface="Museo Sans 900" panose="02000000000000000000" pitchFamily="2" charset="77"/>
                <a:cs typeface="Avenir Black"/>
              </a:rPr>
              <a:t>20%</a:t>
            </a:r>
          </a:p>
        </p:txBody>
      </p:sp>
      <p:pic>
        <p:nvPicPr>
          <p:cNvPr id="4" name="Picture 3" descr="Two young men, signing entthusiastically with each other"/>
          <p:cNvPicPr>
            <a:picLocks noChangeAspect="1"/>
          </p:cNvPicPr>
          <p:nvPr/>
        </p:nvPicPr>
        <p:blipFill>
          <a:blip r:embed="rId3"/>
          <a:stretch>
            <a:fillRect/>
          </a:stretch>
        </p:blipFill>
        <p:spPr>
          <a:xfrm>
            <a:off x="3070868" y="-11717"/>
            <a:ext cx="9121133" cy="6869716"/>
          </a:xfrm>
          <a:prstGeom prst="rect">
            <a:avLst/>
          </a:prstGeom>
        </p:spPr>
      </p:pic>
    </p:spTree>
    <p:extLst>
      <p:ext uri="{BB962C8B-B14F-4D97-AF65-F5344CB8AC3E}">
        <p14:creationId xmlns:p14="http://schemas.microsoft.com/office/powerpoint/2010/main" val="2919606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379851A-C68D-1A4F-8068-40A3814622B1}"/>
              </a:ext>
            </a:extLst>
          </p:cNvPr>
          <p:cNvSpPr>
            <a:spLocks noGrp="1"/>
          </p:cNvSpPr>
          <p:nvPr>
            <p:ph type="title" idx="4294967295"/>
          </p:nvPr>
        </p:nvSpPr>
        <p:spPr/>
        <p:txBody>
          <a:bodyPr/>
          <a:lstStyle/>
          <a:p>
            <a:r>
              <a:rPr lang="en-US" dirty="0"/>
              <a:t>Number</a:t>
            </a:r>
            <a:r>
              <a:rPr lang="en-US" baseline="0" dirty="0"/>
              <a:t> of individuals who struggle with low literacy (in English, in the U.S.)</a:t>
            </a:r>
            <a:endParaRPr lang="en-US" dirty="0"/>
          </a:p>
        </p:txBody>
      </p:sp>
      <p:sp>
        <p:nvSpPr>
          <p:cNvPr id="4" name="Title 1"/>
          <p:cNvSpPr txBox="1">
            <a:spLocks/>
          </p:cNvSpPr>
          <p:nvPr/>
        </p:nvSpPr>
        <p:spPr>
          <a:xfrm>
            <a:off x="1" y="2589466"/>
            <a:ext cx="3070868" cy="1679069"/>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sz="10000" b="1" dirty="0">
                <a:solidFill>
                  <a:srgbClr val="FFFFFF"/>
                </a:solidFill>
                <a:latin typeface="Museo Sans 900" panose="02000000000000000000" pitchFamily="2" charset="77"/>
                <a:cs typeface="Avenir Black"/>
              </a:rPr>
              <a:t>30</a:t>
            </a:r>
            <a:br>
              <a:rPr lang="en-US" sz="10000" b="1" dirty="0">
                <a:solidFill>
                  <a:srgbClr val="FFFFFF"/>
                </a:solidFill>
                <a:latin typeface="Museo Sans 900" panose="02000000000000000000" pitchFamily="2" charset="77"/>
                <a:cs typeface="Avenir Black"/>
              </a:rPr>
            </a:br>
            <a:r>
              <a:rPr lang="en-US" sz="6000" b="1" dirty="0">
                <a:solidFill>
                  <a:srgbClr val="FFFFFF"/>
                </a:solidFill>
                <a:latin typeface="Museo Sans 900" panose="02000000000000000000" pitchFamily="2" charset="77"/>
                <a:cs typeface="Avenir Black"/>
              </a:rPr>
              <a:t>million</a:t>
            </a:r>
            <a:endParaRPr lang="en-US" sz="10000" b="1" dirty="0">
              <a:solidFill>
                <a:srgbClr val="FFFFFF"/>
              </a:solidFill>
              <a:latin typeface="Museo Sans 900" panose="02000000000000000000" pitchFamily="2" charset="77"/>
              <a:cs typeface="Avenir Black"/>
            </a:endParaRPr>
          </a:p>
        </p:txBody>
      </p:sp>
      <p:pic>
        <p:nvPicPr>
          <p:cNvPr id="2" name="Picture 1" descr="Street vendor reviewing pamphlet with easy-to-read icons on parking regulations in NY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314" y="1"/>
            <a:ext cx="8725687" cy="6858001"/>
          </a:xfrm>
          <a:prstGeom prst="rect">
            <a:avLst/>
          </a:prstGeom>
        </p:spPr>
      </p:pic>
    </p:spTree>
    <p:extLst>
      <p:ext uri="{BB962C8B-B14F-4D97-AF65-F5344CB8AC3E}">
        <p14:creationId xmlns:p14="http://schemas.microsoft.com/office/powerpoint/2010/main" val="163332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BDDD10-A10A-0A4B-8E21-B7089DEA9C1A}"/>
              </a:ext>
            </a:extLst>
          </p:cNvPr>
          <p:cNvSpPr>
            <a:spLocks noGrp="1"/>
          </p:cNvSpPr>
          <p:nvPr>
            <p:ph type="title" idx="4294967295"/>
          </p:nvPr>
        </p:nvSpPr>
        <p:spPr/>
        <p:txBody>
          <a:bodyPr/>
          <a:lstStyle/>
          <a:p>
            <a:r>
              <a:rPr lang="en-US" dirty="0"/>
              <a:t>Percentage of individuals over 65</a:t>
            </a:r>
            <a:r>
              <a:rPr lang="en-US" baseline="0" dirty="0"/>
              <a:t> in the United States</a:t>
            </a:r>
            <a:endParaRPr lang="en-US" dirty="0"/>
          </a:p>
        </p:txBody>
      </p:sp>
      <p:sp>
        <p:nvSpPr>
          <p:cNvPr id="3" name="Title 1"/>
          <p:cNvSpPr txBox="1">
            <a:spLocks/>
          </p:cNvSpPr>
          <p:nvPr/>
        </p:nvSpPr>
        <p:spPr>
          <a:xfrm>
            <a:off x="-10521" y="2589466"/>
            <a:ext cx="3070868" cy="1679069"/>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sz="10000" b="1" dirty="0">
                <a:solidFill>
                  <a:srgbClr val="FFFFFF"/>
                </a:solidFill>
                <a:latin typeface="Museo Sans 900" panose="02000000000000000000" pitchFamily="2" charset="77"/>
                <a:cs typeface="Avenir Black"/>
              </a:rPr>
              <a:t>15%</a:t>
            </a:r>
          </a:p>
        </p:txBody>
      </p:sp>
      <p:pic>
        <p:nvPicPr>
          <p:cNvPr id="5" name="Picture 4" descr="Older woman with cardigan and pearls, holding up a cell phone and squinting at it"/>
          <p:cNvPicPr>
            <a:picLocks noChangeAspect="1"/>
          </p:cNvPicPr>
          <p:nvPr/>
        </p:nvPicPr>
        <p:blipFill>
          <a:blip r:embed="rId3"/>
          <a:stretch>
            <a:fillRect/>
          </a:stretch>
        </p:blipFill>
        <p:spPr>
          <a:xfrm>
            <a:off x="3060347" y="0"/>
            <a:ext cx="10181931" cy="6858000"/>
          </a:xfrm>
          <a:prstGeom prst="rect">
            <a:avLst/>
          </a:prstGeom>
        </p:spPr>
      </p:pic>
    </p:spTree>
    <p:extLst>
      <p:ext uri="{BB962C8B-B14F-4D97-AF65-F5344CB8AC3E}">
        <p14:creationId xmlns:p14="http://schemas.microsoft.com/office/powerpoint/2010/main" val="166576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E377670-8904-D346-92F1-E2C3EE164E28}"/>
              </a:ext>
            </a:extLst>
          </p:cNvPr>
          <p:cNvSpPr>
            <a:spLocks noGrp="1"/>
          </p:cNvSpPr>
          <p:nvPr>
            <p:ph type="title"/>
          </p:nvPr>
        </p:nvSpPr>
        <p:spPr/>
        <p:txBody>
          <a:bodyPr/>
          <a:lstStyle/>
          <a:p>
            <a:r>
              <a:rPr lang="en-US" dirty="0"/>
              <a:t>Tidal wave</a:t>
            </a:r>
          </a:p>
        </p:txBody>
      </p:sp>
    </p:spTree>
    <p:extLst>
      <p:ext uri="{BB962C8B-B14F-4D97-AF65-F5344CB8AC3E}">
        <p14:creationId xmlns:p14="http://schemas.microsoft.com/office/powerpoint/2010/main" val="2093458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6"/>
          <p:cNvSpPr txBox="1">
            <a:spLocks noGrp="1"/>
          </p:cNvSpPr>
          <p:nvPr>
            <p:ph type="title"/>
          </p:nvPr>
        </p:nvSpPr>
        <p:spPr>
          <a:xfrm>
            <a:off x="-112800" y="5206000"/>
            <a:ext cx="12417600" cy="1143200"/>
          </a:xfrm>
          <a:prstGeom prst="rect">
            <a:avLst/>
          </a:prstGeom>
        </p:spPr>
        <p:txBody>
          <a:bodyPr spcFirstLastPara="1" vert="horz" wrap="square" lIns="121900" tIns="121900" rIns="121900" bIns="121900" rtlCol="0" anchor="ctr" anchorCtr="0">
            <a:noAutofit/>
          </a:bodyPr>
          <a:lstStyle/>
          <a:p>
            <a:r>
              <a:rPr lang="en" b="1" dirty="0">
                <a:latin typeface="Museo Sans 900" panose="02000000000000000000" pitchFamily="2" charset="77"/>
              </a:rPr>
              <a:t>What is the moral of the story?</a:t>
            </a:r>
            <a:endParaRPr b="1" dirty="0">
              <a:latin typeface="Museo Sans 900" panose="02000000000000000000" pitchFamily="2" charset="77"/>
            </a:endParaRPr>
          </a:p>
        </p:txBody>
      </p:sp>
    </p:spTree>
    <p:extLst>
      <p:ext uri="{BB962C8B-B14F-4D97-AF65-F5344CB8AC3E}">
        <p14:creationId xmlns:p14="http://schemas.microsoft.com/office/powerpoint/2010/main" val="969691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51403DCB-998A-064D-AAB5-9E86FE82731E}"/>
              </a:ext>
            </a:extLst>
          </p:cNvPr>
          <p:cNvSpPr>
            <a:spLocks noGrp="1"/>
          </p:cNvSpPr>
          <p:nvPr>
            <p:ph type="title" idx="4294967295"/>
          </p:nvPr>
        </p:nvSpPr>
        <p:spPr/>
        <p:txBody>
          <a:bodyPr/>
          <a:lstStyle/>
          <a:p>
            <a:r>
              <a:rPr lang="en-US" dirty="0"/>
              <a:t>Percentage of cell phone</a:t>
            </a:r>
            <a:r>
              <a:rPr lang="en-US" baseline="0" dirty="0"/>
              <a:t> owners in the world</a:t>
            </a:r>
            <a:endParaRPr lang="en-US" dirty="0"/>
          </a:p>
        </p:txBody>
      </p:sp>
      <p:sp>
        <p:nvSpPr>
          <p:cNvPr id="4" name="Title 1">
            <a:extLst>
              <a:ext uri="{FF2B5EF4-FFF2-40B4-BE49-F238E27FC236}">
                <a16:creationId xmlns:a16="http://schemas.microsoft.com/office/drawing/2014/main" id="{5B8E0286-0692-9349-B13B-68D1465CB3B5}"/>
              </a:ext>
            </a:extLst>
          </p:cNvPr>
          <p:cNvSpPr txBox="1">
            <a:spLocks/>
          </p:cNvSpPr>
          <p:nvPr/>
        </p:nvSpPr>
        <p:spPr>
          <a:xfrm>
            <a:off x="586438" y="2302595"/>
            <a:ext cx="3070868" cy="1679069"/>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sz="10000" b="1" dirty="0">
                <a:solidFill>
                  <a:srgbClr val="FFFFFF"/>
                </a:solidFill>
                <a:latin typeface="Museo Sans 900" panose="02000000000000000000" pitchFamily="2" charset="77"/>
                <a:cs typeface="Avenir Black"/>
              </a:rPr>
              <a:t>67%</a:t>
            </a:r>
          </a:p>
        </p:txBody>
      </p:sp>
      <p:sp>
        <p:nvSpPr>
          <p:cNvPr id="3" name="Title 1"/>
          <p:cNvSpPr txBox="1">
            <a:spLocks/>
          </p:cNvSpPr>
          <p:nvPr/>
        </p:nvSpPr>
        <p:spPr>
          <a:xfrm>
            <a:off x="173422" y="2005990"/>
            <a:ext cx="3896901" cy="3507305"/>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pPr algn="l">
              <a:lnSpc>
                <a:spcPct val="120000"/>
              </a:lnSpc>
            </a:pPr>
            <a:r>
              <a:rPr lang="en-US" sz="3200" dirty="0">
                <a:solidFill>
                  <a:srgbClr val="FFFFFF"/>
                </a:solidFill>
                <a:latin typeface="Museo Sans 300" panose="02000000000000000000" pitchFamily="2" charset="77"/>
              </a:rPr>
              <a:t>More people in the world own cell phones than toilets.</a:t>
            </a:r>
            <a:br>
              <a:rPr lang="en-US" sz="4267" dirty="0">
                <a:solidFill>
                  <a:srgbClr val="FFFFFF"/>
                </a:solidFill>
              </a:rPr>
            </a:br>
            <a:endParaRPr lang="en-US" sz="4267" dirty="0">
              <a:solidFill>
                <a:srgbClr val="FFFFFF"/>
              </a:solidFill>
            </a:endParaRPr>
          </a:p>
          <a:p>
            <a:pPr algn="r"/>
            <a:r>
              <a:rPr lang="en-US" sz="2400" dirty="0">
                <a:solidFill>
                  <a:srgbClr val="FFFFFF"/>
                </a:solidFill>
                <a:latin typeface="Museo Sans 300" panose="02000000000000000000" pitchFamily="2" charset="77"/>
              </a:rPr>
              <a:t>- U.N. study 2013</a:t>
            </a:r>
          </a:p>
        </p:txBody>
      </p:sp>
      <p:pic>
        <p:nvPicPr>
          <p:cNvPr id="2" name="Picture 1" descr="Older woman with head shawl and colourful long dress, sitting on concrete stoop of a door, holding a cell phone, patting it gently"/>
          <p:cNvPicPr>
            <a:picLocks noChangeAspect="1"/>
          </p:cNvPicPr>
          <p:nvPr/>
        </p:nvPicPr>
        <p:blipFill>
          <a:blip r:embed="rId3"/>
          <a:stretch>
            <a:fillRect/>
          </a:stretch>
        </p:blipFill>
        <p:spPr>
          <a:xfrm>
            <a:off x="4070323" y="0"/>
            <a:ext cx="9144000" cy="6858000"/>
          </a:xfrm>
          <a:prstGeom prst="rect">
            <a:avLst/>
          </a:prstGeom>
        </p:spPr>
      </p:pic>
    </p:spTree>
    <p:extLst>
      <p:ext uri="{BB962C8B-B14F-4D97-AF65-F5344CB8AC3E}">
        <p14:creationId xmlns:p14="http://schemas.microsoft.com/office/powerpoint/2010/main" val="2379955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63924"/>
            <a:ext cx="10972800" cy="1143000"/>
          </a:xfrm>
        </p:spPr>
        <p:txBody>
          <a:bodyPr/>
          <a:lstStyle/>
          <a:p>
            <a:pPr algn="ctr"/>
            <a:r>
              <a:rPr lang="en-US" b="1" dirty="0">
                <a:latin typeface="Museo Sans 900" panose="02000000000000000000" pitchFamily="2" charset="77"/>
              </a:rPr>
              <a:t>What is the ROI of accessibility?</a:t>
            </a:r>
          </a:p>
        </p:txBody>
      </p:sp>
    </p:spTree>
    <p:extLst>
      <p:ext uri="{BB962C8B-B14F-4D97-AF65-F5344CB8AC3E}">
        <p14:creationId xmlns:p14="http://schemas.microsoft.com/office/powerpoint/2010/main" val="309479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774" y="1578670"/>
            <a:ext cx="4812631" cy="2706508"/>
          </a:xfrm>
        </p:spPr>
        <p:txBody>
          <a:bodyPr>
            <a:normAutofit/>
          </a:bodyPr>
          <a:lstStyle/>
          <a:p>
            <a:pPr algn="l"/>
            <a:r>
              <a:rPr lang="en-US" sz="4800" dirty="0">
                <a:solidFill>
                  <a:srgbClr val="FFFFFF"/>
                </a:solidFill>
                <a:latin typeface="Museo Sans 300" panose="02000000000000000000" pitchFamily="2" charset="77"/>
              </a:rPr>
              <a:t>What’s the ROI of your mother?</a:t>
            </a:r>
          </a:p>
        </p:txBody>
      </p:sp>
      <p:sp>
        <p:nvSpPr>
          <p:cNvPr id="6" name="TextBox 5"/>
          <p:cNvSpPr txBox="1"/>
          <p:nvPr/>
        </p:nvSpPr>
        <p:spPr>
          <a:xfrm>
            <a:off x="7571873" y="4100512"/>
            <a:ext cx="3636211" cy="461665"/>
          </a:xfrm>
          <a:prstGeom prst="rect">
            <a:avLst/>
          </a:prstGeom>
          <a:noFill/>
        </p:spPr>
        <p:txBody>
          <a:bodyPr wrap="square" rtlCol="0">
            <a:spAutoFit/>
          </a:bodyPr>
          <a:lstStyle/>
          <a:p>
            <a:pPr algn="r"/>
            <a:r>
              <a:rPr lang="en-US" sz="2400" dirty="0">
                <a:solidFill>
                  <a:srgbClr val="FFFFFF"/>
                </a:solidFill>
                <a:latin typeface="Museo Sans 300" panose="02000000000000000000" pitchFamily="2" charset="77"/>
                <a:cs typeface="Avenir Book"/>
              </a:rPr>
              <a:t>- Gary </a:t>
            </a:r>
            <a:r>
              <a:rPr lang="en-US" sz="2400" dirty="0" err="1">
                <a:solidFill>
                  <a:srgbClr val="FFFFFF"/>
                </a:solidFill>
                <a:latin typeface="Museo Sans 300" panose="02000000000000000000" pitchFamily="2" charset="77"/>
                <a:cs typeface="Avenir Book"/>
              </a:rPr>
              <a:t>Vaynerchuk</a:t>
            </a:r>
            <a:endParaRPr lang="en-US" sz="2400" dirty="0">
              <a:solidFill>
                <a:srgbClr val="FFFFFF"/>
              </a:solidFill>
              <a:latin typeface="Museo Sans 300" panose="02000000000000000000" pitchFamily="2" charset="77"/>
              <a:cs typeface="Avenir Book"/>
            </a:endParaRPr>
          </a:p>
        </p:txBody>
      </p:sp>
      <p:pic>
        <p:nvPicPr>
          <p:cNvPr id="7" name="Picture 6" descr="A smiling grandmother in the kitchen offering you a freshly baked cookie off her tr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09"/>
            <a:ext cx="5495997" cy="6910009"/>
          </a:xfrm>
          <a:prstGeom prst="rect">
            <a:avLst/>
          </a:prstGeom>
        </p:spPr>
      </p:pic>
    </p:spTree>
    <p:extLst>
      <p:ext uri="{BB962C8B-B14F-4D97-AF65-F5344CB8AC3E}">
        <p14:creationId xmlns:p14="http://schemas.microsoft.com/office/powerpoint/2010/main" val="47533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Hard Truth"/>
          <p:cNvPicPr>
            <a:picLocks noChangeAspect="1"/>
          </p:cNvPicPr>
          <p:nvPr/>
        </p:nvPicPr>
        <p:blipFill>
          <a:blip r:embed="rId3"/>
          <a:stretch>
            <a:fillRect/>
          </a:stretch>
        </p:blipFill>
        <p:spPr>
          <a:xfrm>
            <a:off x="5" y="0"/>
            <a:ext cx="2923228" cy="1656496"/>
          </a:xfrm>
          <a:prstGeom prst="rect">
            <a:avLst/>
          </a:prstGeom>
          <a:ln>
            <a:noFill/>
          </a:ln>
          <a:effectLst>
            <a:softEdge rad="112500"/>
          </a:effectLst>
        </p:spPr>
      </p:pic>
      <p:sp>
        <p:nvSpPr>
          <p:cNvPr id="2" name="Title 1"/>
          <p:cNvSpPr>
            <a:spLocks noGrp="1"/>
          </p:cNvSpPr>
          <p:nvPr>
            <p:ph type="title"/>
          </p:nvPr>
        </p:nvSpPr>
        <p:spPr>
          <a:xfrm>
            <a:off x="335450" y="2241384"/>
            <a:ext cx="9268773" cy="1143000"/>
          </a:xfrm>
        </p:spPr>
        <p:txBody>
          <a:bodyPr>
            <a:normAutofit/>
          </a:bodyPr>
          <a:lstStyle/>
          <a:p>
            <a:pPr algn="l"/>
            <a:r>
              <a:rPr lang="en-US" sz="4800" dirty="0">
                <a:solidFill>
                  <a:srgbClr val="FFFFFF"/>
                </a:solidFill>
              </a:rPr>
              <a:t> </a:t>
            </a:r>
            <a:r>
              <a:rPr lang="en-US" sz="3733" b="1" dirty="0">
                <a:solidFill>
                  <a:schemeClr val="tx1"/>
                </a:solidFill>
                <a:latin typeface="Museo Sans 900" panose="02000000000000000000" pitchFamily="2" charset="77"/>
                <a:cs typeface="Avenir Black"/>
              </a:rPr>
              <a:t>WHAT NO ONE IS SAYING OUT LOUD</a:t>
            </a:r>
          </a:p>
        </p:txBody>
      </p:sp>
      <p:sp>
        <p:nvSpPr>
          <p:cNvPr id="7" name="TextBox 6"/>
          <p:cNvSpPr txBox="1"/>
          <p:nvPr/>
        </p:nvSpPr>
        <p:spPr>
          <a:xfrm>
            <a:off x="335450" y="3365373"/>
            <a:ext cx="11856551" cy="1660968"/>
          </a:xfrm>
          <a:prstGeom prst="rect">
            <a:avLst/>
          </a:prstGeom>
          <a:noFill/>
        </p:spPr>
        <p:txBody>
          <a:bodyPr wrap="square" rtlCol="0">
            <a:spAutoFit/>
          </a:bodyPr>
          <a:lstStyle/>
          <a:p>
            <a:pPr>
              <a:lnSpc>
                <a:spcPct val="120000"/>
              </a:lnSpc>
            </a:pPr>
            <a:r>
              <a:rPr lang="en-US" sz="4400" dirty="0">
                <a:latin typeface="Museo Sans 300" panose="02000000000000000000" pitchFamily="2" charset="77"/>
                <a:cs typeface="Avenir Book"/>
              </a:rPr>
              <a:t>Accessibility doesn’t have tremendous business benefit when viewed in isolation.</a:t>
            </a:r>
          </a:p>
        </p:txBody>
      </p:sp>
    </p:spTree>
    <p:extLst>
      <p:ext uri="{BB962C8B-B14F-4D97-AF65-F5344CB8AC3E}">
        <p14:creationId xmlns:p14="http://schemas.microsoft.com/office/powerpoint/2010/main" val="1641834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Hard Truth"/>
          <p:cNvPicPr>
            <a:picLocks noChangeAspect="1"/>
          </p:cNvPicPr>
          <p:nvPr/>
        </p:nvPicPr>
        <p:blipFill>
          <a:blip r:embed="rId2"/>
          <a:stretch>
            <a:fillRect/>
          </a:stretch>
        </p:blipFill>
        <p:spPr>
          <a:xfrm>
            <a:off x="5" y="0"/>
            <a:ext cx="2923228" cy="1656496"/>
          </a:xfrm>
          <a:prstGeom prst="rect">
            <a:avLst/>
          </a:prstGeom>
          <a:ln>
            <a:noFill/>
          </a:ln>
          <a:effectLst>
            <a:softEdge rad="112500"/>
          </a:effectLst>
        </p:spPr>
      </p:pic>
      <p:sp>
        <p:nvSpPr>
          <p:cNvPr id="2" name="Title 1"/>
          <p:cNvSpPr>
            <a:spLocks noGrp="1"/>
          </p:cNvSpPr>
          <p:nvPr>
            <p:ph type="title"/>
          </p:nvPr>
        </p:nvSpPr>
        <p:spPr>
          <a:xfrm>
            <a:off x="335450" y="2241384"/>
            <a:ext cx="9268773" cy="1143000"/>
          </a:xfrm>
        </p:spPr>
        <p:txBody>
          <a:bodyPr>
            <a:normAutofit/>
          </a:bodyPr>
          <a:lstStyle/>
          <a:p>
            <a:pPr algn="l"/>
            <a:r>
              <a:rPr lang="en-US" sz="4800" b="1" dirty="0">
                <a:solidFill>
                  <a:schemeClr val="tx1"/>
                </a:solidFill>
                <a:latin typeface="Museo Sans 900" panose="02000000000000000000" pitchFamily="2" charset="77"/>
              </a:rPr>
              <a:t> </a:t>
            </a:r>
            <a:r>
              <a:rPr lang="en-US" sz="3733" b="1" dirty="0">
                <a:solidFill>
                  <a:schemeClr val="tx1"/>
                </a:solidFill>
                <a:latin typeface="Museo Sans 900" panose="02000000000000000000" pitchFamily="2" charset="77"/>
                <a:cs typeface="Avenir Black"/>
              </a:rPr>
              <a:t>WHAT NO ONE IS SAYING OUT LOUD</a:t>
            </a:r>
          </a:p>
        </p:txBody>
      </p:sp>
      <p:sp>
        <p:nvSpPr>
          <p:cNvPr id="7" name="TextBox 6"/>
          <p:cNvSpPr txBox="1"/>
          <p:nvPr/>
        </p:nvSpPr>
        <p:spPr>
          <a:xfrm>
            <a:off x="335450" y="3365373"/>
            <a:ext cx="11856551" cy="1660968"/>
          </a:xfrm>
          <a:prstGeom prst="rect">
            <a:avLst/>
          </a:prstGeom>
          <a:noFill/>
        </p:spPr>
        <p:txBody>
          <a:bodyPr wrap="square" rtlCol="0">
            <a:spAutoFit/>
          </a:bodyPr>
          <a:lstStyle/>
          <a:p>
            <a:pPr>
              <a:lnSpc>
                <a:spcPct val="120000"/>
              </a:lnSpc>
            </a:pPr>
            <a:r>
              <a:rPr lang="en-US" sz="4400" dirty="0">
                <a:latin typeface="Museo Sans 300" panose="02000000000000000000" pitchFamily="2" charset="77"/>
                <a:cs typeface="Avenir Book"/>
              </a:rPr>
              <a:t>Accessibility is dependent on a few specific preconditions to be successful.</a:t>
            </a:r>
          </a:p>
        </p:txBody>
      </p:sp>
    </p:spTree>
    <p:extLst>
      <p:ext uri="{BB962C8B-B14F-4D97-AF65-F5344CB8AC3E}">
        <p14:creationId xmlns:p14="http://schemas.microsoft.com/office/powerpoint/2010/main" val="3443480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Hard Truth"/>
          <p:cNvPicPr>
            <a:picLocks noChangeAspect="1"/>
          </p:cNvPicPr>
          <p:nvPr/>
        </p:nvPicPr>
        <p:blipFill>
          <a:blip r:embed="rId2"/>
          <a:stretch>
            <a:fillRect/>
          </a:stretch>
        </p:blipFill>
        <p:spPr>
          <a:xfrm>
            <a:off x="5" y="0"/>
            <a:ext cx="2923228" cy="1656496"/>
          </a:xfrm>
          <a:prstGeom prst="rect">
            <a:avLst/>
          </a:prstGeom>
          <a:ln>
            <a:noFill/>
          </a:ln>
          <a:effectLst>
            <a:softEdge rad="112500"/>
          </a:effectLst>
        </p:spPr>
      </p:pic>
      <p:sp>
        <p:nvSpPr>
          <p:cNvPr id="2" name="Title 1"/>
          <p:cNvSpPr>
            <a:spLocks noGrp="1"/>
          </p:cNvSpPr>
          <p:nvPr>
            <p:ph type="title"/>
          </p:nvPr>
        </p:nvSpPr>
        <p:spPr>
          <a:xfrm>
            <a:off x="335450" y="2241384"/>
            <a:ext cx="9268773" cy="1143000"/>
          </a:xfrm>
        </p:spPr>
        <p:txBody>
          <a:bodyPr>
            <a:normAutofit/>
          </a:bodyPr>
          <a:lstStyle/>
          <a:p>
            <a:pPr algn="l"/>
            <a:r>
              <a:rPr lang="en-US" sz="4800" b="1" dirty="0">
                <a:solidFill>
                  <a:schemeClr val="tx1"/>
                </a:solidFill>
                <a:latin typeface="Museo Sans 900" panose="02000000000000000000" pitchFamily="2" charset="77"/>
              </a:rPr>
              <a:t> </a:t>
            </a:r>
            <a:r>
              <a:rPr lang="en-US" sz="3733" b="1" dirty="0">
                <a:solidFill>
                  <a:schemeClr val="tx1"/>
                </a:solidFill>
                <a:latin typeface="Museo Sans 900" panose="02000000000000000000" pitchFamily="2" charset="77"/>
                <a:cs typeface="Avenir Black"/>
              </a:rPr>
              <a:t>WHAT NO ONE IS SAYING OUT LOUD</a:t>
            </a:r>
          </a:p>
        </p:txBody>
      </p:sp>
      <p:sp>
        <p:nvSpPr>
          <p:cNvPr id="7" name="TextBox 6"/>
          <p:cNvSpPr txBox="1"/>
          <p:nvPr/>
        </p:nvSpPr>
        <p:spPr>
          <a:xfrm>
            <a:off x="335450" y="3365373"/>
            <a:ext cx="11856551" cy="1660968"/>
          </a:xfrm>
          <a:prstGeom prst="rect">
            <a:avLst/>
          </a:prstGeom>
          <a:noFill/>
        </p:spPr>
        <p:txBody>
          <a:bodyPr wrap="square" rtlCol="0">
            <a:spAutoFit/>
          </a:bodyPr>
          <a:lstStyle/>
          <a:p>
            <a:pPr>
              <a:lnSpc>
                <a:spcPct val="120000"/>
              </a:lnSpc>
            </a:pPr>
            <a:r>
              <a:rPr lang="en-US" sz="4400" dirty="0">
                <a:latin typeface="Museo Sans 300" panose="02000000000000000000" pitchFamily="2" charset="77"/>
                <a:cs typeface="Avenir Book"/>
              </a:rPr>
              <a:t>When those preconditions are in place, </a:t>
            </a:r>
            <a:br>
              <a:rPr lang="en-US" sz="4400" dirty="0">
                <a:latin typeface="Museo Sans 300" panose="02000000000000000000" pitchFamily="2" charset="77"/>
                <a:cs typeface="Avenir Book"/>
              </a:rPr>
            </a:br>
            <a:r>
              <a:rPr lang="en-US" sz="4400" dirty="0">
                <a:latin typeface="Museo Sans 300" panose="02000000000000000000" pitchFamily="2" charset="77"/>
                <a:cs typeface="Avenir Book"/>
              </a:rPr>
              <a:t>an organization wins in many areas.</a:t>
            </a:r>
          </a:p>
        </p:txBody>
      </p:sp>
    </p:spTree>
    <p:extLst>
      <p:ext uri="{BB962C8B-B14F-4D97-AF65-F5344CB8AC3E}">
        <p14:creationId xmlns:p14="http://schemas.microsoft.com/office/powerpoint/2010/main" val="2908708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Hard Truth"/>
          <p:cNvPicPr>
            <a:picLocks noChangeAspect="1"/>
          </p:cNvPicPr>
          <p:nvPr/>
        </p:nvPicPr>
        <p:blipFill>
          <a:blip r:embed="rId2"/>
          <a:stretch>
            <a:fillRect/>
          </a:stretch>
        </p:blipFill>
        <p:spPr>
          <a:xfrm>
            <a:off x="5" y="0"/>
            <a:ext cx="2923228" cy="1656496"/>
          </a:xfrm>
          <a:prstGeom prst="rect">
            <a:avLst/>
          </a:prstGeom>
          <a:ln>
            <a:noFill/>
          </a:ln>
          <a:effectLst>
            <a:softEdge rad="112500"/>
          </a:effectLst>
        </p:spPr>
      </p:pic>
      <p:sp>
        <p:nvSpPr>
          <p:cNvPr id="2" name="Title 1"/>
          <p:cNvSpPr>
            <a:spLocks noGrp="1"/>
          </p:cNvSpPr>
          <p:nvPr>
            <p:ph type="title"/>
          </p:nvPr>
        </p:nvSpPr>
        <p:spPr>
          <a:xfrm>
            <a:off x="335450" y="2241384"/>
            <a:ext cx="9268773" cy="1143000"/>
          </a:xfrm>
        </p:spPr>
        <p:txBody>
          <a:bodyPr>
            <a:normAutofit/>
          </a:bodyPr>
          <a:lstStyle/>
          <a:p>
            <a:pPr algn="l"/>
            <a:r>
              <a:rPr lang="en-US" sz="4800" dirty="0">
                <a:solidFill>
                  <a:srgbClr val="FFFFFF"/>
                </a:solidFill>
              </a:rPr>
              <a:t> </a:t>
            </a:r>
            <a:r>
              <a:rPr lang="en-US" sz="3733" b="1" dirty="0">
                <a:solidFill>
                  <a:schemeClr val="tx1"/>
                </a:solidFill>
                <a:latin typeface="Museo Sans 900" panose="02000000000000000000" pitchFamily="2" charset="77"/>
                <a:cs typeface="Avenir Black"/>
              </a:rPr>
              <a:t>WHAT NO ONE IS SAYING OUT LOUD</a:t>
            </a:r>
          </a:p>
        </p:txBody>
      </p:sp>
      <p:sp>
        <p:nvSpPr>
          <p:cNvPr id="7" name="TextBox 6"/>
          <p:cNvSpPr txBox="1"/>
          <p:nvPr/>
        </p:nvSpPr>
        <p:spPr>
          <a:xfrm>
            <a:off x="335450" y="3365373"/>
            <a:ext cx="11856551" cy="1660968"/>
          </a:xfrm>
          <a:prstGeom prst="rect">
            <a:avLst/>
          </a:prstGeom>
          <a:noFill/>
        </p:spPr>
        <p:txBody>
          <a:bodyPr wrap="square" rtlCol="0">
            <a:spAutoFit/>
          </a:bodyPr>
          <a:lstStyle/>
          <a:p>
            <a:pPr>
              <a:lnSpc>
                <a:spcPct val="120000"/>
              </a:lnSpc>
            </a:pPr>
            <a:r>
              <a:rPr lang="en-US" sz="4400" dirty="0">
                <a:latin typeface="Museo Sans 300" panose="02000000000000000000" pitchFamily="2" charset="77"/>
                <a:cs typeface="Avenir Book"/>
              </a:rPr>
              <a:t>The accessibility business case is:</a:t>
            </a:r>
          </a:p>
          <a:p>
            <a:pPr>
              <a:lnSpc>
                <a:spcPct val="120000"/>
              </a:lnSpc>
            </a:pPr>
            <a:r>
              <a:rPr lang="en-US" sz="4400" dirty="0">
                <a:latin typeface="Museo Sans 300" panose="02000000000000000000" pitchFamily="2" charset="77"/>
                <a:cs typeface="Avenir Book"/>
              </a:rPr>
              <a:t>accessibility +preconditions = success</a:t>
            </a:r>
          </a:p>
        </p:txBody>
      </p:sp>
    </p:spTree>
    <p:extLst>
      <p:ext uri="{BB962C8B-B14F-4D97-AF65-F5344CB8AC3E}">
        <p14:creationId xmlns:p14="http://schemas.microsoft.com/office/powerpoint/2010/main" val="3442983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Hard Truth"/>
          <p:cNvPicPr>
            <a:picLocks noChangeAspect="1"/>
          </p:cNvPicPr>
          <p:nvPr/>
        </p:nvPicPr>
        <p:blipFill>
          <a:blip r:embed="rId3"/>
          <a:stretch>
            <a:fillRect/>
          </a:stretch>
        </p:blipFill>
        <p:spPr>
          <a:xfrm>
            <a:off x="5" y="0"/>
            <a:ext cx="2923228" cy="1656496"/>
          </a:xfrm>
          <a:prstGeom prst="rect">
            <a:avLst/>
          </a:prstGeom>
          <a:ln>
            <a:noFill/>
          </a:ln>
          <a:effectLst>
            <a:softEdge rad="112500"/>
          </a:effectLst>
        </p:spPr>
      </p:pic>
      <p:sp>
        <p:nvSpPr>
          <p:cNvPr id="2" name="Title 1"/>
          <p:cNvSpPr>
            <a:spLocks noGrp="1"/>
          </p:cNvSpPr>
          <p:nvPr>
            <p:ph type="title"/>
          </p:nvPr>
        </p:nvSpPr>
        <p:spPr>
          <a:xfrm>
            <a:off x="249399" y="3429000"/>
            <a:ext cx="11693201" cy="1143000"/>
          </a:xfrm>
        </p:spPr>
        <p:txBody>
          <a:bodyPr>
            <a:noAutofit/>
          </a:bodyPr>
          <a:lstStyle/>
          <a:p>
            <a:pPr algn="ctr"/>
            <a:r>
              <a:rPr lang="en-US" sz="4800" dirty="0">
                <a:solidFill>
                  <a:schemeClr val="tx1"/>
                </a:solidFill>
                <a:latin typeface="Museo Sans 300" panose="02000000000000000000" pitchFamily="2" charset="77"/>
              </a:rPr>
              <a:t>Your job is to find those preconditions.</a:t>
            </a:r>
            <a:endParaRPr lang="en-US" sz="4000" dirty="0">
              <a:solidFill>
                <a:schemeClr val="tx1"/>
              </a:solidFill>
              <a:latin typeface="Museo Sans 300" panose="02000000000000000000" pitchFamily="2" charset="77"/>
              <a:cs typeface="Avenir Black"/>
            </a:endParaRPr>
          </a:p>
        </p:txBody>
      </p:sp>
    </p:spTree>
    <p:extLst>
      <p:ext uri="{BB962C8B-B14F-4D97-AF65-F5344CB8AC3E}">
        <p14:creationId xmlns:p14="http://schemas.microsoft.com/office/powerpoint/2010/main" val="778638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solidFill>
                  <a:srgbClr val="FFFFFF"/>
                </a:solidFill>
                <a:latin typeface="Museo Sans 900" panose="02000000000000000000" pitchFamily="2" charset="77"/>
              </a:rPr>
              <a:t>Organizational level wins</a:t>
            </a:r>
          </a:p>
        </p:txBody>
      </p:sp>
      <p:sp>
        <p:nvSpPr>
          <p:cNvPr id="3" name="Content Placeholder 2"/>
          <p:cNvSpPr>
            <a:spLocks noGrp="1"/>
          </p:cNvSpPr>
          <p:nvPr>
            <p:ph idx="1"/>
          </p:nvPr>
        </p:nvSpPr>
        <p:spPr>
          <a:xfrm>
            <a:off x="1927409" y="2093644"/>
            <a:ext cx="9122611" cy="3907005"/>
          </a:xfrm>
        </p:spPr>
        <p:txBody>
          <a:bodyPr>
            <a:normAutofit lnSpcReduction="10000"/>
          </a:bodyPr>
          <a:lstStyle/>
          <a:p>
            <a:pPr>
              <a:spcAft>
                <a:spcPts val="1200"/>
              </a:spcAft>
            </a:pPr>
            <a:r>
              <a:rPr lang="en-US" sz="3200" dirty="0">
                <a:latin typeface="Museo Sans 300" panose="02000000000000000000" pitchFamily="2" charset="77"/>
              </a:rPr>
              <a:t>Digital governance </a:t>
            </a:r>
          </a:p>
          <a:p>
            <a:pPr>
              <a:spcAft>
                <a:spcPts val="1200"/>
              </a:spcAft>
            </a:pPr>
            <a:r>
              <a:rPr lang="en-US" sz="3200" dirty="0">
                <a:latin typeface="Museo Sans 300" panose="02000000000000000000" pitchFamily="2" charset="77"/>
              </a:rPr>
              <a:t>Risk mitigation and prevention</a:t>
            </a:r>
          </a:p>
          <a:p>
            <a:pPr>
              <a:spcAft>
                <a:spcPts val="1200"/>
              </a:spcAft>
            </a:pPr>
            <a:r>
              <a:rPr lang="en-US" sz="3200" dirty="0">
                <a:latin typeface="Museo Sans 300" panose="02000000000000000000" pitchFamily="2" charset="77"/>
              </a:rPr>
              <a:t>Standardization</a:t>
            </a:r>
          </a:p>
          <a:p>
            <a:pPr>
              <a:spcAft>
                <a:spcPts val="1200"/>
              </a:spcAft>
            </a:pPr>
            <a:r>
              <a:rPr lang="en-US" sz="3200" dirty="0">
                <a:latin typeface="Museo Sans 300" panose="02000000000000000000" pitchFamily="2" charset="77"/>
              </a:rPr>
              <a:t>Market-ready initiatives</a:t>
            </a:r>
          </a:p>
          <a:p>
            <a:pPr>
              <a:spcAft>
                <a:spcPts val="1200"/>
              </a:spcAft>
            </a:pPr>
            <a:r>
              <a:rPr lang="en-US" sz="3200" dirty="0">
                <a:latin typeface="Museo Sans 300" panose="02000000000000000000" pitchFamily="2" charset="77"/>
              </a:rPr>
              <a:t>Corporate responsibility</a:t>
            </a:r>
          </a:p>
          <a:p>
            <a:pPr>
              <a:spcAft>
                <a:spcPts val="1200"/>
              </a:spcAft>
            </a:pPr>
            <a:r>
              <a:rPr lang="en-US" sz="3200" dirty="0">
                <a:latin typeface="Museo Sans 300" panose="02000000000000000000" pitchFamily="2" charset="77"/>
              </a:rPr>
              <a:t>Professional development</a:t>
            </a:r>
          </a:p>
          <a:p>
            <a:pPr>
              <a:spcAft>
                <a:spcPts val="1200"/>
              </a:spcAft>
            </a:pPr>
            <a:r>
              <a:rPr lang="en-US" sz="3200" dirty="0">
                <a:latin typeface="Museo Sans 300" panose="02000000000000000000" pitchFamily="2" charset="77"/>
              </a:rPr>
              <a:t>Customer engagement</a:t>
            </a:r>
          </a:p>
        </p:txBody>
      </p:sp>
    </p:spTree>
    <p:extLst>
      <p:ext uri="{BB962C8B-B14F-4D97-AF65-F5344CB8AC3E}">
        <p14:creationId xmlns:p14="http://schemas.microsoft.com/office/powerpoint/2010/main" val="3865944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Shape 318"/>
        <p:cNvGrpSpPr/>
        <p:nvPr/>
      </p:nvGrpSpPr>
      <p:grpSpPr>
        <a:xfrm>
          <a:off x="0" y="0"/>
          <a:ext cx="0" cy="0"/>
          <a:chOff x="0" y="0"/>
          <a:chExt cx="0" cy="0"/>
        </a:xfrm>
      </p:grpSpPr>
      <p:sp>
        <p:nvSpPr>
          <p:cNvPr id="319" name="Google Shape;319;p62"/>
          <p:cNvSpPr txBox="1">
            <a:spLocks noGrp="1"/>
          </p:cNvSpPr>
          <p:nvPr>
            <p:ph type="title"/>
          </p:nvPr>
        </p:nvSpPr>
        <p:spPr>
          <a:xfrm>
            <a:off x="609600" y="274639"/>
            <a:ext cx="10972800" cy="1143200"/>
          </a:xfrm>
          <a:prstGeom prst="rect">
            <a:avLst/>
          </a:prstGeom>
          <a:ln>
            <a:noFill/>
          </a:ln>
        </p:spPr>
        <p:txBody>
          <a:bodyPr spcFirstLastPara="1" vert="horz" wrap="square" lIns="121900" tIns="121900" rIns="121900" bIns="121900" rtlCol="0" anchor="ctr" anchorCtr="0">
            <a:noAutofit/>
          </a:bodyPr>
          <a:lstStyle/>
          <a:p>
            <a:r>
              <a:rPr lang="en" b="1" dirty="0">
                <a:solidFill>
                  <a:srgbClr val="7030A0"/>
                </a:solidFill>
                <a:latin typeface="Museo Sans 900" panose="02000000000000000000" pitchFamily="2" charset="77"/>
              </a:rPr>
              <a:t>TEAM EXERCISE!</a:t>
            </a:r>
            <a:endParaRPr b="1" dirty="0">
              <a:solidFill>
                <a:srgbClr val="7030A0"/>
              </a:solidFill>
              <a:latin typeface="Museo Sans 900" panose="02000000000000000000" pitchFamily="2" charset="77"/>
            </a:endParaRPr>
          </a:p>
        </p:txBody>
      </p:sp>
    </p:spTree>
    <p:extLst>
      <p:ext uri="{BB962C8B-B14F-4D97-AF65-F5344CB8AC3E}">
        <p14:creationId xmlns:p14="http://schemas.microsoft.com/office/powerpoint/2010/main" val="2184869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a:off x="1929800" y="1571400"/>
            <a:ext cx="8332400" cy="3715200"/>
          </a:xfrm>
          <a:prstGeom prst="rect">
            <a:avLst/>
          </a:prstGeom>
        </p:spPr>
        <p:txBody>
          <a:bodyPr spcFirstLastPara="1" vert="horz" wrap="square" lIns="121900" tIns="121900" rIns="121900" bIns="121900" rtlCol="0" anchor="ctr" anchorCtr="0">
            <a:noAutofit/>
          </a:bodyPr>
          <a:lstStyle/>
          <a:p>
            <a:r>
              <a:rPr lang="en" sz="3200" b="1" i="1" dirty="0">
                <a:latin typeface="Georgia"/>
                <a:ea typeface="Georgia"/>
                <a:cs typeface="Georgia"/>
                <a:sym typeface="Georgia"/>
              </a:rPr>
              <a:t>The cultural shift at an organization </a:t>
            </a:r>
            <a:endParaRPr sz="3200" b="1" i="1" dirty="0">
              <a:latin typeface="Georgia"/>
              <a:ea typeface="Georgia"/>
              <a:cs typeface="Georgia"/>
              <a:sym typeface="Georgia"/>
            </a:endParaRPr>
          </a:p>
          <a:p>
            <a:r>
              <a:rPr lang="en" sz="3200" b="1" i="1" dirty="0">
                <a:latin typeface="Georgia"/>
                <a:ea typeface="Georgia"/>
                <a:cs typeface="Georgia"/>
                <a:sym typeface="Georgia"/>
              </a:rPr>
              <a:t>can be as small and as significant </a:t>
            </a:r>
            <a:endParaRPr sz="3200" b="1" i="1" dirty="0">
              <a:latin typeface="Georgia"/>
              <a:ea typeface="Georgia"/>
              <a:cs typeface="Georgia"/>
              <a:sym typeface="Georgia"/>
            </a:endParaRPr>
          </a:p>
          <a:p>
            <a:r>
              <a:rPr lang="en" sz="3200" b="1" i="1" dirty="0">
                <a:latin typeface="Georgia"/>
                <a:ea typeface="Georgia"/>
                <a:cs typeface="Georgia"/>
                <a:sym typeface="Georgia"/>
              </a:rPr>
              <a:t>as a hex value.</a:t>
            </a:r>
            <a:endParaRPr sz="3200" b="1" i="1" dirty="0">
              <a:latin typeface="Georgia"/>
              <a:ea typeface="Georgia"/>
              <a:cs typeface="Georgia"/>
              <a:sym typeface="Georgia"/>
            </a:endParaRPr>
          </a:p>
        </p:txBody>
      </p:sp>
    </p:spTree>
    <p:extLst>
      <p:ext uri="{BB962C8B-B14F-4D97-AF65-F5344CB8AC3E}">
        <p14:creationId xmlns:p14="http://schemas.microsoft.com/office/powerpoint/2010/main" val="80929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3"/>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5400" b="1" dirty="0">
                <a:latin typeface="Museo Sans 900" panose="02000000000000000000" pitchFamily="2" charset="77"/>
              </a:rPr>
              <a:t>Find the cornerstone</a:t>
            </a:r>
            <a:endParaRPr sz="5400" b="1" dirty="0">
              <a:latin typeface="Museo Sans 900" panose="02000000000000000000" pitchFamily="2" charset="77"/>
            </a:endParaRPr>
          </a:p>
        </p:txBody>
      </p:sp>
      <p:sp>
        <p:nvSpPr>
          <p:cNvPr id="325" name="Google Shape;325;p63"/>
          <p:cNvSpPr txBox="1">
            <a:spLocks noGrp="1"/>
          </p:cNvSpPr>
          <p:nvPr>
            <p:ph type="body" idx="1"/>
          </p:nvPr>
        </p:nvSpPr>
        <p:spPr>
          <a:xfrm>
            <a:off x="609600" y="1600201"/>
            <a:ext cx="10972800" cy="4526000"/>
          </a:xfrm>
          <a:prstGeom prst="rect">
            <a:avLst/>
          </a:prstGeom>
        </p:spPr>
        <p:txBody>
          <a:bodyPr spcFirstLastPara="1" vert="horz" wrap="square" lIns="121900" tIns="121900" rIns="121900" bIns="121900" rtlCol="0" anchor="t" anchorCtr="0">
            <a:noAutofit/>
          </a:bodyPr>
          <a:lstStyle/>
          <a:p>
            <a:pPr marL="609585" indent="-507987">
              <a:lnSpc>
                <a:spcPct val="115000"/>
              </a:lnSpc>
              <a:spcBef>
                <a:spcPts val="0"/>
              </a:spcBef>
              <a:buClr>
                <a:srgbClr val="FFFFFF"/>
              </a:buClr>
              <a:buSzPts val="2400"/>
              <a:buFont typeface="Proxima Nova"/>
              <a:buAutoNum type="arabicPeriod"/>
            </a:pPr>
            <a:r>
              <a:rPr lang="en" sz="3200" dirty="0">
                <a:solidFill>
                  <a:srgbClr val="FFFFFF"/>
                </a:solidFill>
                <a:latin typeface="Museo Sans 300" panose="02000000000000000000" pitchFamily="2" charset="77"/>
              </a:rPr>
              <a:t>Write down your organization’s mission statement.</a:t>
            </a:r>
            <a:endParaRPr sz="3200" dirty="0">
              <a:solidFill>
                <a:srgbClr val="FFFFFF"/>
              </a:solidFill>
              <a:latin typeface="Museo Sans 300" panose="02000000000000000000" pitchFamily="2" charset="77"/>
            </a:endParaRPr>
          </a:p>
          <a:p>
            <a:pPr marL="609585" indent="-507987">
              <a:lnSpc>
                <a:spcPct val="115000"/>
              </a:lnSpc>
              <a:spcBef>
                <a:spcPts val="0"/>
              </a:spcBef>
              <a:buClr>
                <a:srgbClr val="FFFFFF"/>
              </a:buClr>
              <a:buSzPts val="2400"/>
              <a:buFont typeface="Proxima Nova"/>
              <a:buAutoNum type="arabicPeriod"/>
            </a:pPr>
            <a:r>
              <a:rPr lang="en" sz="3200" dirty="0">
                <a:solidFill>
                  <a:srgbClr val="FFFFFF"/>
                </a:solidFill>
                <a:latin typeface="Museo Sans 300" panose="02000000000000000000" pitchFamily="2" charset="77"/>
              </a:rPr>
              <a:t>How does your org define value?</a:t>
            </a:r>
            <a:endParaRPr sz="3200" dirty="0">
              <a:solidFill>
                <a:srgbClr val="FFFFFF"/>
              </a:solidFill>
              <a:latin typeface="Museo Sans 300" panose="02000000000000000000" pitchFamily="2" charset="77"/>
            </a:endParaRPr>
          </a:p>
          <a:p>
            <a:pPr marL="609585" indent="-507987">
              <a:lnSpc>
                <a:spcPct val="115000"/>
              </a:lnSpc>
              <a:spcBef>
                <a:spcPts val="0"/>
              </a:spcBef>
              <a:buClr>
                <a:srgbClr val="FFFFFF"/>
              </a:buClr>
              <a:buSzPts val="2400"/>
              <a:buFont typeface="Proxima Nova"/>
              <a:buAutoNum type="arabicPeriod"/>
            </a:pPr>
            <a:r>
              <a:rPr lang="en" sz="3200" dirty="0">
                <a:solidFill>
                  <a:srgbClr val="FFFFFF"/>
                </a:solidFill>
                <a:latin typeface="Museo Sans 300" panose="02000000000000000000" pitchFamily="2" charset="77"/>
              </a:rPr>
              <a:t>Are there any executives or leaders who most people at your org regard as visionary?</a:t>
            </a:r>
            <a:endParaRPr sz="3200" dirty="0">
              <a:solidFill>
                <a:srgbClr val="FFFFFF"/>
              </a:solidFill>
              <a:latin typeface="Museo Sans 300" panose="02000000000000000000" pitchFamily="2" charset="77"/>
            </a:endParaRPr>
          </a:p>
          <a:p>
            <a:pPr marL="609585" indent="-507987">
              <a:lnSpc>
                <a:spcPct val="115000"/>
              </a:lnSpc>
              <a:spcBef>
                <a:spcPts val="0"/>
              </a:spcBef>
              <a:buClr>
                <a:srgbClr val="FFFFFF"/>
              </a:buClr>
              <a:buSzPts val="2400"/>
              <a:buFont typeface="Proxima Nova"/>
              <a:buAutoNum type="arabicPeriod"/>
            </a:pPr>
            <a:r>
              <a:rPr lang="en" sz="3200" dirty="0">
                <a:solidFill>
                  <a:srgbClr val="FFFFFF"/>
                </a:solidFill>
                <a:latin typeface="Museo Sans 300" panose="02000000000000000000" pitchFamily="2" charset="77"/>
              </a:rPr>
              <a:t>What do they say? What are they known for?</a:t>
            </a:r>
            <a:endParaRPr sz="3200" dirty="0">
              <a:solidFill>
                <a:srgbClr val="FFFFFF"/>
              </a:solidFill>
              <a:latin typeface="Museo Sans 300" panose="02000000000000000000" pitchFamily="2" charset="77"/>
            </a:endParaRPr>
          </a:p>
          <a:p>
            <a:pPr marL="609585" indent="-507987">
              <a:lnSpc>
                <a:spcPct val="115000"/>
              </a:lnSpc>
              <a:spcBef>
                <a:spcPts val="0"/>
              </a:spcBef>
              <a:buClr>
                <a:srgbClr val="FFFFFF"/>
              </a:buClr>
              <a:buSzPts val="2400"/>
              <a:buFont typeface="Proxima Nova"/>
              <a:buAutoNum type="arabicPeriod"/>
            </a:pPr>
            <a:r>
              <a:rPr lang="en" sz="3200" dirty="0">
                <a:solidFill>
                  <a:srgbClr val="FFFFFF"/>
                </a:solidFill>
                <a:latin typeface="Museo Sans 300" panose="02000000000000000000" pitchFamily="2" charset="77"/>
              </a:rPr>
              <a:t>Find three ways that accessibility can be linked to those things.</a:t>
            </a:r>
          </a:p>
          <a:p>
            <a:pPr marL="609585" indent="-507987">
              <a:lnSpc>
                <a:spcPct val="115000"/>
              </a:lnSpc>
              <a:spcBef>
                <a:spcPts val="0"/>
              </a:spcBef>
              <a:buClr>
                <a:srgbClr val="FFFFFF"/>
              </a:buClr>
              <a:buSzPts val="2400"/>
              <a:buFont typeface="Proxima Nova"/>
              <a:buAutoNum type="arabicPeriod"/>
            </a:pPr>
            <a:r>
              <a:rPr lang="en" sz="3200" dirty="0">
                <a:solidFill>
                  <a:srgbClr val="FFFFFF"/>
                </a:solidFill>
                <a:latin typeface="Museo Sans 300" panose="02000000000000000000" pitchFamily="2" charset="77"/>
              </a:rPr>
              <a:t>Share!</a:t>
            </a:r>
            <a:endParaRPr sz="3200" dirty="0">
              <a:solidFill>
                <a:srgbClr val="FFFFFF"/>
              </a:solidFill>
              <a:latin typeface="Museo Sans 300" panose="02000000000000000000" pitchFamily="2" charset="77"/>
            </a:endParaRPr>
          </a:p>
        </p:txBody>
      </p:sp>
    </p:spTree>
    <p:extLst>
      <p:ext uri="{BB962C8B-B14F-4D97-AF65-F5344CB8AC3E}">
        <p14:creationId xmlns:p14="http://schemas.microsoft.com/office/powerpoint/2010/main" val="3649680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71"/>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b="1" dirty="0">
                <a:latin typeface="Museo Sans 900" panose="02000000000000000000" pitchFamily="2" charset="77"/>
              </a:rPr>
              <a:t>Examples of brand promises</a:t>
            </a:r>
            <a:endParaRPr b="1" dirty="0">
              <a:latin typeface="Museo Sans 900" panose="02000000000000000000" pitchFamily="2" charset="77"/>
            </a:endParaRPr>
          </a:p>
        </p:txBody>
      </p:sp>
      <p:sp>
        <p:nvSpPr>
          <p:cNvPr id="374" name="Google Shape;374;p71"/>
          <p:cNvSpPr txBox="1">
            <a:spLocks noGrp="1"/>
          </p:cNvSpPr>
          <p:nvPr>
            <p:ph type="body" idx="1"/>
          </p:nvPr>
        </p:nvSpPr>
        <p:spPr>
          <a:xfrm>
            <a:off x="609600" y="2103767"/>
            <a:ext cx="10406400" cy="4022400"/>
          </a:xfrm>
          <a:prstGeom prst="rect">
            <a:avLst/>
          </a:prstGeom>
        </p:spPr>
        <p:txBody>
          <a:bodyPr spcFirstLastPara="1" vert="horz" wrap="square" lIns="121900" tIns="121900" rIns="121900" bIns="121900" rtlCol="0" anchor="t" anchorCtr="0">
            <a:noAutofit/>
          </a:bodyPr>
          <a:lstStyle/>
          <a:p>
            <a:pPr marL="609585" indent="-507987">
              <a:spcBef>
                <a:spcPts val="640"/>
              </a:spcBef>
              <a:spcAft>
                <a:spcPts val="1200"/>
              </a:spcAft>
              <a:buSzPts val="2400"/>
            </a:pPr>
            <a:r>
              <a:rPr lang="en" sz="3200" b="1" dirty="0">
                <a:latin typeface="Museo Sans 300" panose="02000000000000000000" pitchFamily="2" charset="77"/>
              </a:rPr>
              <a:t>Target: E</a:t>
            </a:r>
            <a:r>
              <a:rPr lang="en" sz="3200" dirty="0">
                <a:latin typeface="Museo Sans 300" panose="02000000000000000000" pitchFamily="2" charset="77"/>
              </a:rPr>
              <a:t>xpect more.</a:t>
            </a:r>
            <a:endParaRPr sz="3200" dirty="0">
              <a:latin typeface="Museo Sans 300" panose="02000000000000000000" pitchFamily="2" charset="77"/>
            </a:endParaRPr>
          </a:p>
          <a:p>
            <a:pPr marL="609585" indent="-507987">
              <a:spcBef>
                <a:spcPts val="0"/>
              </a:spcBef>
              <a:spcAft>
                <a:spcPts val="1200"/>
              </a:spcAft>
              <a:buSzPts val="2400"/>
            </a:pPr>
            <a:r>
              <a:rPr lang="en" sz="3200" b="1" dirty="0">
                <a:latin typeface="Museo Sans 300" panose="02000000000000000000" pitchFamily="2" charset="77"/>
              </a:rPr>
              <a:t>Humana: G</a:t>
            </a:r>
            <a:r>
              <a:rPr lang="en" sz="3200" dirty="0">
                <a:latin typeface="Museo Sans 300" panose="02000000000000000000" pitchFamily="2" charset="77"/>
              </a:rPr>
              <a:t>uidance when you need it most.</a:t>
            </a:r>
            <a:endParaRPr sz="3200" dirty="0">
              <a:latin typeface="Museo Sans 300" panose="02000000000000000000" pitchFamily="2" charset="77"/>
            </a:endParaRPr>
          </a:p>
          <a:p>
            <a:pPr marL="609585" indent="-507987">
              <a:spcBef>
                <a:spcPts val="0"/>
              </a:spcBef>
              <a:spcAft>
                <a:spcPts val="1200"/>
              </a:spcAft>
              <a:buSzPts val="2400"/>
            </a:pPr>
            <a:r>
              <a:rPr lang="en" sz="3200" b="1" dirty="0">
                <a:latin typeface="Museo Sans 300" panose="02000000000000000000" pitchFamily="2" charset="77"/>
              </a:rPr>
              <a:t>JetBlue: D</a:t>
            </a:r>
            <a:r>
              <a:rPr lang="en" sz="3200" dirty="0">
                <a:latin typeface="Museo Sans 300" panose="02000000000000000000" pitchFamily="2" charset="77"/>
              </a:rPr>
              <a:t>edicated to inspiring humanity.</a:t>
            </a:r>
            <a:endParaRPr sz="3200" dirty="0">
              <a:latin typeface="Museo Sans 300" panose="02000000000000000000" pitchFamily="2" charset="77"/>
            </a:endParaRPr>
          </a:p>
          <a:p>
            <a:pPr marL="609585" indent="-507987">
              <a:spcBef>
                <a:spcPts val="0"/>
              </a:spcBef>
              <a:spcAft>
                <a:spcPts val="1200"/>
              </a:spcAft>
              <a:buSzPts val="2400"/>
            </a:pPr>
            <a:r>
              <a:rPr lang="en" sz="3200" b="1" dirty="0">
                <a:latin typeface="Museo Sans 300" panose="02000000000000000000" pitchFamily="2" charset="77"/>
              </a:rPr>
              <a:t>Google: </a:t>
            </a:r>
            <a:r>
              <a:rPr lang="en" sz="3200" dirty="0">
                <a:latin typeface="Museo Sans 300" panose="02000000000000000000" pitchFamily="2" charset="77"/>
              </a:rPr>
              <a:t>Focus on the user and all else will follow</a:t>
            </a:r>
            <a:r>
              <a:rPr lang="en" dirty="0"/>
              <a:t>.</a:t>
            </a:r>
            <a:endParaRPr dirty="0"/>
          </a:p>
        </p:txBody>
      </p:sp>
    </p:spTree>
    <p:extLst>
      <p:ext uri="{BB962C8B-B14F-4D97-AF65-F5344CB8AC3E}">
        <p14:creationId xmlns:p14="http://schemas.microsoft.com/office/powerpoint/2010/main" val="2523076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2" name="Title 1" hidden="1">
            <a:extLst>
              <a:ext uri="{FF2B5EF4-FFF2-40B4-BE49-F238E27FC236}">
                <a16:creationId xmlns:a16="http://schemas.microsoft.com/office/drawing/2014/main" id="{F3CD7026-FFFB-9245-85A7-63D7D0A154F8}"/>
              </a:ext>
            </a:extLst>
          </p:cNvPr>
          <p:cNvSpPr>
            <a:spLocks noGrp="1"/>
          </p:cNvSpPr>
          <p:nvPr>
            <p:ph type="title" idx="4294967295"/>
          </p:nvPr>
        </p:nvSpPr>
        <p:spPr/>
        <p:txBody>
          <a:bodyPr/>
          <a:lstStyle/>
          <a:p>
            <a:r>
              <a:rPr lang="en-US" dirty="0"/>
              <a:t>Always Be Closing (Alec Baldwin from </a:t>
            </a:r>
            <a:r>
              <a:rPr lang="en-US" dirty="0" err="1"/>
              <a:t>Glengary</a:t>
            </a:r>
            <a:r>
              <a:rPr lang="en-US" baseline="0" dirty="0"/>
              <a:t> </a:t>
            </a:r>
            <a:r>
              <a:rPr lang="en-US" baseline="0" dirty="0" err="1"/>
              <a:t>Glenross</a:t>
            </a:r>
            <a:r>
              <a:rPr lang="en-US" baseline="0" dirty="0"/>
              <a:t>, standing in front of a blackboard)</a:t>
            </a:r>
            <a:endParaRPr lang="en-US" dirty="0"/>
          </a:p>
        </p:txBody>
      </p:sp>
    </p:spTree>
    <p:extLst>
      <p:ext uri="{BB962C8B-B14F-4D97-AF65-F5344CB8AC3E}">
        <p14:creationId xmlns:p14="http://schemas.microsoft.com/office/powerpoint/2010/main" val="1773006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C6DD7-202F-E24E-AA03-DCA73377A775}"/>
              </a:ext>
            </a:extLst>
          </p:cNvPr>
          <p:cNvSpPr>
            <a:spLocks noGrp="1"/>
          </p:cNvSpPr>
          <p:nvPr>
            <p:ph type="title"/>
          </p:nvPr>
        </p:nvSpPr>
        <p:spPr>
          <a:xfrm>
            <a:off x="626885" y="2885175"/>
            <a:ext cx="6900203" cy="2033665"/>
          </a:xfrm>
        </p:spPr>
        <p:txBody>
          <a:bodyPr/>
          <a:lstStyle/>
          <a:p>
            <a:r>
              <a:rPr lang="en-US" dirty="0"/>
              <a:t>2. policy</a:t>
            </a:r>
            <a:br>
              <a:rPr lang="en-US" dirty="0"/>
            </a:br>
            <a:endParaRPr lang="en-US" dirty="0"/>
          </a:p>
        </p:txBody>
      </p:sp>
    </p:spTree>
    <p:extLst>
      <p:ext uri="{BB962C8B-B14F-4D97-AF65-F5344CB8AC3E}">
        <p14:creationId xmlns:p14="http://schemas.microsoft.com/office/powerpoint/2010/main" val="4253857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9"/>
        <p:cNvGrpSpPr/>
        <p:nvPr/>
      </p:nvGrpSpPr>
      <p:grpSpPr>
        <a:xfrm>
          <a:off x="0" y="0"/>
          <a:ext cx="0" cy="0"/>
          <a:chOff x="0" y="0"/>
          <a:chExt cx="0" cy="0"/>
        </a:xfrm>
      </p:grpSpPr>
      <p:sp>
        <p:nvSpPr>
          <p:cNvPr id="340" name="Google Shape;340;p66"/>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US" sz="6000" b="1" dirty="0">
                <a:solidFill>
                  <a:srgbClr val="7030A0"/>
                </a:solidFill>
                <a:latin typeface="Museo Sans 900" panose="02000000000000000000" pitchFamily="2" charset="77"/>
              </a:rPr>
              <a:t>Accessibility policies</a:t>
            </a:r>
          </a:p>
        </p:txBody>
      </p:sp>
      <p:sp>
        <p:nvSpPr>
          <p:cNvPr id="341" name="Google Shape;341;p66"/>
          <p:cNvSpPr txBox="1">
            <a:spLocks noGrp="1"/>
          </p:cNvSpPr>
          <p:nvPr>
            <p:ph type="body" idx="1"/>
          </p:nvPr>
        </p:nvSpPr>
        <p:spPr>
          <a:xfrm>
            <a:off x="609600" y="1600200"/>
            <a:ext cx="10555200" cy="4526000"/>
          </a:xfrm>
          <a:prstGeom prst="rect">
            <a:avLst/>
          </a:prstGeom>
        </p:spPr>
        <p:txBody>
          <a:bodyPr spcFirstLastPara="1" vert="horz" wrap="square" lIns="121900" tIns="121900" rIns="121900" bIns="121900" rtlCol="0" anchor="t" anchorCtr="0">
            <a:noAutofit/>
          </a:bodyPr>
          <a:lstStyle/>
          <a:p>
            <a:pPr marL="457189" indent="-253994">
              <a:spcBef>
                <a:spcPts val="640"/>
              </a:spcBef>
              <a:buNone/>
            </a:pPr>
            <a:r>
              <a:rPr lang="en-US" sz="3200" dirty="0">
                <a:solidFill>
                  <a:schemeClr val="tx1"/>
                </a:solidFill>
                <a:latin typeface="Museo Sans 300" panose="02000000000000000000" pitchFamily="2" charset="77"/>
              </a:rPr>
              <a:t>GOAL: Make this better than a TPS report...</a:t>
            </a:r>
            <a:br>
              <a:rPr lang="en-US" dirty="0">
                <a:solidFill>
                  <a:schemeClr val="tx1"/>
                </a:solidFill>
                <a:latin typeface="Museo Sans 300" panose="02000000000000000000" pitchFamily="2" charset="77"/>
              </a:rPr>
            </a:br>
            <a:endParaRPr lang="en-US" dirty="0">
              <a:solidFill>
                <a:schemeClr val="tx1"/>
              </a:solidFill>
              <a:latin typeface="Museo Sans 300" panose="02000000000000000000" pitchFamily="2" charset="77"/>
            </a:endParaRPr>
          </a:p>
          <a:p>
            <a:pPr marL="1828754" indent="-457189">
              <a:lnSpc>
                <a:spcPct val="115000"/>
              </a:lnSpc>
              <a:spcBef>
                <a:spcPts val="0"/>
              </a:spcBef>
              <a:spcAft>
                <a:spcPts val="1200"/>
              </a:spcAft>
              <a:buClr>
                <a:srgbClr val="0B5394"/>
              </a:buClr>
              <a:buSzPts val="1800"/>
            </a:pPr>
            <a:r>
              <a:rPr lang="en-US" dirty="0">
                <a:solidFill>
                  <a:schemeClr val="tx1"/>
                </a:solidFill>
                <a:latin typeface="Museo Sans 300" panose="02000000000000000000" pitchFamily="2" charset="77"/>
              </a:rPr>
              <a:t>Internal (standards)</a:t>
            </a:r>
          </a:p>
          <a:p>
            <a:pPr marL="1828754" indent="-457189">
              <a:lnSpc>
                <a:spcPct val="115000"/>
              </a:lnSpc>
              <a:spcBef>
                <a:spcPts val="0"/>
              </a:spcBef>
              <a:spcAft>
                <a:spcPts val="1200"/>
              </a:spcAft>
              <a:buClr>
                <a:srgbClr val="0B5394"/>
              </a:buClr>
              <a:buSzPts val="1800"/>
            </a:pPr>
            <a:r>
              <a:rPr lang="en-US" dirty="0">
                <a:solidFill>
                  <a:schemeClr val="tx1"/>
                </a:solidFill>
                <a:latin typeface="Museo Sans 300" panose="02000000000000000000" pitchFamily="2" charset="77"/>
              </a:rPr>
              <a:t>Departmental (governance)</a:t>
            </a:r>
          </a:p>
          <a:p>
            <a:pPr marL="1828754" indent="-457189">
              <a:lnSpc>
                <a:spcPct val="115000"/>
              </a:lnSpc>
              <a:spcBef>
                <a:spcPts val="0"/>
              </a:spcBef>
              <a:spcAft>
                <a:spcPts val="1200"/>
              </a:spcAft>
              <a:buClr>
                <a:srgbClr val="0B5394"/>
              </a:buClr>
              <a:buSzPts val="1800"/>
            </a:pPr>
            <a:r>
              <a:rPr lang="en-US" dirty="0">
                <a:solidFill>
                  <a:schemeClr val="tx1"/>
                </a:solidFill>
                <a:latin typeface="Museo Sans 300" panose="02000000000000000000" pitchFamily="2" charset="77"/>
              </a:rPr>
              <a:t>External (partners and vendors)</a:t>
            </a:r>
          </a:p>
          <a:p>
            <a:pPr marL="1828754" indent="-457189">
              <a:lnSpc>
                <a:spcPct val="115000"/>
              </a:lnSpc>
              <a:spcBef>
                <a:spcPts val="0"/>
              </a:spcBef>
              <a:spcAft>
                <a:spcPts val="1200"/>
              </a:spcAft>
              <a:buClr>
                <a:srgbClr val="0B5394"/>
              </a:buClr>
              <a:buSzPts val="1800"/>
            </a:pPr>
            <a:r>
              <a:rPr lang="en-US" dirty="0">
                <a:solidFill>
                  <a:schemeClr val="tx1"/>
                </a:solidFill>
                <a:latin typeface="Museo Sans 300" panose="02000000000000000000" pitchFamily="2" charset="77"/>
              </a:rPr>
              <a:t>External (customers)</a:t>
            </a:r>
          </a:p>
          <a:p>
            <a:pPr marL="457189" indent="-253994">
              <a:spcBef>
                <a:spcPts val="640"/>
              </a:spcBef>
              <a:buNone/>
            </a:pPr>
            <a:endParaRPr lang="en-US" dirty="0">
              <a:solidFill>
                <a:srgbClr val="0B5394"/>
              </a:solidFill>
            </a:endParaRPr>
          </a:p>
          <a:p>
            <a:pPr marL="457189" indent="-253994">
              <a:spcBef>
                <a:spcPts val="640"/>
              </a:spcBef>
              <a:buNone/>
            </a:pPr>
            <a:endParaRPr lang="en-US" dirty="0">
              <a:solidFill>
                <a:srgbClr val="0B5394"/>
              </a:solidFill>
            </a:endParaRPr>
          </a:p>
        </p:txBody>
      </p:sp>
      <p:pic>
        <p:nvPicPr>
          <p:cNvPr id="5" name="Picture 4" descr="red stapler (reference to Office Space movie)">
            <a:extLst>
              <a:ext uri="{FF2B5EF4-FFF2-40B4-BE49-F238E27FC236}">
                <a16:creationId xmlns:a16="http://schemas.microsoft.com/office/drawing/2014/main" id="{AB988584-43FB-1645-B534-EBF1D0B091FD}"/>
              </a:ext>
            </a:extLst>
          </p:cNvPr>
          <p:cNvPicPr>
            <a:picLocks noChangeAspect="1"/>
          </p:cNvPicPr>
          <p:nvPr/>
        </p:nvPicPr>
        <p:blipFill>
          <a:blip r:embed="rId3"/>
          <a:stretch>
            <a:fillRect/>
          </a:stretch>
        </p:blipFill>
        <p:spPr>
          <a:xfrm>
            <a:off x="8896026" y="3785460"/>
            <a:ext cx="3072539" cy="3072539"/>
          </a:xfrm>
          <a:prstGeom prst="rect">
            <a:avLst/>
          </a:prstGeom>
        </p:spPr>
      </p:pic>
    </p:spTree>
    <p:extLst>
      <p:ext uri="{BB962C8B-B14F-4D97-AF65-F5344CB8AC3E}">
        <p14:creationId xmlns:p14="http://schemas.microsoft.com/office/powerpoint/2010/main" val="2310663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8"/>
          <p:cNvSpPr txBox="1">
            <a:spLocks noGrp="1"/>
          </p:cNvSpPr>
          <p:nvPr>
            <p:ph type="title"/>
          </p:nvPr>
        </p:nvSpPr>
        <p:spPr>
          <a:xfrm>
            <a:off x="0" y="274633"/>
            <a:ext cx="121920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latin typeface="Museo Sans 900" panose="02000000000000000000" pitchFamily="2" charset="77"/>
              </a:rPr>
              <a:t>Internal accessibility policy: decisions</a:t>
            </a:r>
            <a:endParaRPr sz="4800" b="1" dirty="0">
              <a:latin typeface="Museo Sans 900" panose="02000000000000000000" pitchFamily="2" charset="77"/>
            </a:endParaRPr>
          </a:p>
        </p:txBody>
      </p:sp>
      <p:sp>
        <p:nvSpPr>
          <p:cNvPr id="355" name="Google Shape;355;p68"/>
          <p:cNvSpPr txBox="1"/>
          <p:nvPr/>
        </p:nvSpPr>
        <p:spPr>
          <a:xfrm>
            <a:off x="508015" y="1891272"/>
            <a:ext cx="11175969" cy="4000000"/>
          </a:xfrm>
          <a:prstGeom prst="rect">
            <a:avLst/>
          </a:prstGeom>
          <a:noFill/>
          <a:ln>
            <a:noFill/>
          </a:ln>
        </p:spPr>
        <p:txBody>
          <a:bodyPr spcFirstLastPara="1" wrap="square" lIns="121900" tIns="121900" rIns="121900" bIns="121900" anchor="ctr" anchorCtr="0">
            <a:noAutofit/>
          </a:bodyPr>
          <a:lstStyle/>
          <a:p>
            <a:pPr>
              <a:lnSpc>
                <a:spcPct val="115000"/>
              </a:lnSpc>
            </a:pPr>
            <a:endParaRPr sz="32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Universal design or multi-modal or something in-between?</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WCAG? Which WCAG? Blended with company standards?</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Who’s involved in creating these?</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Who should maintain these?</a:t>
            </a: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What about the outliers?</a:t>
            </a:r>
            <a:endParaRPr sz="2800" dirty="0">
              <a:solidFill>
                <a:schemeClr val="bg1"/>
              </a:solidFill>
              <a:latin typeface="Museo Sans 300" panose="02000000000000000000" pitchFamily="2" charset="77"/>
              <a:ea typeface="Proxima Nova"/>
              <a:cs typeface="Proxima Nova"/>
              <a:sym typeface="Proxima Nova"/>
            </a:endParaRPr>
          </a:p>
          <a:p>
            <a:pPr>
              <a:lnSpc>
                <a:spcPct val="115000"/>
              </a:lnSpc>
            </a:pPr>
            <a:endParaRPr sz="2400" b="1" i="1" dirty="0">
              <a:solidFill>
                <a:srgbClr val="0B5394"/>
              </a:solidFill>
              <a:latin typeface="Proxima Nova"/>
              <a:ea typeface="Proxima Nova"/>
              <a:cs typeface="Proxima Nova"/>
              <a:sym typeface="Proxima Nova"/>
            </a:endParaRPr>
          </a:p>
        </p:txBody>
      </p:sp>
    </p:spTree>
    <p:extLst>
      <p:ext uri="{BB962C8B-B14F-4D97-AF65-F5344CB8AC3E}">
        <p14:creationId xmlns:p14="http://schemas.microsoft.com/office/powerpoint/2010/main" val="930941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70"/>
          <p:cNvSpPr txBox="1">
            <a:spLocks noGrp="1"/>
          </p:cNvSpPr>
          <p:nvPr>
            <p:ph type="title"/>
          </p:nvPr>
        </p:nvSpPr>
        <p:spPr>
          <a:xfrm>
            <a:off x="0" y="274633"/>
            <a:ext cx="121920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latin typeface="Museo Sans 900" panose="02000000000000000000" pitchFamily="2" charset="77"/>
              </a:rPr>
              <a:t>External accessibility policy statement</a:t>
            </a:r>
            <a:endParaRPr sz="4800" b="1" dirty="0">
              <a:latin typeface="Museo Sans 900" panose="02000000000000000000" pitchFamily="2" charset="77"/>
            </a:endParaRPr>
          </a:p>
        </p:txBody>
      </p:sp>
      <p:sp>
        <p:nvSpPr>
          <p:cNvPr id="367" name="Google Shape;367;p70"/>
          <p:cNvSpPr txBox="1"/>
          <p:nvPr/>
        </p:nvSpPr>
        <p:spPr>
          <a:xfrm>
            <a:off x="695733" y="1627800"/>
            <a:ext cx="10668000" cy="4000000"/>
          </a:xfrm>
          <a:prstGeom prst="rect">
            <a:avLst/>
          </a:prstGeom>
          <a:noFill/>
          <a:ln>
            <a:noFill/>
          </a:ln>
        </p:spPr>
        <p:txBody>
          <a:bodyPr spcFirstLastPara="1" wrap="square" lIns="121900" tIns="121900" rIns="121900" bIns="121900" anchor="ctr" anchorCtr="0">
            <a:noAutofit/>
          </a:bodyPr>
          <a:lstStyle/>
          <a:p>
            <a:pPr>
              <a:lnSpc>
                <a:spcPct val="115000"/>
              </a:lnSpc>
            </a:pPr>
            <a:r>
              <a:rPr lang="en" sz="3200" dirty="0">
                <a:solidFill>
                  <a:schemeClr val="bg1"/>
                </a:solidFill>
                <a:latin typeface="Museo Sans 300" panose="02000000000000000000" pitchFamily="2" charset="77"/>
                <a:ea typeface="Proxima Nova"/>
                <a:cs typeface="Proxima Nova"/>
                <a:sym typeface="Proxima Nova"/>
              </a:rPr>
              <a:t>4 key things to include:</a:t>
            </a:r>
            <a:endParaRPr sz="3200" dirty="0">
              <a:solidFill>
                <a:schemeClr val="bg1"/>
              </a:solidFill>
              <a:latin typeface="Museo Sans 300" panose="02000000000000000000" pitchFamily="2" charset="77"/>
              <a:ea typeface="Proxima Nova"/>
              <a:cs typeface="Proxima Nova"/>
              <a:sym typeface="Proxima Nova"/>
            </a:endParaRPr>
          </a:p>
          <a:p>
            <a:pPr>
              <a:lnSpc>
                <a:spcPct val="115000"/>
              </a:lnSpc>
            </a:pPr>
            <a:endParaRPr sz="32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Arial" panose="020B0604020202020204" pitchFamily="34" charset="0"/>
              <a:buChar char="•"/>
            </a:pPr>
            <a:r>
              <a:rPr lang="en" sz="2800" dirty="0">
                <a:solidFill>
                  <a:schemeClr val="bg1"/>
                </a:solidFill>
                <a:latin typeface="Museo Sans 300" panose="02000000000000000000" pitchFamily="2" charset="77"/>
                <a:ea typeface="Proxima Nova"/>
                <a:cs typeface="Proxima Nova"/>
                <a:sym typeface="Proxima Nova"/>
              </a:rPr>
              <a:t>Brand promise or mission statement that connects to accessibility</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Arial" panose="020B0604020202020204" pitchFamily="34" charset="0"/>
              <a:buChar char="•"/>
            </a:pPr>
            <a:r>
              <a:rPr lang="en" sz="2800" dirty="0">
                <a:solidFill>
                  <a:schemeClr val="bg1"/>
                </a:solidFill>
                <a:latin typeface="Museo Sans 300" panose="02000000000000000000" pitchFamily="2" charset="77"/>
                <a:ea typeface="Proxima Nova"/>
                <a:cs typeface="Proxima Nova"/>
                <a:sym typeface="Proxima Nova"/>
              </a:rPr>
              <a:t>Steps taken and progress made</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Arial" panose="020B0604020202020204" pitchFamily="34" charset="0"/>
              <a:buChar char="•"/>
            </a:pPr>
            <a:r>
              <a:rPr lang="en" sz="2800" dirty="0">
                <a:solidFill>
                  <a:schemeClr val="bg1"/>
                </a:solidFill>
                <a:latin typeface="Museo Sans 300" panose="02000000000000000000" pitchFamily="2" charset="77"/>
                <a:ea typeface="Proxima Nova"/>
                <a:cs typeface="Proxima Nova"/>
                <a:sym typeface="Proxima Nova"/>
              </a:rPr>
              <a:t>Examples (in plain language) and accessibility features</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Arial" panose="020B0604020202020204" pitchFamily="34" charset="0"/>
              <a:buChar char="•"/>
            </a:pPr>
            <a:r>
              <a:rPr lang="en" sz="2800" dirty="0">
                <a:solidFill>
                  <a:schemeClr val="bg1"/>
                </a:solidFill>
                <a:latin typeface="Museo Sans 300" panose="02000000000000000000" pitchFamily="2" charset="77"/>
                <a:ea typeface="Proxima Nova"/>
                <a:cs typeface="Proxima Nova"/>
                <a:sym typeface="Proxima Nova"/>
              </a:rPr>
              <a:t>Feedback mechanism for your users</a:t>
            </a:r>
            <a:endParaRPr sz="2800" dirty="0">
              <a:solidFill>
                <a:schemeClr val="bg1"/>
              </a:solidFill>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856153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4"/>
        <p:cNvGrpSpPr/>
        <p:nvPr/>
      </p:nvGrpSpPr>
      <p:grpSpPr>
        <a:xfrm>
          <a:off x="0" y="0"/>
          <a:ext cx="0" cy="0"/>
          <a:chOff x="0" y="0"/>
          <a:chExt cx="0" cy="0"/>
        </a:xfrm>
      </p:grpSpPr>
      <p:sp>
        <p:nvSpPr>
          <p:cNvPr id="385" name="Google Shape;385;p73"/>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000" b="1" dirty="0">
                <a:solidFill>
                  <a:schemeClr val="tx1"/>
                </a:solidFill>
                <a:latin typeface="Museo Sans 900" panose="02000000000000000000" pitchFamily="2" charset="77"/>
              </a:rPr>
              <a:t>Accessibility policy statement: Starbucks</a:t>
            </a:r>
            <a:endParaRPr sz="4000" b="1" dirty="0">
              <a:solidFill>
                <a:schemeClr val="tx1"/>
              </a:solidFill>
              <a:latin typeface="Museo Sans 900" panose="02000000000000000000" pitchFamily="2" charset="77"/>
            </a:endParaRPr>
          </a:p>
        </p:txBody>
      </p:sp>
      <p:pic>
        <p:nvPicPr>
          <p:cNvPr id="386" name="Google Shape;386;p73" descr="https://www.starbucks.com/about-us/company-information/online-policies/web-accessibility"/>
          <p:cNvPicPr preferRelativeResize="0"/>
          <p:nvPr/>
        </p:nvPicPr>
        <p:blipFill>
          <a:blip r:embed="rId3">
            <a:alphaModFix/>
          </a:blip>
          <a:stretch>
            <a:fillRect/>
          </a:stretch>
        </p:blipFill>
        <p:spPr>
          <a:xfrm>
            <a:off x="1846229" y="1417833"/>
            <a:ext cx="8499555" cy="5440168"/>
          </a:xfrm>
          <a:prstGeom prst="rect">
            <a:avLst/>
          </a:prstGeom>
          <a:noFill/>
          <a:ln>
            <a:noFill/>
          </a:ln>
        </p:spPr>
      </p:pic>
    </p:spTree>
    <p:extLst>
      <p:ext uri="{BB962C8B-B14F-4D97-AF65-F5344CB8AC3E}">
        <p14:creationId xmlns:p14="http://schemas.microsoft.com/office/powerpoint/2010/main" val="2094662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0"/>
        <p:cNvGrpSpPr/>
        <p:nvPr/>
      </p:nvGrpSpPr>
      <p:grpSpPr>
        <a:xfrm>
          <a:off x="0" y="0"/>
          <a:ext cx="0" cy="0"/>
          <a:chOff x="0" y="0"/>
          <a:chExt cx="0" cy="0"/>
        </a:xfrm>
      </p:grpSpPr>
      <p:sp>
        <p:nvSpPr>
          <p:cNvPr id="391" name="Google Shape;391;p74"/>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000" b="1" dirty="0">
                <a:solidFill>
                  <a:schemeClr val="tx1"/>
                </a:solidFill>
                <a:latin typeface="Museo Sans 900" panose="02000000000000000000" pitchFamily="2" charset="77"/>
              </a:rPr>
              <a:t>Accessibility policy statement: Humana</a:t>
            </a:r>
            <a:endParaRPr sz="4000" b="1" dirty="0">
              <a:solidFill>
                <a:schemeClr val="tx1"/>
              </a:solidFill>
              <a:latin typeface="Museo Sans 900" panose="02000000000000000000" pitchFamily="2" charset="77"/>
            </a:endParaRPr>
          </a:p>
        </p:txBody>
      </p:sp>
      <p:pic>
        <p:nvPicPr>
          <p:cNvPr id="392" name="Google Shape;392;p74" descr="https://www.humana.com/legal/accessibility-resources"/>
          <p:cNvPicPr preferRelativeResize="0"/>
          <p:nvPr/>
        </p:nvPicPr>
        <p:blipFill>
          <a:blip r:embed="rId3">
            <a:alphaModFix/>
          </a:blip>
          <a:stretch>
            <a:fillRect/>
          </a:stretch>
        </p:blipFill>
        <p:spPr>
          <a:xfrm>
            <a:off x="756660" y="1853868"/>
            <a:ext cx="10678688" cy="4686467"/>
          </a:xfrm>
          <a:prstGeom prst="rect">
            <a:avLst/>
          </a:prstGeom>
          <a:noFill/>
          <a:ln>
            <a:noFill/>
          </a:ln>
        </p:spPr>
      </p:pic>
    </p:spTree>
    <p:extLst>
      <p:ext uri="{BB962C8B-B14F-4D97-AF65-F5344CB8AC3E}">
        <p14:creationId xmlns:p14="http://schemas.microsoft.com/office/powerpoint/2010/main" val="378363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C6DD7-202F-E24E-AA03-DCA73377A775}"/>
              </a:ext>
            </a:extLst>
          </p:cNvPr>
          <p:cNvSpPr>
            <a:spLocks noGrp="1"/>
          </p:cNvSpPr>
          <p:nvPr>
            <p:ph type="title"/>
          </p:nvPr>
        </p:nvSpPr>
        <p:spPr>
          <a:xfrm>
            <a:off x="626885" y="2885176"/>
            <a:ext cx="7974674" cy="1113388"/>
          </a:xfrm>
        </p:spPr>
        <p:txBody>
          <a:bodyPr/>
          <a:lstStyle/>
          <a:p>
            <a:r>
              <a:rPr lang="en-US" dirty="0"/>
              <a:t>3. PROCUREMENT</a:t>
            </a:r>
          </a:p>
        </p:txBody>
      </p:sp>
    </p:spTree>
    <p:extLst>
      <p:ext uri="{BB962C8B-B14F-4D97-AF65-F5344CB8AC3E}">
        <p14:creationId xmlns:p14="http://schemas.microsoft.com/office/powerpoint/2010/main" val="312659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E505-9F09-DC43-BB71-5BA98D788B1D}"/>
              </a:ext>
            </a:extLst>
          </p:cNvPr>
          <p:cNvSpPr>
            <a:spLocks noGrp="1"/>
          </p:cNvSpPr>
          <p:nvPr>
            <p:ph type="ctrTitle"/>
          </p:nvPr>
        </p:nvSpPr>
        <p:spPr>
          <a:xfrm>
            <a:off x="4779818" y="1854199"/>
            <a:ext cx="7129460" cy="1655763"/>
          </a:xfrm>
        </p:spPr>
        <p:txBody>
          <a:bodyPr>
            <a:noAutofit/>
          </a:bodyPr>
          <a:lstStyle/>
          <a:p>
            <a:pPr algn="l"/>
            <a:r>
              <a:rPr lang="en-US" sz="4800" dirty="0">
                <a:latin typeface="Museo Sans 900" panose="02000000000000000000" pitchFamily="2" charset="77"/>
              </a:rPr>
              <a:t>EXCELLENCE AT SCALE</a:t>
            </a:r>
          </a:p>
        </p:txBody>
      </p:sp>
      <p:sp>
        <p:nvSpPr>
          <p:cNvPr id="3" name="Subtitle 2">
            <a:extLst>
              <a:ext uri="{FF2B5EF4-FFF2-40B4-BE49-F238E27FC236}">
                <a16:creationId xmlns:a16="http://schemas.microsoft.com/office/drawing/2014/main" id="{396A8500-0773-6B4F-8A79-EA0B0EC22C63}"/>
              </a:ext>
            </a:extLst>
          </p:cNvPr>
          <p:cNvSpPr>
            <a:spLocks noGrp="1"/>
          </p:cNvSpPr>
          <p:nvPr>
            <p:ph type="subTitle" idx="1"/>
          </p:nvPr>
        </p:nvSpPr>
        <p:spPr>
          <a:xfrm>
            <a:off x="4900613" y="3602038"/>
            <a:ext cx="7129461" cy="1655762"/>
          </a:xfrm>
        </p:spPr>
        <p:txBody>
          <a:bodyPr>
            <a:normAutofit/>
          </a:bodyPr>
          <a:lstStyle/>
          <a:p>
            <a:pPr algn="l"/>
            <a:r>
              <a:rPr lang="en-US" sz="2200" dirty="0">
                <a:latin typeface="Museo Sans 500" panose="02000000000000000000" pitchFamily="2" charset="77"/>
              </a:rPr>
              <a:t>Keys to building a sustainable and cost-effective accessibility program</a:t>
            </a:r>
          </a:p>
        </p:txBody>
      </p:sp>
      <p:sp>
        <p:nvSpPr>
          <p:cNvPr id="4" name="TextBox 3">
            <a:extLst>
              <a:ext uri="{FF2B5EF4-FFF2-40B4-BE49-F238E27FC236}">
                <a16:creationId xmlns:a16="http://schemas.microsoft.com/office/drawing/2014/main" id="{DB7E2DB4-C52C-B14A-8044-4BB4EE452263}"/>
              </a:ext>
            </a:extLst>
          </p:cNvPr>
          <p:cNvSpPr txBox="1"/>
          <p:nvPr/>
        </p:nvSpPr>
        <p:spPr>
          <a:xfrm>
            <a:off x="5003369" y="6230318"/>
            <a:ext cx="2185261" cy="369332"/>
          </a:xfrm>
          <a:prstGeom prst="rect">
            <a:avLst/>
          </a:prstGeom>
          <a:noFill/>
        </p:spPr>
        <p:txBody>
          <a:bodyPr wrap="square" rtlCol="0">
            <a:spAutoFit/>
          </a:bodyPr>
          <a:lstStyle/>
          <a:p>
            <a:r>
              <a:rPr lang="en-US" dirty="0" err="1">
                <a:solidFill>
                  <a:schemeClr val="tx1">
                    <a:lumMod val="50000"/>
                  </a:schemeClr>
                </a:solidFill>
                <a:latin typeface="Museo Sans 500" panose="02000000000000000000" pitchFamily="2" charset="77"/>
              </a:rPr>
              <a:t>AccessU</a:t>
            </a:r>
            <a:r>
              <a:rPr lang="en-US" dirty="0">
                <a:solidFill>
                  <a:schemeClr val="tx1">
                    <a:lumMod val="50000"/>
                  </a:schemeClr>
                </a:solidFill>
                <a:latin typeface="Museo Sans 500" panose="02000000000000000000" pitchFamily="2" charset="77"/>
              </a:rPr>
              <a:t> 2019</a:t>
            </a:r>
          </a:p>
        </p:txBody>
      </p:sp>
    </p:spTree>
    <p:extLst>
      <p:ext uri="{BB962C8B-B14F-4D97-AF65-F5344CB8AC3E}">
        <p14:creationId xmlns:p14="http://schemas.microsoft.com/office/powerpoint/2010/main" val="4213038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7"/>
        <p:cNvGrpSpPr/>
        <p:nvPr/>
      </p:nvGrpSpPr>
      <p:grpSpPr>
        <a:xfrm>
          <a:off x="0" y="0"/>
          <a:ext cx="0" cy="0"/>
          <a:chOff x="0" y="0"/>
          <a:chExt cx="0" cy="0"/>
        </a:xfrm>
      </p:grpSpPr>
      <p:sp>
        <p:nvSpPr>
          <p:cNvPr id="408" name="Google Shape;408;p77"/>
          <p:cNvSpPr txBox="1">
            <a:spLocks noGrp="1"/>
          </p:cNvSpPr>
          <p:nvPr>
            <p:ph type="title" idx="4294967295"/>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b="1" dirty="0">
                <a:solidFill>
                  <a:schemeClr val="tx1"/>
                </a:solidFill>
                <a:latin typeface="Museo Sans 900" panose="02000000000000000000" pitchFamily="2" charset="77"/>
              </a:rPr>
              <a:t>Procurement vs. Compliance</a:t>
            </a:r>
            <a:endParaRPr b="1" dirty="0">
              <a:solidFill>
                <a:schemeClr val="tx1"/>
              </a:solidFill>
              <a:latin typeface="Museo Sans 900" panose="02000000000000000000" pitchFamily="2" charset="77"/>
            </a:endParaRPr>
          </a:p>
        </p:txBody>
      </p:sp>
      <p:pic>
        <p:nvPicPr>
          <p:cNvPr id="409" name="Google Shape;409;p77" descr="Three brown eggs"/>
          <p:cNvPicPr preferRelativeResize="0"/>
          <p:nvPr/>
        </p:nvPicPr>
        <p:blipFill>
          <a:blip r:embed="rId3">
            <a:alphaModFix/>
          </a:blip>
          <a:stretch>
            <a:fillRect/>
          </a:stretch>
        </p:blipFill>
        <p:spPr>
          <a:xfrm>
            <a:off x="322568" y="4472600"/>
            <a:ext cx="1662033" cy="1333233"/>
          </a:xfrm>
          <a:prstGeom prst="rect">
            <a:avLst/>
          </a:prstGeom>
          <a:noFill/>
          <a:ln>
            <a:noFill/>
          </a:ln>
        </p:spPr>
      </p:pic>
      <p:pic>
        <p:nvPicPr>
          <p:cNvPr id="410" name="Google Shape;410;p77" descr="a bag of King Arthur flour and stainless steel cup with overflowing heap of flour"/>
          <p:cNvPicPr preferRelativeResize="0"/>
          <p:nvPr/>
        </p:nvPicPr>
        <p:blipFill>
          <a:blip r:embed="rId4">
            <a:alphaModFix/>
          </a:blip>
          <a:stretch>
            <a:fillRect/>
          </a:stretch>
        </p:blipFill>
        <p:spPr>
          <a:xfrm>
            <a:off x="1984601" y="2584201"/>
            <a:ext cx="3147401" cy="3147401"/>
          </a:xfrm>
          <a:prstGeom prst="rect">
            <a:avLst/>
          </a:prstGeom>
          <a:noFill/>
          <a:ln>
            <a:noFill/>
          </a:ln>
        </p:spPr>
      </p:pic>
      <p:pic>
        <p:nvPicPr>
          <p:cNvPr id="411" name="Google Shape;411;p77" descr="Glass bottle of pure vanilla extract"/>
          <p:cNvPicPr preferRelativeResize="0"/>
          <p:nvPr/>
        </p:nvPicPr>
        <p:blipFill>
          <a:blip r:embed="rId5">
            <a:alphaModFix/>
          </a:blip>
          <a:stretch>
            <a:fillRect/>
          </a:stretch>
        </p:blipFill>
        <p:spPr>
          <a:xfrm>
            <a:off x="652341" y="2463959"/>
            <a:ext cx="1930067" cy="1930067"/>
          </a:xfrm>
          <a:prstGeom prst="rect">
            <a:avLst/>
          </a:prstGeom>
          <a:noFill/>
          <a:ln>
            <a:noFill/>
          </a:ln>
        </p:spPr>
      </p:pic>
      <p:pic>
        <p:nvPicPr>
          <p:cNvPr id="412" name="Google Shape;412;p77" descr="Delicious, decorated chocolate cake with curled chocolate ribbons and white frosting dots"/>
          <p:cNvPicPr preferRelativeResize="0"/>
          <p:nvPr/>
        </p:nvPicPr>
        <p:blipFill>
          <a:blip r:embed="rId6">
            <a:alphaModFix/>
          </a:blip>
          <a:stretch>
            <a:fillRect/>
          </a:stretch>
        </p:blipFill>
        <p:spPr>
          <a:xfrm>
            <a:off x="6559801" y="2240567"/>
            <a:ext cx="5468199" cy="4099667"/>
          </a:xfrm>
          <a:prstGeom prst="rect">
            <a:avLst/>
          </a:prstGeom>
          <a:noFill/>
          <a:ln>
            <a:noFill/>
          </a:ln>
        </p:spPr>
      </p:pic>
      <p:sp>
        <p:nvSpPr>
          <p:cNvPr id="413" name="Google Shape;413;p77"/>
          <p:cNvSpPr txBox="1"/>
          <p:nvPr/>
        </p:nvSpPr>
        <p:spPr>
          <a:xfrm>
            <a:off x="5284300" y="3528400"/>
            <a:ext cx="1275600" cy="865600"/>
          </a:xfrm>
          <a:prstGeom prst="rect">
            <a:avLst/>
          </a:prstGeom>
          <a:noFill/>
          <a:ln>
            <a:noFill/>
          </a:ln>
        </p:spPr>
        <p:txBody>
          <a:bodyPr spcFirstLastPara="1" wrap="square" lIns="121900" tIns="121900" rIns="121900" bIns="121900" anchor="t" anchorCtr="0">
            <a:noAutofit/>
          </a:bodyPr>
          <a:lstStyle/>
          <a:p>
            <a:pPr algn="ctr"/>
            <a:r>
              <a:rPr lang="en" sz="3200" b="1">
                <a:solidFill>
                  <a:srgbClr val="0B5394"/>
                </a:solidFill>
                <a:latin typeface="Proxima Nova"/>
                <a:ea typeface="Proxima Nova"/>
                <a:cs typeface="Proxima Nova"/>
                <a:sym typeface="Proxima Nova"/>
              </a:rPr>
              <a:t>vs.</a:t>
            </a:r>
            <a:endParaRPr sz="3200" b="1">
              <a:solidFill>
                <a:srgbClr val="0B5394"/>
              </a:solidFill>
              <a:latin typeface="Proxima Nova"/>
              <a:ea typeface="Proxima Nova"/>
              <a:cs typeface="Proxima Nova"/>
              <a:sym typeface="Proxima Nova"/>
            </a:endParaRPr>
          </a:p>
        </p:txBody>
      </p:sp>
    </p:spTree>
    <p:extLst>
      <p:ext uri="{BB962C8B-B14F-4D97-AF65-F5344CB8AC3E}">
        <p14:creationId xmlns:p14="http://schemas.microsoft.com/office/powerpoint/2010/main" val="165992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7"/>
        <p:cNvGrpSpPr/>
        <p:nvPr/>
      </p:nvGrpSpPr>
      <p:grpSpPr>
        <a:xfrm>
          <a:off x="0" y="0"/>
          <a:ext cx="0" cy="0"/>
          <a:chOff x="0" y="0"/>
          <a:chExt cx="0" cy="0"/>
        </a:xfrm>
      </p:grpSpPr>
      <p:sp>
        <p:nvSpPr>
          <p:cNvPr id="418" name="Google Shape;418;p78"/>
          <p:cNvSpPr txBox="1">
            <a:spLocks noGrp="1"/>
          </p:cNvSpPr>
          <p:nvPr>
            <p:ph type="title" idx="4294967295"/>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b="1" dirty="0">
                <a:solidFill>
                  <a:schemeClr val="tx1"/>
                </a:solidFill>
                <a:latin typeface="Museo Sans 900" panose="02000000000000000000" pitchFamily="2" charset="77"/>
              </a:rPr>
              <a:t>And when we say procurement</a:t>
            </a:r>
            <a:endParaRPr b="1" dirty="0">
              <a:solidFill>
                <a:schemeClr val="tx1"/>
              </a:solidFill>
              <a:latin typeface="Museo Sans 900" panose="02000000000000000000" pitchFamily="2" charset="77"/>
            </a:endParaRPr>
          </a:p>
        </p:txBody>
      </p:sp>
      <p:sp>
        <p:nvSpPr>
          <p:cNvPr id="419" name="Google Shape;419;p78"/>
          <p:cNvSpPr txBox="1"/>
          <p:nvPr/>
        </p:nvSpPr>
        <p:spPr>
          <a:xfrm>
            <a:off x="5284300" y="2996200"/>
            <a:ext cx="1275600" cy="865600"/>
          </a:xfrm>
          <a:prstGeom prst="rect">
            <a:avLst/>
          </a:prstGeom>
          <a:noFill/>
          <a:ln>
            <a:noFill/>
          </a:ln>
        </p:spPr>
        <p:txBody>
          <a:bodyPr spcFirstLastPara="1" wrap="square" lIns="121900" tIns="121900" rIns="121900" bIns="121900" anchor="t" anchorCtr="0">
            <a:noAutofit/>
          </a:bodyPr>
          <a:lstStyle/>
          <a:p>
            <a:pPr algn="ctr"/>
            <a:r>
              <a:rPr lang="en" sz="3200" dirty="0">
                <a:latin typeface="Museo Sans 300" panose="02000000000000000000" pitchFamily="2" charset="77"/>
                <a:ea typeface="Proxima Nova"/>
                <a:cs typeface="Proxima Nova"/>
                <a:sym typeface="Proxima Nova"/>
              </a:rPr>
              <a:t>and</a:t>
            </a:r>
            <a:endParaRPr sz="3200" dirty="0">
              <a:latin typeface="Museo Sans 300" panose="02000000000000000000" pitchFamily="2" charset="77"/>
              <a:ea typeface="Proxima Nova"/>
              <a:cs typeface="Proxima Nova"/>
              <a:sym typeface="Proxima Nova"/>
            </a:endParaRPr>
          </a:p>
        </p:txBody>
      </p:sp>
      <p:pic>
        <p:nvPicPr>
          <p:cNvPr id="420" name="Google Shape;420;p78" descr="A silver database stack"/>
          <p:cNvPicPr preferRelativeResize="0"/>
          <p:nvPr/>
        </p:nvPicPr>
        <p:blipFill>
          <a:blip r:embed="rId3">
            <a:alphaModFix/>
          </a:blip>
          <a:stretch>
            <a:fillRect/>
          </a:stretch>
        </p:blipFill>
        <p:spPr>
          <a:xfrm>
            <a:off x="1535318" y="2374900"/>
            <a:ext cx="2197100" cy="2108200"/>
          </a:xfrm>
          <a:prstGeom prst="rect">
            <a:avLst/>
          </a:prstGeom>
          <a:noFill/>
          <a:ln>
            <a:noFill/>
          </a:ln>
        </p:spPr>
      </p:pic>
      <p:pic>
        <p:nvPicPr>
          <p:cNvPr id="421" name="Google Shape;421;p78" descr="Various services that people provide: OAuth, JSON, XML, REST, etc."/>
          <p:cNvPicPr preferRelativeResize="0"/>
          <p:nvPr/>
        </p:nvPicPr>
        <p:blipFill>
          <a:blip r:embed="rId4">
            <a:alphaModFix/>
          </a:blip>
          <a:stretch>
            <a:fillRect/>
          </a:stretch>
        </p:blipFill>
        <p:spPr>
          <a:xfrm>
            <a:off x="7565085" y="2381251"/>
            <a:ext cx="3568700" cy="2095500"/>
          </a:xfrm>
          <a:prstGeom prst="rect">
            <a:avLst/>
          </a:prstGeom>
          <a:noFill/>
          <a:ln>
            <a:noFill/>
          </a:ln>
        </p:spPr>
      </p:pic>
      <p:sp>
        <p:nvSpPr>
          <p:cNvPr id="422" name="Google Shape;422;p78"/>
          <p:cNvSpPr txBox="1"/>
          <p:nvPr/>
        </p:nvSpPr>
        <p:spPr>
          <a:xfrm>
            <a:off x="8723867" y="4483100"/>
            <a:ext cx="2197200" cy="865600"/>
          </a:xfrm>
          <a:prstGeom prst="rect">
            <a:avLst/>
          </a:prstGeom>
          <a:noFill/>
          <a:ln>
            <a:noFill/>
          </a:ln>
        </p:spPr>
        <p:txBody>
          <a:bodyPr spcFirstLastPara="1" wrap="square" lIns="121900" tIns="121900" rIns="121900" bIns="121900" anchor="t" anchorCtr="0">
            <a:noAutofit/>
          </a:bodyPr>
          <a:lstStyle/>
          <a:p>
            <a:pPr algn="ctr"/>
            <a:r>
              <a:rPr lang="en" sz="3200" dirty="0">
                <a:latin typeface="Museo Sans 300" panose="02000000000000000000" pitchFamily="2" charset="77"/>
                <a:ea typeface="Proxima Nova"/>
                <a:cs typeface="Proxima Nova"/>
                <a:sym typeface="Proxima Nova"/>
              </a:rPr>
              <a:t>services</a:t>
            </a:r>
            <a:endParaRPr sz="3200" dirty="0">
              <a:latin typeface="Museo Sans 300" panose="02000000000000000000" pitchFamily="2" charset="77"/>
              <a:ea typeface="Proxima Nova"/>
              <a:cs typeface="Proxima Nova"/>
              <a:sym typeface="Proxima Nova"/>
            </a:endParaRPr>
          </a:p>
        </p:txBody>
      </p:sp>
      <p:sp>
        <p:nvSpPr>
          <p:cNvPr id="423" name="Google Shape;423;p78"/>
          <p:cNvSpPr txBox="1"/>
          <p:nvPr/>
        </p:nvSpPr>
        <p:spPr>
          <a:xfrm>
            <a:off x="1325233" y="4483100"/>
            <a:ext cx="2335600" cy="865600"/>
          </a:xfrm>
          <a:prstGeom prst="rect">
            <a:avLst/>
          </a:prstGeom>
          <a:noFill/>
          <a:ln>
            <a:noFill/>
          </a:ln>
        </p:spPr>
        <p:txBody>
          <a:bodyPr spcFirstLastPara="1" wrap="square" lIns="121900" tIns="121900" rIns="121900" bIns="121900" anchor="t" anchorCtr="0">
            <a:noAutofit/>
          </a:bodyPr>
          <a:lstStyle/>
          <a:p>
            <a:pPr algn="ctr"/>
            <a:r>
              <a:rPr lang="en" sz="3200" dirty="0">
                <a:latin typeface="Museo Sans 300" panose="02000000000000000000" pitchFamily="2" charset="77"/>
                <a:ea typeface="Proxima Nova"/>
                <a:cs typeface="Proxima Nova"/>
                <a:sym typeface="Proxima Nova"/>
              </a:rPr>
              <a:t>platforms</a:t>
            </a:r>
            <a:endParaRPr sz="3200" dirty="0">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1283617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9"/>
          <p:cNvSpPr txBox="1">
            <a:spLocks noGrp="1"/>
          </p:cNvSpPr>
          <p:nvPr>
            <p:ph type="title"/>
          </p:nvPr>
        </p:nvSpPr>
        <p:spPr>
          <a:xfrm>
            <a:off x="0" y="274633"/>
            <a:ext cx="121920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5333" b="1" dirty="0">
                <a:latin typeface="Museo Sans 900" panose="02000000000000000000" pitchFamily="2" charset="77"/>
              </a:rPr>
              <a:t>The procurement toolkit</a:t>
            </a:r>
            <a:endParaRPr sz="5333" b="1" dirty="0">
              <a:latin typeface="Museo Sans 900" panose="02000000000000000000" pitchFamily="2" charset="77"/>
            </a:endParaRPr>
          </a:p>
        </p:txBody>
      </p:sp>
      <p:sp>
        <p:nvSpPr>
          <p:cNvPr id="429" name="Google Shape;429;p79"/>
          <p:cNvSpPr txBox="1"/>
          <p:nvPr/>
        </p:nvSpPr>
        <p:spPr>
          <a:xfrm>
            <a:off x="947980" y="2325224"/>
            <a:ext cx="10668000" cy="4000000"/>
          </a:xfrm>
          <a:prstGeom prst="rect">
            <a:avLst/>
          </a:prstGeom>
          <a:noFill/>
          <a:ln>
            <a:noFill/>
          </a:ln>
        </p:spPr>
        <p:txBody>
          <a:bodyPr spcFirstLastPara="1" wrap="square" lIns="121900" tIns="121900" rIns="121900" bIns="121900" anchor="ctr" anchorCtr="0">
            <a:noAutofit/>
          </a:bodyPr>
          <a:lstStyle/>
          <a:p>
            <a:pPr>
              <a:lnSpc>
                <a:spcPct val="115000"/>
              </a:lnSpc>
            </a:pPr>
            <a:r>
              <a:rPr lang="en" sz="3200" b="1" dirty="0">
                <a:solidFill>
                  <a:schemeClr val="bg1"/>
                </a:solidFill>
                <a:latin typeface="Museo Sans 500" panose="02000000000000000000" pitchFamily="2" charset="77"/>
                <a:ea typeface="Proxima Nova"/>
                <a:cs typeface="Proxima Nova"/>
                <a:sym typeface="Proxima Nova"/>
              </a:rPr>
              <a:t>Steps to happier, more accessible procurement</a:t>
            </a:r>
            <a:endParaRPr sz="3200" b="1" dirty="0">
              <a:solidFill>
                <a:schemeClr val="bg1"/>
              </a:solidFill>
              <a:latin typeface="Museo Sans 500" panose="02000000000000000000" pitchFamily="2" charset="77"/>
              <a:ea typeface="Proxima Nova"/>
              <a:cs typeface="Proxima Nova"/>
              <a:sym typeface="Proxima Nova"/>
            </a:endParaRPr>
          </a:p>
          <a:p>
            <a:pPr>
              <a:lnSpc>
                <a:spcPct val="115000"/>
              </a:lnSpc>
            </a:pPr>
            <a:endParaRPr sz="2000" dirty="0">
              <a:solidFill>
                <a:schemeClr val="bg1"/>
              </a:solidFill>
              <a:latin typeface="Museo Sans 500" panose="02000000000000000000" pitchFamily="2" charset="77"/>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Inventory of vendors</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Vendor self-assessment</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Live interviews</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Establishing compliance time lines</a:t>
            </a:r>
            <a:endParaRPr sz="2800" dirty="0">
              <a:solidFill>
                <a:schemeClr val="bg1"/>
              </a:solidFill>
              <a:latin typeface="Museo Sans 300" panose="02000000000000000000" pitchFamily="2" charset="77"/>
              <a:ea typeface="Proxima Nova"/>
              <a:cs typeface="Proxima Nova"/>
              <a:sym typeface="Proxima Nova"/>
            </a:endParaRPr>
          </a:p>
          <a:p>
            <a:pPr marL="1219170" indent="-457189">
              <a:lnSpc>
                <a:spcPct val="115000"/>
              </a:lnSpc>
              <a:spcAft>
                <a:spcPts val="1200"/>
              </a:spcAft>
              <a:buClr>
                <a:schemeClr val="bg1"/>
              </a:buClr>
              <a:buSzPts val="1800"/>
              <a:buFont typeface="Proxima Nova"/>
              <a:buChar char="●"/>
            </a:pPr>
            <a:r>
              <a:rPr lang="en" sz="2800" dirty="0">
                <a:solidFill>
                  <a:schemeClr val="bg1"/>
                </a:solidFill>
                <a:latin typeface="Museo Sans 300" panose="02000000000000000000" pitchFamily="2" charset="77"/>
                <a:ea typeface="Proxima Nova"/>
                <a:cs typeface="Proxima Nova"/>
                <a:sym typeface="Proxima Nova"/>
              </a:rPr>
              <a:t>Contract language</a:t>
            </a:r>
            <a:endParaRPr sz="2800" dirty="0">
              <a:solidFill>
                <a:schemeClr val="bg1"/>
              </a:solidFill>
              <a:latin typeface="Museo Sans 300" panose="02000000000000000000" pitchFamily="2" charset="77"/>
              <a:ea typeface="Proxima Nova"/>
              <a:cs typeface="Proxima Nova"/>
              <a:sym typeface="Proxima Nova"/>
            </a:endParaRPr>
          </a:p>
          <a:p>
            <a:pPr>
              <a:lnSpc>
                <a:spcPct val="115000"/>
              </a:lnSpc>
            </a:pPr>
            <a:endParaRPr sz="2400" dirty="0">
              <a:solidFill>
                <a:srgbClr val="0B5394"/>
              </a:solidFill>
              <a:latin typeface="Proxima Nova"/>
              <a:ea typeface="Proxima Nova"/>
              <a:cs typeface="Proxima Nova"/>
              <a:sym typeface="Proxima Nova"/>
            </a:endParaRPr>
          </a:p>
        </p:txBody>
      </p:sp>
    </p:spTree>
    <p:extLst>
      <p:ext uri="{BB962C8B-B14F-4D97-AF65-F5344CB8AC3E}">
        <p14:creationId xmlns:p14="http://schemas.microsoft.com/office/powerpoint/2010/main" val="1587937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Shape 318"/>
        <p:cNvGrpSpPr/>
        <p:nvPr/>
      </p:nvGrpSpPr>
      <p:grpSpPr>
        <a:xfrm>
          <a:off x="0" y="0"/>
          <a:ext cx="0" cy="0"/>
          <a:chOff x="0" y="0"/>
          <a:chExt cx="0" cy="0"/>
        </a:xfrm>
      </p:grpSpPr>
      <p:sp>
        <p:nvSpPr>
          <p:cNvPr id="319" name="Google Shape;319;p62"/>
          <p:cNvSpPr txBox="1">
            <a:spLocks noGrp="1"/>
          </p:cNvSpPr>
          <p:nvPr>
            <p:ph type="title"/>
          </p:nvPr>
        </p:nvSpPr>
        <p:spPr>
          <a:xfrm>
            <a:off x="609600" y="274639"/>
            <a:ext cx="10972800" cy="1143200"/>
          </a:xfrm>
          <a:prstGeom prst="rect">
            <a:avLst/>
          </a:prstGeom>
          <a:ln>
            <a:noFill/>
          </a:ln>
        </p:spPr>
        <p:txBody>
          <a:bodyPr spcFirstLastPara="1" vert="horz" wrap="square" lIns="121900" tIns="121900" rIns="121900" bIns="121900" rtlCol="0" anchor="ctr" anchorCtr="0">
            <a:noAutofit/>
          </a:bodyPr>
          <a:lstStyle/>
          <a:p>
            <a:r>
              <a:rPr lang="en" b="1" dirty="0">
                <a:solidFill>
                  <a:srgbClr val="7030A0"/>
                </a:solidFill>
                <a:latin typeface="Museo Sans 900" panose="02000000000000000000" pitchFamily="2" charset="77"/>
              </a:rPr>
              <a:t>TEAM EXERCISE!</a:t>
            </a:r>
            <a:endParaRPr b="1" dirty="0">
              <a:solidFill>
                <a:srgbClr val="7030A0"/>
              </a:solidFill>
              <a:latin typeface="Museo Sans 900" panose="02000000000000000000" pitchFamily="2" charset="77"/>
            </a:endParaRPr>
          </a:p>
        </p:txBody>
      </p:sp>
    </p:spTree>
    <p:extLst>
      <p:ext uri="{BB962C8B-B14F-4D97-AF65-F5344CB8AC3E}">
        <p14:creationId xmlns:p14="http://schemas.microsoft.com/office/powerpoint/2010/main" val="1619356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39"/>
        <p:cNvGrpSpPr/>
        <p:nvPr/>
      </p:nvGrpSpPr>
      <p:grpSpPr>
        <a:xfrm>
          <a:off x="0" y="0"/>
          <a:ext cx="0" cy="0"/>
          <a:chOff x="0" y="0"/>
          <a:chExt cx="0" cy="0"/>
        </a:xfrm>
      </p:grpSpPr>
      <p:sp>
        <p:nvSpPr>
          <p:cNvPr id="440" name="Google Shape;440;p81"/>
          <p:cNvSpPr txBox="1">
            <a:spLocks noGrp="1"/>
          </p:cNvSpPr>
          <p:nvPr>
            <p:ph type="title"/>
          </p:nvPr>
        </p:nvSpPr>
        <p:spPr>
          <a:xfrm>
            <a:off x="-112800" y="5360987"/>
            <a:ext cx="12417600" cy="1143200"/>
          </a:xfrm>
          <a:prstGeom prst="rect">
            <a:avLst/>
          </a:prstGeom>
          <a:solidFill>
            <a:srgbClr val="292929"/>
          </a:solidFill>
        </p:spPr>
        <p:txBody>
          <a:bodyPr spcFirstLastPara="1" vert="horz" wrap="square" lIns="121900" tIns="121900" rIns="121900" bIns="121900" rtlCol="0" anchor="ctr" anchorCtr="0">
            <a:noAutofit/>
          </a:bodyPr>
          <a:lstStyle/>
          <a:p>
            <a:pPr algn="ctr">
              <a:spcBef>
                <a:spcPts val="0"/>
              </a:spcBef>
            </a:pPr>
            <a:r>
              <a:rPr lang="en" b="1" dirty="0">
                <a:latin typeface="Museo Sans 900" panose="02000000000000000000" pitchFamily="2" charset="77"/>
              </a:rPr>
              <a:t>How many do you have?</a:t>
            </a:r>
            <a:endParaRPr b="1" dirty="0">
              <a:latin typeface="Museo Sans 900" panose="02000000000000000000" pitchFamily="2" charset="77"/>
            </a:endParaRPr>
          </a:p>
        </p:txBody>
      </p:sp>
      <p:sp>
        <p:nvSpPr>
          <p:cNvPr id="2" name="TextBox 1">
            <a:extLst>
              <a:ext uri="{FF2B5EF4-FFF2-40B4-BE49-F238E27FC236}">
                <a16:creationId xmlns:a16="http://schemas.microsoft.com/office/drawing/2014/main" id="{688B0D65-2355-8C41-B13A-B8661B40F587}"/>
              </a:ext>
            </a:extLst>
          </p:cNvPr>
          <p:cNvSpPr txBox="1"/>
          <p:nvPr/>
        </p:nvSpPr>
        <p:spPr>
          <a:xfrm>
            <a:off x="2360908" y="2598003"/>
            <a:ext cx="7470183" cy="830997"/>
          </a:xfrm>
          <a:prstGeom prst="rect">
            <a:avLst/>
          </a:prstGeom>
          <a:noFill/>
        </p:spPr>
        <p:txBody>
          <a:bodyPr wrap="square" rtlCol="0">
            <a:spAutoFit/>
          </a:bodyPr>
          <a:lstStyle/>
          <a:p>
            <a:pPr algn="ctr"/>
            <a:r>
              <a:rPr lang="en-US" sz="4800" b="1" dirty="0">
                <a:solidFill>
                  <a:schemeClr val="bg1"/>
                </a:solidFill>
                <a:latin typeface="Museo Sans 900" panose="02000000000000000000" pitchFamily="2" charset="77"/>
              </a:rPr>
              <a:t>VENDOR PARTNERS</a:t>
            </a:r>
          </a:p>
        </p:txBody>
      </p:sp>
    </p:spTree>
    <p:extLst>
      <p:ext uri="{BB962C8B-B14F-4D97-AF65-F5344CB8AC3E}">
        <p14:creationId xmlns:p14="http://schemas.microsoft.com/office/powerpoint/2010/main" val="3256584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p:nvSpPr>
          <p:cNvPr id="445" name="Google Shape;445;p82"/>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solidFill>
                  <a:srgbClr val="7030A0"/>
                </a:solidFill>
                <a:latin typeface="Museo Sans 900" panose="02000000000000000000" pitchFamily="2" charset="77"/>
              </a:rPr>
              <a:t>List the ingredients you “cook” with</a:t>
            </a:r>
            <a:endParaRPr sz="4800" b="1" dirty="0">
              <a:solidFill>
                <a:srgbClr val="7030A0"/>
              </a:solidFill>
              <a:latin typeface="Museo Sans 900" panose="02000000000000000000" pitchFamily="2" charset="77"/>
            </a:endParaRPr>
          </a:p>
        </p:txBody>
      </p:sp>
      <p:sp>
        <p:nvSpPr>
          <p:cNvPr id="446" name="Google Shape;446;p82"/>
          <p:cNvSpPr txBox="1">
            <a:spLocks noGrp="1"/>
          </p:cNvSpPr>
          <p:nvPr>
            <p:ph type="body" idx="1"/>
          </p:nvPr>
        </p:nvSpPr>
        <p:spPr>
          <a:xfrm>
            <a:off x="5632167" y="1583633"/>
            <a:ext cx="5950400" cy="4526000"/>
          </a:xfrm>
          <a:prstGeom prst="rect">
            <a:avLst/>
          </a:prstGeom>
        </p:spPr>
        <p:txBody>
          <a:bodyPr spcFirstLastPara="1" vert="horz" wrap="square" lIns="121900" tIns="121900" rIns="121900" bIns="121900" rtlCol="0" anchor="t" anchorCtr="0">
            <a:noAutofit/>
          </a:bodyPr>
          <a:lstStyle/>
          <a:p>
            <a:pPr marL="0" indent="0">
              <a:lnSpc>
                <a:spcPct val="115000"/>
              </a:lnSpc>
              <a:spcBef>
                <a:spcPts val="0"/>
              </a:spcBef>
              <a:buNone/>
            </a:pPr>
            <a:endParaRPr sz="2400" dirty="0">
              <a:solidFill>
                <a:schemeClr val="tx1"/>
              </a:solidFill>
              <a:latin typeface="Museo Sans 300" panose="02000000000000000000" pitchFamily="2" charset="77"/>
            </a:endParaRPr>
          </a:p>
          <a:p>
            <a:pPr marL="609585" indent="-457189">
              <a:lnSpc>
                <a:spcPct val="115000"/>
              </a:lnSpc>
              <a:spcBef>
                <a:spcPts val="1067"/>
              </a:spcBef>
              <a:buClr>
                <a:srgbClr val="0B5394"/>
              </a:buClr>
              <a:buSzPts val="1800"/>
              <a:buFont typeface="Proxima Nova"/>
              <a:buChar char="●"/>
            </a:pPr>
            <a:r>
              <a:rPr lang="en" sz="2400" dirty="0">
                <a:solidFill>
                  <a:schemeClr val="tx1"/>
                </a:solidFill>
                <a:latin typeface="Museo Sans 300" panose="02000000000000000000" pitchFamily="2" charset="77"/>
              </a:rPr>
              <a:t>Vendor name or name of software</a:t>
            </a:r>
            <a:endParaRPr sz="2400" dirty="0">
              <a:solidFill>
                <a:schemeClr val="tx1"/>
              </a:solidFill>
              <a:latin typeface="Museo Sans 300" panose="02000000000000000000" pitchFamily="2" charset="77"/>
            </a:endParaRPr>
          </a:p>
          <a:p>
            <a:pPr marL="609585" indent="-457189">
              <a:lnSpc>
                <a:spcPct val="115000"/>
              </a:lnSpc>
              <a:spcBef>
                <a:spcPts val="0"/>
              </a:spcBef>
              <a:buClr>
                <a:srgbClr val="0B5394"/>
              </a:buClr>
              <a:buSzPts val="1800"/>
              <a:buFont typeface="Proxima Nova"/>
              <a:buChar char="●"/>
            </a:pPr>
            <a:r>
              <a:rPr lang="en" sz="2400" dirty="0">
                <a:solidFill>
                  <a:schemeClr val="tx1"/>
                </a:solidFill>
                <a:latin typeface="Museo Sans 300" panose="02000000000000000000" pitchFamily="2" charset="77"/>
              </a:rPr>
              <a:t>Level of perceived/stated expertise</a:t>
            </a:r>
            <a:endParaRPr sz="2400" dirty="0">
              <a:solidFill>
                <a:schemeClr val="tx1"/>
              </a:solidFill>
              <a:latin typeface="Museo Sans 300" panose="02000000000000000000" pitchFamily="2" charset="77"/>
            </a:endParaRPr>
          </a:p>
          <a:p>
            <a:pPr marL="609585" indent="-457189">
              <a:lnSpc>
                <a:spcPct val="115000"/>
              </a:lnSpc>
              <a:spcBef>
                <a:spcPts val="0"/>
              </a:spcBef>
              <a:buClr>
                <a:srgbClr val="0B5394"/>
              </a:buClr>
              <a:buSzPts val="1800"/>
              <a:buFont typeface="Proxima Nova"/>
              <a:buChar char="●"/>
            </a:pPr>
            <a:r>
              <a:rPr lang="en" sz="2400" dirty="0">
                <a:solidFill>
                  <a:schemeClr val="tx1"/>
                </a:solidFill>
                <a:latin typeface="Museo Sans 300" panose="02000000000000000000" pitchFamily="2" charset="77"/>
              </a:rPr>
              <a:t>Is it a platform or service?</a:t>
            </a:r>
            <a:endParaRPr sz="2400" dirty="0">
              <a:solidFill>
                <a:schemeClr val="tx1"/>
              </a:solidFill>
              <a:latin typeface="Museo Sans 300" panose="02000000000000000000" pitchFamily="2" charset="77"/>
            </a:endParaRPr>
          </a:p>
          <a:p>
            <a:pPr marL="609585" indent="-457189">
              <a:lnSpc>
                <a:spcPct val="115000"/>
              </a:lnSpc>
              <a:spcBef>
                <a:spcPts val="0"/>
              </a:spcBef>
              <a:buClr>
                <a:srgbClr val="0B5394"/>
              </a:buClr>
              <a:buSzPts val="1800"/>
              <a:buFont typeface="Proxima Nova"/>
              <a:buChar char="●"/>
            </a:pPr>
            <a:r>
              <a:rPr lang="en" sz="2400" dirty="0">
                <a:solidFill>
                  <a:schemeClr val="tx1"/>
                </a:solidFill>
                <a:latin typeface="Museo Sans 300" panose="02000000000000000000" pitchFamily="2" charset="77"/>
              </a:rPr>
              <a:t>Which project(s)?</a:t>
            </a:r>
            <a:endParaRPr sz="2400" dirty="0">
              <a:solidFill>
                <a:schemeClr val="tx1"/>
              </a:solidFill>
              <a:latin typeface="Museo Sans 300" panose="02000000000000000000" pitchFamily="2" charset="77"/>
            </a:endParaRPr>
          </a:p>
          <a:p>
            <a:pPr marL="609585" indent="-457189">
              <a:lnSpc>
                <a:spcPct val="115000"/>
              </a:lnSpc>
              <a:spcBef>
                <a:spcPts val="0"/>
              </a:spcBef>
              <a:buClr>
                <a:srgbClr val="0B5394"/>
              </a:buClr>
              <a:buSzPts val="1800"/>
              <a:buFont typeface="Proxima Nova"/>
              <a:buChar char="●"/>
            </a:pPr>
            <a:r>
              <a:rPr lang="en" sz="2400" dirty="0">
                <a:solidFill>
                  <a:schemeClr val="tx1"/>
                </a:solidFill>
                <a:latin typeface="Museo Sans 300" panose="02000000000000000000" pitchFamily="2" charset="77"/>
              </a:rPr>
              <a:t>What success stories do you have?</a:t>
            </a:r>
            <a:endParaRPr sz="2400" dirty="0">
              <a:solidFill>
                <a:schemeClr val="tx1"/>
              </a:solidFill>
              <a:latin typeface="Museo Sans 300" panose="02000000000000000000" pitchFamily="2" charset="77"/>
            </a:endParaRPr>
          </a:p>
          <a:p>
            <a:pPr marL="609585" indent="-457189">
              <a:lnSpc>
                <a:spcPct val="115000"/>
              </a:lnSpc>
              <a:spcBef>
                <a:spcPts val="0"/>
              </a:spcBef>
              <a:buClr>
                <a:srgbClr val="0B5394"/>
              </a:buClr>
              <a:buSzPts val="1800"/>
              <a:buFont typeface="Proxima Nova"/>
              <a:buChar char="●"/>
            </a:pPr>
            <a:r>
              <a:rPr lang="en" sz="2400" dirty="0">
                <a:solidFill>
                  <a:schemeClr val="tx1"/>
                </a:solidFill>
                <a:latin typeface="Museo Sans 300" panose="02000000000000000000" pitchFamily="2" charset="77"/>
              </a:rPr>
              <a:t>What lessons learned?</a:t>
            </a:r>
            <a:endParaRPr sz="2400" dirty="0">
              <a:solidFill>
                <a:schemeClr val="tx1"/>
              </a:solidFill>
              <a:latin typeface="Museo Sans 300" panose="02000000000000000000" pitchFamily="2" charset="77"/>
            </a:endParaRPr>
          </a:p>
          <a:p>
            <a:pPr marL="457189" indent="-186262">
              <a:spcBef>
                <a:spcPts val="853"/>
              </a:spcBef>
              <a:buNone/>
            </a:pPr>
            <a:endParaRPr dirty="0"/>
          </a:p>
        </p:txBody>
      </p:sp>
      <p:pic>
        <p:nvPicPr>
          <p:cNvPr id="447" name="Google Shape;447;p82" descr="Spiral bound noteboard"/>
          <p:cNvPicPr preferRelativeResize="0"/>
          <p:nvPr/>
        </p:nvPicPr>
        <p:blipFill>
          <a:blip r:embed="rId3">
            <a:alphaModFix/>
          </a:blip>
          <a:stretch>
            <a:fillRect/>
          </a:stretch>
        </p:blipFill>
        <p:spPr>
          <a:xfrm>
            <a:off x="609597" y="1378417"/>
            <a:ext cx="3762367" cy="4936433"/>
          </a:xfrm>
          <a:prstGeom prst="rect">
            <a:avLst/>
          </a:prstGeom>
          <a:noFill/>
          <a:ln>
            <a:noFill/>
          </a:ln>
        </p:spPr>
      </p:pic>
    </p:spTree>
    <p:extLst>
      <p:ext uri="{BB962C8B-B14F-4D97-AF65-F5344CB8AC3E}">
        <p14:creationId xmlns:p14="http://schemas.microsoft.com/office/powerpoint/2010/main" val="1194112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8000" b="-28000"/>
          </a:stretch>
        </a:blipFill>
        <a:effectLst/>
      </p:bgPr>
    </p:bg>
    <p:spTree>
      <p:nvGrpSpPr>
        <p:cNvPr id="1" name="Shape 451"/>
        <p:cNvGrpSpPr/>
        <p:nvPr/>
      </p:nvGrpSpPr>
      <p:grpSpPr>
        <a:xfrm>
          <a:off x="0" y="0"/>
          <a:ext cx="0" cy="0"/>
          <a:chOff x="0" y="0"/>
          <a:chExt cx="0" cy="0"/>
        </a:xfrm>
      </p:grpSpPr>
      <p:sp>
        <p:nvSpPr>
          <p:cNvPr id="452" name="Google Shape;452;p83"/>
          <p:cNvSpPr txBox="1">
            <a:spLocks noGrp="1"/>
          </p:cNvSpPr>
          <p:nvPr>
            <p:ph type="title"/>
          </p:nvPr>
        </p:nvSpPr>
        <p:spPr>
          <a:xfrm>
            <a:off x="-112800" y="5510800"/>
            <a:ext cx="12417600" cy="1143200"/>
          </a:xfrm>
          <a:prstGeom prst="rect">
            <a:avLst/>
          </a:prstGeom>
          <a:solidFill>
            <a:srgbClr val="292929"/>
          </a:solidFill>
        </p:spPr>
        <p:txBody>
          <a:bodyPr spcFirstLastPara="1" vert="horz" wrap="square" lIns="121900" tIns="121900" rIns="121900" bIns="121900" rtlCol="0" anchor="ctr" anchorCtr="0">
            <a:noAutofit/>
          </a:bodyPr>
          <a:lstStyle/>
          <a:p>
            <a:pPr algn="ctr">
              <a:spcBef>
                <a:spcPts val="0"/>
              </a:spcBef>
            </a:pPr>
            <a:r>
              <a:rPr lang="en" b="1" dirty="0">
                <a:latin typeface="Museo Sans 900" panose="02000000000000000000" pitchFamily="2" charset="77"/>
              </a:rPr>
              <a:t>Vendor self assessment</a:t>
            </a:r>
            <a:endParaRPr b="1" dirty="0">
              <a:latin typeface="Museo Sans 900" panose="02000000000000000000" pitchFamily="2" charset="77"/>
            </a:endParaRPr>
          </a:p>
        </p:txBody>
      </p:sp>
    </p:spTree>
    <p:extLst>
      <p:ext uri="{BB962C8B-B14F-4D97-AF65-F5344CB8AC3E}">
        <p14:creationId xmlns:p14="http://schemas.microsoft.com/office/powerpoint/2010/main" val="794468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84"/>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6000" b="1" dirty="0">
                <a:latin typeface="Museo Sans 900" panose="02000000000000000000" pitchFamily="2" charset="77"/>
              </a:rPr>
              <a:t>Live interviews</a:t>
            </a:r>
            <a:endParaRPr sz="6000" b="1" dirty="0">
              <a:latin typeface="Museo Sans 900" panose="02000000000000000000" pitchFamily="2" charset="77"/>
            </a:endParaRPr>
          </a:p>
        </p:txBody>
      </p:sp>
      <p:sp>
        <p:nvSpPr>
          <p:cNvPr id="458" name="Google Shape;458;p84"/>
          <p:cNvSpPr txBox="1">
            <a:spLocks noGrp="1"/>
          </p:cNvSpPr>
          <p:nvPr>
            <p:ph type="body" idx="1"/>
          </p:nvPr>
        </p:nvSpPr>
        <p:spPr>
          <a:xfrm>
            <a:off x="609600" y="2161439"/>
            <a:ext cx="11153614" cy="3608400"/>
          </a:xfrm>
          <a:prstGeom prst="rect">
            <a:avLst/>
          </a:prstGeom>
        </p:spPr>
        <p:txBody>
          <a:bodyPr spcFirstLastPara="1" vert="horz" wrap="square" lIns="121900" tIns="121900" rIns="121900" bIns="121900" rtlCol="0" anchor="t" anchorCtr="0">
            <a:noAutofit/>
          </a:bodyPr>
          <a:lstStyle/>
          <a:p>
            <a:pPr marL="609585" indent="-457189">
              <a:lnSpc>
                <a:spcPct val="115000"/>
              </a:lnSpc>
              <a:spcBef>
                <a:spcPts val="0"/>
              </a:spcBef>
              <a:spcAft>
                <a:spcPts val="1200"/>
              </a:spcAft>
              <a:buClr>
                <a:schemeClr val="bg1"/>
              </a:buClr>
              <a:buSzPts val="1800"/>
              <a:buFont typeface="Proxima Nova"/>
              <a:buChar char="●"/>
            </a:pPr>
            <a:r>
              <a:rPr lang="en" dirty="0">
                <a:latin typeface="Museo Sans 300" panose="02000000000000000000" pitchFamily="2" charset="77"/>
              </a:rPr>
              <a:t>Held after vendor’s self assessment has been submitted and reviewed</a:t>
            </a:r>
            <a:endParaRPr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dirty="0">
                <a:latin typeface="Museo Sans 300" panose="02000000000000000000" pitchFamily="2" charset="77"/>
              </a:rPr>
              <a:t>Ideally, held as a discussion between org and vendor specialists</a:t>
            </a:r>
            <a:endParaRPr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dirty="0">
                <a:latin typeface="Museo Sans 300" panose="02000000000000000000" pitchFamily="2" charset="77"/>
              </a:rPr>
              <a:t>Used to inform Procurement in the selection of a bid winner</a:t>
            </a:r>
            <a:endParaRPr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dirty="0">
                <a:latin typeface="Museo Sans 300" panose="02000000000000000000" pitchFamily="2" charset="77"/>
              </a:rPr>
              <a:t>Conducted by a member of your organization’s accessibility team</a:t>
            </a:r>
            <a:endParaRPr dirty="0">
              <a:latin typeface="Museo Sans 300" panose="02000000000000000000" pitchFamily="2" charset="77"/>
            </a:endParaRPr>
          </a:p>
          <a:p>
            <a:pPr marL="457189" indent="-186262">
              <a:spcBef>
                <a:spcPts val="2000"/>
              </a:spcBef>
              <a:buNone/>
            </a:pPr>
            <a:endParaRPr dirty="0">
              <a:solidFill>
                <a:srgbClr val="0B5394"/>
              </a:solidFill>
            </a:endParaRPr>
          </a:p>
        </p:txBody>
      </p:sp>
    </p:spTree>
    <p:extLst>
      <p:ext uri="{BB962C8B-B14F-4D97-AF65-F5344CB8AC3E}">
        <p14:creationId xmlns:p14="http://schemas.microsoft.com/office/powerpoint/2010/main" val="95452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5"/>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latin typeface="Museo Sans 900" panose="02000000000000000000" pitchFamily="2" charset="77"/>
              </a:rPr>
              <a:t>Live interviews: sample questions</a:t>
            </a:r>
            <a:endParaRPr sz="4800" b="1" dirty="0">
              <a:latin typeface="Museo Sans 900" panose="02000000000000000000" pitchFamily="2" charset="77"/>
            </a:endParaRPr>
          </a:p>
        </p:txBody>
      </p:sp>
      <p:sp>
        <p:nvSpPr>
          <p:cNvPr id="465" name="Google Shape;465;p85"/>
          <p:cNvSpPr txBox="1">
            <a:spLocks noGrp="1"/>
          </p:cNvSpPr>
          <p:nvPr>
            <p:ph type="body" idx="1"/>
          </p:nvPr>
        </p:nvSpPr>
        <p:spPr>
          <a:xfrm>
            <a:off x="609600" y="1696267"/>
            <a:ext cx="11364180" cy="4075200"/>
          </a:xfrm>
          <a:prstGeom prst="rect">
            <a:avLst/>
          </a:prstGeom>
        </p:spPr>
        <p:txBody>
          <a:bodyPr spcFirstLastPara="1" vert="horz" wrap="square" lIns="121900" tIns="121900" rIns="121900" bIns="121900" rtlCol="0" anchor="t" anchorCtr="0">
            <a:noAutofit/>
          </a:bodyPr>
          <a:lstStyle/>
          <a:p>
            <a:pPr marL="609585" indent="-457189">
              <a:lnSpc>
                <a:spcPct val="115000"/>
              </a:lnSpc>
              <a:spcBef>
                <a:spcPts val="0"/>
              </a:spcBef>
              <a:spcAft>
                <a:spcPts val="1200"/>
              </a:spcAft>
              <a:buClr>
                <a:schemeClr val="bg1"/>
              </a:buClr>
              <a:buSzPts val="1800"/>
              <a:buFont typeface="Proxima Nova"/>
              <a:buChar char="●"/>
            </a:pPr>
            <a:r>
              <a:rPr lang="en" sz="2400" dirty="0">
                <a:latin typeface="Museo Sans 300" panose="02000000000000000000" pitchFamily="2" charset="77"/>
              </a:rPr>
              <a:t> Please describe your understanding of web standards and progressive enhancement. </a:t>
            </a:r>
            <a:endParaRPr sz="2400"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sz="2400" dirty="0">
                <a:latin typeface="Museo Sans 300" panose="02000000000000000000" pitchFamily="2" charset="77"/>
              </a:rPr>
              <a:t>What does POUR mean to you?</a:t>
            </a:r>
            <a:endParaRPr sz="2400"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sz="2400" dirty="0">
                <a:latin typeface="Museo Sans 300" panose="02000000000000000000" pitchFamily="2" charset="77"/>
              </a:rPr>
              <a:t>Please describe your testing process, including any testing with users with disabilities, third-party accessibility consultants, and any automated tools used.</a:t>
            </a:r>
            <a:endParaRPr sz="2400"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sz="2400" dirty="0">
                <a:latin typeface="Museo Sans 300" panose="02000000000000000000" pitchFamily="2" charset="77"/>
              </a:rPr>
              <a:t>Have you ever worked on a project where accessibility standards were listed among functional requirements? If so, please tell us about your experience and the role that your team played.</a:t>
            </a:r>
            <a:endParaRPr dirty="0">
              <a:latin typeface="Museo Sans 300" panose="02000000000000000000" pitchFamily="2" charset="77"/>
            </a:endParaRPr>
          </a:p>
        </p:txBody>
      </p:sp>
    </p:spTree>
    <p:extLst>
      <p:ext uri="{BB962C8B-B14F-4D97-AF65-F5344CB8AC3E}">
        <p14:creationId xmlns:p14="http://schemas.microsoft.com/office/powerpoint/2010/main" val="341372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6"/>
          <p:cNvSpPr txBox="1">
            <a:spLocks noGrp="1"/>
          </p:cNvSpPr>
          <p:nvPr>
            <p:ph type="title"/>
          </p:nvPr>
        </p:nvSpPr>
        <p:spPr>
          <a:xfrm>
            <a:off x="0" y="274639"/>
            <a:ext cx="121920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latin typeface="Museo Sans 900" panose="02000000000000000000" pitchFamily="2" charset="77"/>
              </a:rPr>
              <a:t>Live interviews: more sample questions</a:t>
            </a:r>
            <a:endParaRPr sz="4800" b="1" dirty="0">
              <a:latin typeface="Museo Sans 900" panose="02000000000000000000" pitchFamily="2" charset="77"/>
            </a:endParaRPr>
          </a:p>
        </p:txBody>
      </p:sp>
      <p:sp>
        <p:nvSpPr>
          <p:cNvPr id="473" name="Google Shape;473;p86"/>
          <p:cNvSpPr txBox="1">
            <a:spLocks noGrp="1"/>
          </p:cNvSpPr>
          <p:nvPr>
            <p:ph type="body" idx="1"/>
          </p:nvPr>
        </p:nvSpPr>
        <p:spPr>
          <a:xfrm>
            <a:off x="609600" y="1717049"/>
            <a:ext cx="10972800" cy="4075200"/>
          </a:xfrm>
          <a:prstGeom prst="rect">
            <a:avLst/>
          </a:prstGeom>
        </p:spPr>
        <p:txBody>
          <a:bodyPr spcFirstLastPara="1" vert="horz" wrap="square" lIns="121900" tIns="121900" rIns="121900" bIns="121900" rtlCol="0" anchor="t" anchorCtr="0">
            <a:noAutofit/>
          </a:bodyPr>
          <a:lstStyle/>
          <a:p>
            <a:pPr marL="609585" indent="-457189">
              <a:lnSpc>
                <a:spcPct val="115000"/>
              </a:lnSpc>
              <a:spcBef>
                <a:spcPts val="0"/>
              </a:spcBef>
              <a:spcAft>
                <a:spcPts val="1200"/>
              </a:spcAft>
              <a:buClr>
                <a:schemeClr val="bg1"/>
              </a:buClr>
              <a:buSzPts val="1800"/>
              <a:buFont typeface="Proxima Nova"/>
              <a:buChar char="●"/>
            </a:pPr>
            <a:r>
              <a:rPr lang="en" sz="2400" dirty="0">
                <a:latin typeface="Museo Sans 300" panose="02000000000000000000" pitchFamily="2" charset="77"/>
              </a:rPr>
              <a:t> If a platform vendor, how customizable is the platform and how separated are presentation from behaviour? Please describe your understanding of how best to support each major disability group.</a:t>
            </a:r>
            <a:endParaRPr sz="2400"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sz="2400" dirty="0">
                <a:latin typeface="Museo Sans 300" panose="02000000000000000000" pitchFamily="2" charset="77"/>
              </a:rPr>
              <a:t>Describe your process in handling customer complaints regarding accessibility, and name the primary point of contact responsible for resolution of these complaints.</a:t>
            </a:r>
            <a:endParaRPr sz="2400" dirty="0">
              <a:latin typeface="Museo Sans 300" panose="02000000000000000000" pitchFamily="2" charset="77"/>
            </a:endParaRPr>
          </a:p>
          <a:p>
            <a:pPr marL="609585" indent="-457189">
              <a:lnSpc>
                <a:spcPct val="115000"/>
              </a:lnSpc>
              <a:spcBef>
                <a:spcPts val="0"/>
              </a:spcBef>
              <a:spcAft>
                <a:spcPts val="1200"/>
              </a:spcAft>
              <a:buClr>
                <a:schemeClr val="bg1"/>
              </a:buClr>
              <a:buSzPts val="1800"/>
              <a:buFont typeface="Proxima Nova"/>
              <a:buChar char="●"/>
            </a:pPr>
            <a:r>
              <a:rPr lang="en" sz="2400" dirty="0">
                <a:latin typeface="Museo Sans 300" panose="02000000000000000000" pitchFamily="2" charset="77"/>
              </a:rPr>
              <a:t>If accessibility deficiencies are found in your product after purchase, who will pay for those issues to be resolved?</a:t>
            </a:r>
            <a:endParaRPr sz="2400" dirty="0">
              <a:latin typeface="Museo Sans 300" panose="02000000000000000000" pitchFamily="2" charset="77"/>
            </a:endParaRPr>
          </a:p>
        </p:txBody>
      </p:sp>
    </p:spTree>
    <p:extLst>
      <p:ext uri="{BB962C8B-B14F-4D97-AF65-F5344CB8AC3E}">
        <p14:creationId xmlns:p14="http://schemas.microsoft.com/office/powerpoint/2010/main" val="1170994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71C9EE3C-7F36-FE4F-9443-5C70B241618C}"/>
              </a:ext>
            </a:extLst>
          </p:cNvPr>
          <p:cNvSpPr>
            <a:spLocks noGrp="1"/>
          </p:cNvSpPr>
          <p:nvPr>
            <p:ph type="title"/>
          </p:nvPr>
        </p:nvSpPr>
        <p:spPr>
          <a:xfrm>
            <a:off x="6096000" y="202447"/>
            <a:ext cx="5757081" cy="2024987"/>
          </a:xfrm>
        </p:spPr>
        <p:txBody>
          <a:bodyPr/>
          <a:lstStyle/>
          <a:p>
            <a:r>
              <a:rPr lang="en-US" dirty="0"/>
              <a:t>Who am I?</a:t>
            </a:r>
          </a:p>
        </p:txBody>
      </p:sp>
      <p:sp>
        <p:nvSpPr>
          <p:cNvPr id="4" name="TextBox 3">
            <a:extLst>
              <a:ext uri="{FF2B5EF4-FFF2-40B4-BE49-F238E27FC236}">
                <a16:creationId xmlns:a16="http://schemas.microsoft.com/office/drawing/2014/main" id="{4B8C286E-F117-D54A-8F19-5D074BA2D742}"/>
              </a:ext>
            </a:extLst>
          </p:cNvPr>
          <p:cNvSpPr txBox="1"/>
          <p:nvPr/>
        </p:nvSpPr>
        <p:spPr>
          <a:xfrm>
            <a:off x="6661943" y="2636474"/>
            <a:ext cx="5181346" cy="2385268"/>
          </a:xfrm>
          <a:prstGeom prst="rect">
            <a:avLst/>
          </a:prstGeom>
          <a:noFill/>
        </p:spPr>
        <p:txBody>
          <a:bodyPr wrap="square" rtlCol="0">
            <a:spAutoFit/>
          </a:bodyPr>
          <a:lstStyle/>
          <a:p>
            <a:pPr lvl="0">
              <a:spcAft>
                <a:spcPts val="1800"/>
              </a:spcAft>
            </a:pPr>
            <a:r>
              <a:rPr lang="en-US" sz="5400" dirty="0">
                <a:solidFill>
                  <a:schemeClr val="tx1">
                    <a:lumMod val="50000"/>
                  </a:schemeClr>
                </a:solidFill>
                <a:latin typeface="Museo Sans 300" panose="02000000000000000000" pitchFamily="2" charset="77"/>
              </a:rPr>
              <a:t>Elle Waters</a:t>
            </a:r>
          </a:p>
          <a:p>
            <a:pPr lvl="0">
              <a:spcAft>
                <a:spcPts val="1800"/>
              </a:spcAft>
            </a:pPr>
            <a:r>
              <a:rPr lang="en-US" sz="2800" b="1" dirty="0" err="1">
                <a:solidFill>
                  <a:schemeClr val="tx1">
                    <a:lumMod val="50000"/>
                  </a:schemeClr>
                </a:solidFill>
                <a:latin typeface="Museo Sans 300" panose="02000000000000000000" pitchFamily="2" charset="77"/>
              </a:rPr>
              <a:t>www.lateach.es</a:t>
            </a:r>
            <a:r>
              <a:rPr lang="en-US" sz="2800" b="1" dirty="0">
                <a:solidFill>
                  <a:schemeClr val="tx1">
                    <a:lumMod val="50000"/>
                  </a:schemeClr>
                </a:solidFill>
                <a:latin typeface="Museo Sans 300" panose="02000000000000000000" pitchFamily="2" charset="77"/>
              </a:rPr>
              <a:t>/elle</a:t>
            </a:r>
            <a:br>
              <a:rPr lang="en-US" sz="2800" b="1" dirty="0">
                <a:solidFill>
                  <a:schemeClr val="tx1">
                    <a:lumMod val="50000"/>
                  </a:schemeClr>
                </a:solidFill>
                <a:latin typeface="Museo Sans 300" panose="02000000000000000000" pitchFamily="2" charset="77"/>
              </a:rPr>
            </a:br>
            <a:br>
              <a:rPr lang="en-US" sz="2800" b="1" dirty="0">
                <a:solidFill>
                  <a:schemeClr val="tx1">
                    <a:lumMod val="50000"/>
                  </a:schemeClr>
                </a:solidFill>
                <a:latin typeface="Museo Sans 300" panose="02000000000000000000" pitchFamily="2" charset="77"/>
              </a:rPr>
            </a:br>
            <a:r>
              <a:rPr lang="en-US" sz="2400" dirty="0">
                <a:solidFill>
                  <a:schemeClr val="tx1">
                    <a:lumMod val="50000"/>
                  </a:schemeClr>
                </a:solidFill>
                <a:latin typeface="Museo Sans 300" panose="02000000000000000000" pitchFamily="2" charset="77"/>
              </a:rPr>
              <a:t>elle.waters@levelaccess.com</a:t>
            </a:r>
            <a:endParaRPr lang="en-US" sz="2800" dirty="0">
              <a:solidFill>
                <a:schemeClr val="tx1">
                  <a:lumMod val="50000"/>
                </a:schemeClr>
              </a:solidFill>
              <a:latin typeface="Museo Sans 300" panose="02000000000000000000" pitchFamily="2" charset="77"/>
            </a:endParaRPr>
          </a:p>
        </p:txBody>
      </p:sp>
      <p:pic>
        <p:nvPicPr>
          <p:cNvPr id="6" name="Picture 5" descr="Elle Waters headshot, blue hair and slight smile in front of brick background, photo tilted slightly - jaunty!">
            <a:extLst>
              <a:ext uri="{FF2B5EF4-FFF2-40B4-BE49-F238E27FC236}">
                <a16:creationId xmlns:a16="http://schemas.microsoft.com/office/drawing/2014/main" id="{ADCB0D15-0F48-D540-9DCE-98BEB4F62729}"/>
              </a:ext>
            </a:extLst>
          </p:cNvPr>
          <p:cNvPicPr>
            <a:picLocks noChangeAspect="1"/>
          </p:cNvPicPr>
          <p:nvPr/>
        </p:nvPicPr>
        <p:blipFill>
          <a:blip r:embed="rId3"/>
          <a:stretch>
            <a:fillRect/>
          </a:stretch>
        </p:blipFill>
        <p:spPr>
          <a:xfrm rot="20946204">
            <a:off x="1310300" y="2248927"/>
            <a:ext cx="2678058" cy="3160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3109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7"/>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6000" b="1" dirty="0">
                <a:latin typeface="Museo Sans 900" panose="02000000000000000000" pitchFamily="2" charset="77"/>
              </a:rPr>
              <a:t>Contract language</a:t>
            </a:r>
            <a:endParaRPr sz="6000" b="1" dirty="0">
              <a:latin typeface="Museo Sans 900" panose="02000000000000000000" pitchFamily="2" charset="77"/>
            </a:endParaRPr>
          </a:p>
        </p:txBody>
      </p:sp>
      <p:sp>
        <p:nvSpPr>
          <p:cNvPr id="481" name="Google Shape;481;p87"/>
          <p:cNvSpPr txBox="1">
            <a:spLocks noGrp="1"/>
          </p:cNvSpPr>
          <p:nvPr>
            <p:ph type="body" idx="1"/>
          </p:nvPr>
        </p:nvSpPr>
        <p:spPr>
          <a:xfrm>
            <a:off x="609600" y="1600201"/>
            <a:ext cx="10972800" cy="4526000"/>
          </a:xfrm>
          <a:prstGeom prst="rect">
            <a:avLst/>
          </a:prstGeom>
        </p:spPr>
        <p:txBody>
          <a:bodyPr spcFirstLastPara="1" vert="horz" wrap="square" lIns="121900" tIns="121900" rIns="121900" bIns="121900" rtlCol="0" anchor="t" anchorCtr="0">
            <a:noAutofit/>
          </a:bodyPr>
          <a:lstStyle/>
          <a:p>
            <a:pPr marL="0" indent="0">
              <a:spcBef>
                <a:spcPts val="853"/>
              </a:spcBef>
              <a:spcAft>
                <a:spcPts val="1200"/>
              </a:spcAft>
              <a:buNone/>
            </a:pPr>
            <a:r>
              <a:rPr lang="en" sz="3200" b="1" dirty="0">
                <a:latin typeface="Museo Sans 900" panose="02000000000000000000" pitchFamily="2" charset="77"/>
              </a:rPr>
              <a:t>Questions to answer:</a:t>
            </a:r>
          </a:p>
          <a:p>
            <a:pPr marL="0" indent="0">
              <a:spcBef>
                <a:spcPts val="853"/>
              </a:spcBef>
              <a:spcAft>
                <a:spcPts val="1200"/>
              </a:spcAft>
              <a:buNone/>
            </a:pPr>
            <a:endParaRPr sz="3200" dirty="0">
              <a:latin typeface="Museo Sans 300" panose="02000000000000000000" pitchFamily="2" charset="77"/>
            </a:endParaRPr>
          </a:p>
          <a:p>
            <a:pPr marL="609585" indent="-507987">
              <a:spcBef>
                <a:spcPts val="853"/>
              </a:spcBef>
              <a:spcAft>
                <a:spcPts val="1200"/>
              </a:spcAft>
              <a:buClr>
                <a:schemeClr val="bg1"/>
              </a:buClr>
              <a:buSzPts val="2400"/>
            </a:pPr>
            <a:r>
              <a:rPr lang="en" dirty="0">
                <a:latin typeface="Museo Sans 300" panose="02000000000000000000" pitchFamily="2" charset="77"/>
              </a:rPr>
              <a:t>How standardized are my contracts?</a:t>
            </a:r>
            <a:endParaRPr dirty="0">
              <a:latin typeface="Museo Sans 300" panose="02000000000000000000" pitchFamily="2" charset="77"/>
            </a:endParaRPr>
          </a:p>
          <a:p>
            <a:pPr marL="609585" indent="-507987">
              <a:spcBef>
                <a:spcPts val="0"/>
              </a:spcBef>
              <a:spcAft>
                <a:spcPts val="1200"/>
              </a:spcAft>
              <a:buClr>
                <a:schemeClr val="bg1"/>
              </a:buClr>
              <a:buSzPts val="2400"/>
            </a:pPr>
            <a:r>
              <a:rPr lang="en" dirty="0">
                <a:latin typeface="Museo Sans 300" panose="02000000000000000000" pitchFamily="2" charset="77"/>
              </a:rPr>
              <a:t>How many layers of contracting do we have?</a:t>
            </a:r>
            <a:endParaRPr dirty="0">
              <a:latin typeface="Museo Sans 300" panose="02000000000000000000" pitchFamily="2" charset="77"/>
            </a:endParaRPr>
          </a:p>
          <a:p>
            <a:pPr marL="609585" indent="-507987">
              <a:spcBef>
                <a:spcPts val="0"/>
              </a:spcBef>
              <a:spcAft>
                <a:spcPts val="1200"/>
              </a:spcAft>
              <a:buClr>
                <a:schemeClr val="bg1"/>
              </a:buClr>
              <a:buSzPts val="2400"/>
            </a:pPr>
            <a:r>
              <a:rPr lang="en" dirty="0">
                <a:latin typeface="Museo Sans 300" panose="02000000000000000000" pitchFamily="2" charset="77"/>
              </a:rPr>
              <a:t>How customizable?</a:t>
            </a:r>
            <a:endParaRPr dirty="0">
              <a:latin typeface="Museo Sans 300" panose="02000000000000000000" pitchFamily="2" charset="77"/>
            </a:endParaRPr>
          </a:p>
          <a:p>
            <a:pPr marL="609585" indent="-507987">
              <a:spcBef>
                <a:spcPts val="0"/>
              </a:spcBef>
              <a:spcAft>
                <a:spcPts val="1200"/>
              </a:spcAft>
              <a:buClr>
                <a:schemeClr val="bg1"/>
              </a:buClr>
              <a:buSzPts val="2400"/>
            </a:pPr>
            <a:r>
              <a:rPr lang="en" dirty="0">
                <a:latin typeface="Museo Sans 300" panose="02000000000000000000" pitchFamily="2" charset="77"/>
              </a:rPr>
              <a:t>Who maintains our contracts?</a:t>
            </a:r>
            <a:endParaRPr dirty="0">
              <a:latin typeface="Museo Sans 300" panose="02000000000000000000" pitchFamily="2" charset="77"/>
            </a:endParaRPr>
          </a:p>
          <a:p>
            <a:pPr marL="609585" indent="-507987">
              <a:spcBef>
                <a:spcPts val="0"/>
              </a:spcBef>
              <a:spcAft>
                <a:spcPts val="1200"/>
              </a:spcAft>
              <a:buClr>
                <a:schemeClr val="bg1"/>
              </a:buClr>
              <a:buSzPts val="2400"/>
            </a:pPr>
            <a:r>
              <a:rPr lang="en" dirty="0">
                <a:latin typeface="Museo Sans 300" panose="02000000000000000000" pitchFamily="2" charset="77"/>
              </a:rPr>
              <a:t>Who does our procurement at our organization?</a:t>
            </a:r>
            <a:endParaRPr dirty="0">
              <a:latin typeface="Museo Sans 300" panose="02000000000000000000" pitchFamily="2" charset="77"/>
            </a:endParaRPr>
          </a:p>
          <a:p>
            <a:pPr marL="0" indent="0">
              <a:spcBef>
                <a:spcPts val="853"/>
              </a:spcBef>
              <a:buNone/>
            </a:pPr>
            <a:endParaRPr sz="3200" dirty="0">
              <a:solidFill>
                <a:srgbClr val="0B5394"/>
              </a:solidFill>
            </a:endParaRPr>
          </a:p>
          <a:p>
            <a:pPr marL="0" indent="0">
              <a:spcBef>
                <a:spcPts val="853"/>
              </a:spcBef>
              <a:buNone/>
            </a:pPr>
            <a:endParaRPr sz="3200" dirty="0">
              <a:solidFill>
                <a:srgbClr val="0B5394"/>
              </a:solidFill>
            </a:endParaRPr>
          </a:p>
          <a:p>
            <a:pPr marL="0" indent="0">
              <a:spcBef>
                <a:spcPts val="853"/>
              </a:spcBef>
              <a:buNone/>
            </a:pPr>
            <a:endParaRPr sz="3200" dirty="0">
              <a:solidFill>
                <a:srgbClr val="0B5394"/>
              </a:solidFill>
            </a:endParaRPr>
          </a:p>
        </p:txBody>
      </p:sp>
    </p:spTree>
    <p:extLst>
      <p:ext uri="{BB962C8B-B14F-4D97-AF65-F5344CB8AC3E}">
        <p14:creationId xmlns:p14="http://schemas.microsoft.com/office/powerpoint/2010/main" val="47170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2"/>
        <p:cNvGrpSpPr/>
        <p:nvPr/>
      </p:nvGrpSpPr>
      <p:grpSpPr>
        <a:xfrm>
          <a:off x="0" y="0"/>
          <a:ext cx="0" cy="0"/>
          <a:chOff x="0" y="0"/>
          <a:chExt cx="0" cy="0"/>
        </a:xfrm>
      </p:grpSpPr>
      <p:sp>
        <p:nvSpPr>
          <p:cNvPr id="493" name="Google Shape;493;p89"/>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5400" b="1" dirty="0">
                <a:solidFill>
                  <a:schemeClr val="tx1"/>
                </a:solidFill>
                <a:latin typeface="Museo Sans 900" panose="02000000000000000000" pitchFamily="2" charset="77"/>
              </a:rPr>
              <a:t>Setting compliance timelines</a:t>
            </a:r>
            <a:endParaRPr sz="5400" b="1" dirty="0">
              <a:solidFill>
                <a:schemeClr val="tx1"/>
              </a:solidFill>
              <a:latin typeface="Museo Sans 900" panose="02000000000000000000" pitchFamily="2" charset="77"/>
            </a:endParaRPr>
          </a:p>
        </p:txBody>
      </p:sp>
      <p:pic>
        <p:nvPicPr>
          <p:cNvPr id="494" name="Google Shape;494;p89" descr="12-month calendar"/>
          <p:cNvPicPr preferRelativeResize="0"/>
          <p:nvPr/>
        </p:nvPicPr>
        <p:blipFill>
          <a:blip r:embed="rId3">
            <a:alphaModFix/>
          </a:blip>
          <a:stretch>
            <a:fillRect/>
          </a:stretch>
        </p:blipFill>
        <p:spPr>
          <a:xfrm>
            <a:off x="1555769" y="1417834"/>
            <a:ext cx="3876600" cy="4986132"/>
          </a:xfrm>
          <a:prstGeom prst="rect">
            <a:avLst/>
          </a:prstGeom>
          <a:noFill/>
          <a:ln>
            <a:noFill/>
          </a:ln>
        </p:spPr>
      </p:pic>
      <p:sp>
        <p:nvSpPr>
          <p:cNvPr id="495" name="Google Shape;495;p89"/>
          <p:cNvSpPr txBox="1">
            <a:spLocks noGrp="1"/>
          </p:cNvSpPr>
          <p:nvPr>
            <p:ph type="body" idx="1"/>
          </p:nvPr>
        </p:nvSpPr>
        <p:spPr>
          <a:xfrm>
            <a:off x="5632167" y="1583633"/>
            <a:ext cx="5950400" cy="4526000"/>
          </a:xfrm>
          <a:prstGeom prst="rect">
            <a:avLst/>
          </a:prstGeom>
        </p:spPr>
        <p:txBody>
          <a:bodyPr spcFirstLastPara="1" vert="horz" wrap="square" lIns="121900" tIns="121900" rIns="121900" bIns="121900" rtlCol="0" anchor="t" anchorCtr="0">
            <a:noAutofit/>
          </a:bodyPr>
          <a:lstStyle/>
          <a:p>
            <a:pPr marL="0" indent="0">
              <a:lnSpc>
                <a:spcPct val="115000"/>
              </a:lnSpc>
              <a:spcBef>
                <a:spcPts val="0"/>
              </a:spcBef>
              <a:buNone/>
            </a:pPr>
            <a:endParaRPr sz="2400" dirty="0">
              <a:solidFill>
                <a:srgbClr val="0B5394"/>
              </a:solidFill>
            </a:endParaRPr>
          </a:p>
          <a:p>
            <a:pPr marL="609585" indent="-457189">
              <a:lnSpc>
                <a:spcPct val="115000"/>
              </a:lnSpc>
              <a:spcBef>
                <a:spcPts val="1067"/>
              </a:spcBef>
              <a:spcAft>
                <a:spcPts val="1200"/>
              </a:spcAft>
              <a:buClr>
                <a:srgbClr val="0B5394"/>
              </a:buClr>
              <a:buSzPts val="1800"/>
              <a:buFont typeface="Proxima Nova"/>
              <a:buChar char="●"/>
            </a:pPr>
            <a:r>
              <a:rPr lang="en" sz="2400" dirty="0">
                <a:solidFill>
                  <a:schemeClr val="tx1"/>
                </a:solidFill>
                <a:latin typeface="Museo Sans 300" panose="02000000000000000000" pitchFamily="2" charset="77"/>
              </a:rPr>
              <a:t>Use the vendor self assessment and any testing results you have and create iterative milestones</a:t>
            </a:r>
            <a:endParaRPr sz="2400" dirty="0">
              <a:solidFill>
                <a:schemeClr val="tx1"/>
              </a:solidFill>
              <a:latin typeface="Museo Sans 300" panose="02000000000000000000" pitchFamily="2" charset="77"/>
            </a:endParaRPr>
          </a:p>
          <a:p>
            <a:pPr marL="609585" indent="-457189">
              <a:lnSpc>
                <a:spcPct val="115000"/>
              </a:lnSpc>
              <a:spcBef>
                <a:spcPts val="0"/>
              </a:spcBef>
              <a:spcAft>
                <a:spcPts val="1200"/>
              </a:spcAft>
              <a:buClr>
                <a:srgbClr val="0B5394"/>
              </a:buClr>
              <a:buSzPts val="1800"/>
              <a:buFont typeface="Proxima Nova"/>
              <a:buChar char="●"/>
            </a:pPr>
            <a:r>
              <a:rPr lang="en" sz="2400" dirty="0">
                <a:solidFill>
                  <a:schemeClr val="tx1"/>
                </a:solidFill>
                <a:latin typeface="Museo Sans 300" panose="02000000000000000000" pitchFamily="2" charset="77"/>
              </a:rPr>
              <a:t>Define measures of success for each</a:t>
            </a:r>
            <a:endParaRPr sz="2400" dirty="0">
              <a:solidFill>
                <a:schemeClr val="tx1"/>
              </a:solidFill>
              <a:latin typeface="Museo Sans 300" panose="02000000000000000000" pitchFamily="2" charset="77"/>
            </a:endParaRPr>
          </a:p>
          <a:p>
            <a:pPr marL="609585" indent="-457189">
              <a:lnSpc>
                <a:spcPct val="115000"/>
              </a:lnSpc>
              <a:spcBef>
                <a:spcPts val="0"/>
              </a:spcBef>
              <a:spcAft>
                <a:spcPts val="1200"/>
              </a:spcAft>
              <a:buClr>
                <a:srgbClr val="0B5394"/>
              </a:buClr>
              <a:buSzPts val="1800"/>
              <a:buFont typeface="Arial"/>
              <a:buChar char="●"/>
            </a:pPr>
            <a:r>
              <a:rPr lang="en" sz="2400" dirty="0">
                <a:solidFill>
                  <a:schemeClr val="tx1"/>
                </a:solidFill>
                <a:latin typeface="Museo Sans 300" panose="02000000000000000000" pitchFamily="2" charset="77"/>
              </a:rPr>
              <a:t>Define consequences for vendor not meeting these milestones</a:t>
            </a:r>
            <a:endParaRPr sz="2400" dirty="0">
              <a:solidFill>
                <a:schemeClr val="tx1"/>
              </a:solidFill>
              <a:latin typeface="Museo Sans 300" panose="02000000000000000000" pitchFamily="2" charset="77"/>
            </a:endParaRPr>
          </a:p>
          <a:p>
            <a:pPr marL="609585" indent="-457189">
              <a:lnSpc>
                <a:spcPct val="115000"/>
              </a:lnSpc>
              <a:spcBef>
                <a:spcPts val="0"/>
              </a:spcBef>
              <a:spcAft>
                <a:spcPts val="1200"/>
              </a:spcAft>
              <a:buClr>
                <a:srgbClr val="0B5394"/>
              </a:buClr>
              <a:buSzPts val="1800"/>
              <a:buFont typeface="Arial"/>
              <a:buChar char="●"/>
            </a:pPr>
            <a:r>
              <a:rPr lang="en" sz="2400" dirty="0">
                <a:solidFill>
                  <a:schemeClr val="tx1"/>
                </a:solidFill>
                <a:latin typeface="Museo Sans 300" panose="02000000000000000000" pitchFamily="2" charset="77"/>
              </a:rPr>
              <a:t>Put all that into the contract</a:t>
            </a:r>
            <a:endParaRPr sz="2400" dirty="0">
              <a:solidFill>
                <a:schemeClr val="tx1"/>
              </a:solidFill>
              <a:latin typeface="Museo Sans 300" panose="02000000000000000000" pitchFamily="2" charset="77"/>
            </a:endParaRPr>
          </a:p>
        </p:txBody>
      </p:sp>
    </p:spTree>
    <p:extLst>
      <p:ext uri="{BB962C8B-B14F-4D97-AF65-F5344CB8AC3E}">
        <p14:creationId xmlns:p14="http://schemas.microsoft.com/office/powerpoint/2010/main" val="3513285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0"/>
        <p:cNvGrpSpPr/>
        <p:nvPr/>
      </p:nvGrpSpPr>
      <p:grpSpPr>
        <a:xfrm>
          <a:off x="0" y="0"/>
          <a:ext cx="0" cy="0"/>
          <a:chOff x="0" y="0"/>
          <a:chExt cx="0" cy="0"/>
        </a:xfrm>
      </p:grpSpPr>
      <p:sp>
        <p:nvSpPr>
          <p:cNvPr id="501" name="Google Shape;501;p90"/>
          <p:cNvSpPr txBox="1">
            <a:spLocks noGrp="1"/>
          </p:cNvSpPr>
          <p:nvPr>
            <p:ph type="title"/>
          </p:nvPr>
        </p:nvSpPr>
        <p:spPr>
          <a:xfrm>
            <a:off x="66267" y="274633"/>
            <a:ext cx="120596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4800" b="1" dirty="0">
                <a:solidFill>
                  <a:schemeClr val="tx1"/>
                </a:solidFill>
                <a:latin typeface="Museo Sans 900" panose="02000000000000000000" pitchFamily="2" charset="77"/>
              </a:rPr>
              <a:t>How important are those milestones?</a:t>
            </a:r>
            <a:endParaRPr sz="4800" b="1" dirty="0">
              <a:solidFill>
                <a:schemeClr val="tx1"/>
              </a:solidFill>
              <a:latin typeface="Museo Sans 900" panose="02000000000000000000" pitchFamily="2" charset="77"/>
            </a:endParaRPr>
          </a:p>
        </p:txBody>
      </p:sp>
      <p:pic>
        <p:nvPicPr>
          <p:cNvPr id="502" name="Google Shape;502;p90" descr="Don't Mess With Texas - Texas state flag"/>
          <p:cNvPicPr preferRelativeResize="0"/>
          <p:nvPr/>
        </p:nvPicPr>
        <p:blipFill>
          <a:blip r:embed="rId3">
            <a:alphaModFix/>
          </a:blip>
          <a:stretch>
            <a:fillRect/>
          </a:stretch>
        </p:blipFill>
        <p:spPr>
          <a:xfrm>
            <a:off x="4088147" y="1417831"/>
            <a:ext cx="4015700" cy="4727332"/>
          </a:xfrm>
          <a:prstGeom prst="rect">
            <a:avLst/>
          </a:prstGeom>
          <a:noFill/>
          <a:ln>
            <a:noFill/>
          </a:ln>
        </p:spPr>
      </p:pic>
      <p:pic>
        <p:nvPicPr>
          <p:cNvPr id="4" name="Google Shape;508;p91" descr="Bank of America logo">
            <a:extLst>
              <a:ext uri="{FF2B5EF4-FFF2-40B4-BE49-F238E27FC236}">
                <a16:creationId xmlns:a16="http://schemas.microsoft.com/office/drawing/2014/main" id="{BD9AE35D-06DA-944E-8FC0-863B9238E29C}"/>
              </a:ext>
            </a:extLst>
          </p:cNvPr>
          <p:cNvPicPr preferRelativeResize="0"/>
          <p:nvPr/>
        </p:nvPicPr>
        <p:blipFill>
          <a:blip r:embed="rId4">
            <a:alphaModFix/>
          </a:blip>
          <a:stretch>
            <a:fillRect/>
          </a:stretch>
        </p:blipFill>
        <p:spPr>
          <a:xfrm>
            <a:off x="1257982" y="3429000"/>
            <a:ext cx="9676036" cy="2147200"/>
          </a:xfrm>
          <a:prstGeom prst="rect">
            <a:avLst/>
          </a:prstGeom>
          <a:noFill/>
          <a:ln>
            <a:noFill/>
          </a:ln>
        </p:spPr>
      </p:pic>
    </p:spTree>
    <p:extLst>
      <p:ext uri="{BB962C8B-B14F-4D97-AF65-F5344CB8AC3E}">
        <p14:creationId xmlns:p14="http://schemas.microsoft.com/office/powerpoint/2010/main" val="3122657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92"/>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6000" b="1" dirty="0">
                <a:latin typeface="Museo Sans 900" panose="02000000000000000000" pitchFamily="2" charset="77"/>
              </a:rPr>
              <a:t>Procurement</a:t>
            </a:r>
            <a:endParaRPr sz="6000" b="1" dirty="0">
              <a:latin typeface="Museo Sans 900" panose="02000000000000000000" pitchFamily="2" charset="77"/>
            </a:endParaRPr>
          </a:p>
        </p:txBody>
      </p:sp>
      <p:sp>
        <p:nvSpPr>
          <p:cNvPr id="514" name="Google Shape;514;p92"/>
          <p:cNvSpPr txBox="1">
            <a:spLocks noGrp="1"/>
          </p:cNvSpPr>
          <p:nvPr>
            <p:ph type="body" idx="1"/>
          </p:nvPr>
        </p:nvSpPr>
        <p:spPr>
          <a:xfrm>
            <a:off x="609600" y="1600201"/>
            <a:ext cx="10972800" cy="4526000"/>
          </a:xfrm>
          <a:prstGeom prst="rect">
            <a:avLst/>
          </a:prstGeom>
        </p:spPr>
        <p:txBody>
          <a:bodyPr spcFirstLastPara="1" vert="horz" wrap="square" lIns="121900" tIns="121900" rIns="121900" bIns="121900" rtlCol="0" anchor="t" anchorCtr="0">
            <a:noAutofit/>
          </a:bodyPr>
          <a:lstStyle/>
          <a:p>
            <a:pPr marL="0" indent="0">
              <a:spcBef>
                <a:spcPts val="853"/>
              </a:spcBef>
              <a:buNone/>
            </a:pPr>
            <a:r>
              <a:rPr lang="en" sz="3200" dirty="0">
                <a:latin typeface="Museo Sans 300" panose="02000000000000000000" pitchFamily="2" charset="77"/>
              </a:rPr>
              <a:t>TIPS!</a:t>
            </a:r>
            <a:endParaRPr sz="3200" dirty="0">
              <a:latin typeface="Museo Sans 300" panose="02000000000000000000" pitchFamily="2" charset="77"/>
            </a:endParaRPr>
          </a:p>
          <a:p>
            <a:pPr marL="0" indent="0">
              <a:spcBef>
                <a:spcPts val="853"/>
              </a:spcBef>
              <a:buNone/>
            </a:pPr>
            <a:endParaRPr sz="3200" dirty="0">
              <a:latin typeface="Museo Sans 300" panose="02000000000000000000" pitchFamily="2" charset="77"/>
            </a:endParaRPr>
          </a:p>
          <a:p>
            <a:pPr marL="609585" indent="-507987">
              <a:spcBef>
                <a:spcPts val="853"/>
              </a:spcBef>
              <a:spcAft>
                <a:spcPts val="1200"/>
              </a:spcAft>
              <a:buClr>
                <a:schemeClr val="bg1"/>
              </a:buClr>
              <a:buSzPts val="2400"/>
            </a:pPr>
            <a:r>
              <a:rPr lang="en" sz="3200" dirty="0">
                <a:latin typeface="Museo Sans 300" panose="02000000000000000000" pitchFamily="2" charset="77"/>
              </a:rPr>
              <a:t>Know your procurement officers/buyers</a:t>
            </a:r>
            <a:endParaRPr sz="3200" dirty="0">
              <a:latin typeface="Museo Sans 300" panose="02000000000000000000" pitchFamily="2" charset="77"/>
            </a:endParaRPr>
          </a:p>
          <a:p>
            <a:pPr marL="609585" indent="-507987">
              <a:spcBef>
                <a:spcPts val="0"/>
              </a:spcBef>
              <a:spcAft>
                <a:spcPts val="1200"/>
              </a:spcAft>
              <a:buClr>
                <a:schemeClr val="bg1"/>
              </a:buClr>
              <a:buSzPts val="2400"/>
            </a:pPr>
            <a:r>
              <a:rPr lang="en" sz="3200" dirty="0">
                <a:latin typeface="Museo Sans 300" panose="02000000000000000000" pitchFamily="2" charset="77"/>
              </a:rPr>
              <a:t>Be detailed in any contract language you create</a:t>
            </a:r>
            <a:endParaRPr sz="3200" dirty="0">
              <a:latin typeface="Museo Sans 300" panose="02000000000000000000" pitchFamily="2" charset="77"/>
            </a:endParaRPr>
          </a:p>
          <a:p>
            <a:pPr marL="609585" indent="-507987">
              <a:spcBef>
                <a:spcPts val="0"/>
              </a:spcBef>
              <a:spcAft>
                <a:spcPts val="1200"/>
              </a:spcAft>
              <a:buClr>
                <a:schemeClr val="bg1"/>
              </a:buClr>
              <a:buSzPts val="2400"/>
            </a:pPr>
            <a:r>
              <a:rPr lang="en" sz="3200" dirty="0">
                <a:latin typeface="Museo Sans 300" panose="02000000000000000000" pitchFamily="2" charset="77"/>
              </a:rPr>
              <a:t>Get potential vendors to actively participate</a:t>
            </a:r>
            <a:endParaRPr sz="3200" dirty="0">
              <a:latin typeface="Museo Sans 300" panose="02000000000000000000" pitchFamily="2" charset="77"/>
            </a:endParaRPr>
          </a:p>
          <a:p>
            <a:pPr marL="609585" indent="-507987">
              <a:spcBef>
                <a:spcPts val="0"/>
              </a:spcBef>
              <a:spcAft>
                <a:spcPts val="1200"/>
              </a:spcAft>
              <a:buClr>
                <a:schemeClr val="bg1"/>
              </a:buClr>
              <a:buSzPts val="2400"/>
            </a:pPr>
            <a:r>
              <a:rPr lang="en" sz="3200" dirty="0">
                <a:latin typeface="Museo Sans 300" panose="02000000000000000000" pitchFamily="2" charset="77"/>
              </a:rPr>
              <a:t>Standardize all the things</a:t>
            </a:r>
            <a:endParaRPr sz="3200" dirty="0">
              <a:latin typeface="Museo Sans 300" panose="02000000000000000000" pitchFamily="2" charset="77"/>
            </a:endParaRPr>
          </a:p>
          <a:p>
            <a:pPr marL="0" indent="0">
              <a:spcBef>
                <a:spcPts val="853"/>
              </a:spcBef>
              <a:buNone/>
            </a:pPr>
            <a:endParaRPr sz="3200" dirty="0">
              <a:solidFill>
                <a:srgbClr val="0B5394"/>
              </a:solidFill>
            </a:endParaRPr>
          </a:p>
          <a:p>
            <a:pPr marL="0" indent="0">
              <a:spcBef>
                <a:spcPts val="853"/>
              </a:spcBef>
              <a:buNone/>
            </a:pPr>
            <a:endParaRPr sz="3200" dirty="0">
              <a:solidFill>
                <a:srgbClr val="0B5394"/>
              </a:solidFill>
            </a:endParaRPr>
          </a:p>
          <a:p>
            <a:pPr marL="0" indent="0">
              <a:spcBef>
                <a:spcPts val="853"/>
              </a:spcBef>
              <a:buNone/>
            </a:pPr>
            <a:endParaRPr sz="3200" dirty="0">
              <a:solidFill>
                <a:srgbClr val="0B5394"/>
              </a:solidFill>
            </a:endParaRPr>
          </a:p>
        </p:txBody>
      </p:sp>
    </p:spTree>
    <p:extLst>
      <p:ext uri="{BB962C8B-B14F-4D97-AF65-F5344CB8AC3E}">
        <p14:creationId xmlns:p14="http://schemas.microsoft.com/office/powerpoint/2010/main" val="488401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C6DD7-202F-E24E-AA03-DCA73377A775}"/>
              </a:ext>
            </a:extLst>
          </p:cNvPr>
          <p:cNvSpPr>
            <a:spLocks noGrp="1"/>
          </p:cNvSpPr>
          <p:nvPr>
            <p:ph type="title"/>
          </p:nvPr>
        </p:nvSpPr>
        <p:spPr>
          <a:xfrm>
            <a:off x="626885" y="2885176"/>
            <a:ext cx="6900203" cy="1113388"/>
          </a:xfrm>
        </p:spPr>
        <p:txBody>
          <a:bodyPr/>
          <a:lstStyle/>
          <a:p>
            <a:r>
              <a:rPr lang="en-US" dirty="0"/>
              <a:t>4. PROCESS</a:t>
            </a:r>
          </a:p>
        </p:txBody>
      </p:sp>
    </p:spTree>
    <p:extLst>
      <p:ext uri="{BB962C8B-B14F-4D97-AF65-F5344CB8AC3E}">
        <p14:creationId xmlns:p14="http://schemas.microsoft.com/office/powerpoint/2010/main" val="353882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 name="Title 1" hidden="1">
            <a:extLst>
              <a:ext uri="{FF2B5EF4-FFF2-40B4-BE49-F238E27FC236}">
                <a16:creationId xmlns:a16="http://schemas.microsoft.com/office/drawing/2014/main" id="{551FEB75-D30B-2742-BA77-C0F6A67A3CCD}"/>
              </a:ext>
            </a:extLst>
          </p:cNvPr>
          <p:cNvSpPr>
            <a:spLocks noGrp="1"/>
          </p:cNvSpPr>
          <p:nvPr>
            <p:ph type="title" idx="4294967295"/>
          </p:nvPr>
        </p:nvSpPr>
        <p:spPr/>
        <p:txBody>
          <a:bodyPr/>
          <a:lstStyle/>
          <a:p>
            <a:r>
              <a:rPr lang="en-US" dirty="0"/>
              <a:t>Waterfall, the vision (colour photo</a:t>
            </a:r>
            <a:r>
              <a:rPr lang="en-US" baseline="0" dirty="0"/>
              <a:t> of waterfall with rainbow at the end)</a:t>
            </a:r>
            <a:endParaRPr lang="en-US" dirty="0"/>
          </a:p>
        </p:txBody>
      </p:sp>
    </p:spTree>
    <p:extLst>
      <p:ext uri="{BB962C8B-B14F-4D97-AF65-F5344CB8AC3E}">
        <p14:creationId xmlns:p14="http://schemas.microsoft.com/office/powerpoint/2010/main" val="3590740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3" name="Title 2" hidden="1">
            <a:extLst>
              <a:ext uri="{FF2B5EF4-FFF2-40B4-BE49-F238E27FC236}">
                <a16:creationId xmlns:a16="http://schemas.microsoft.com/office/drawing/2014/main" id="{E2EC430E-93CB-EC4E-A13E-853D0168B19A}"/>
              </a:ext>
            </a:extLst>
          </p:cNvPr>
          <p:cNvSpPr>
            <a:spLocks noGrp="1"/>
          </p:cNvSpPr>
          <p:nvPr>
            <p:ph type="title" idx="4294967295"/>
          </p:nvPr>
        </p:nvSpPr>
        <p:spPr/>
        <p:txBody>
          <a:bodyPr/>
          <a:lstStyle/>
          <a:p>
            <a:r>
              <a:rPr lang="en-US" dirty="0"/>
              <a:t>Waterfall, the reality (black and white photo)</a:t>
            </a:r>
          </a:p>
        </p:txBody>
      </p:sp>
    </p:spTree>
    <p:extLst>
      <p:ext uri="{BB962C8B-B14F-4D97-AF65-F5344CB8AC3E}">
        <p14:creationId xmlns:p14="http://schemas.microsoft.com/office/powerpoint/2010/main" val="3225312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8CD84E-158D-D54B-B00C-FE2B22665ED6}"/>
              </a:ext>
            </a:extLst>
          </p:cNvPr>
          <p:cNvSpPr>
            <a:spLocks noGrp="1"/>
          </p:cNvSpPr>
          <p:nvPr>
            <p:ph type="title" idx="4294967295"/>
          </p:nvPr>
        </p:nvSpPr>
        <p:spPr>
          <a:xfrm>
            <a:off x="838200" y="365125"/>
            <a:ext cx="10515600" cy="1325563"/>
          </a:xfrm>
          <a:prstGeom prst="rect">
            <a:avLst/>
          </a:prstGeom>
        </p:spPr>
        <p:txBody>
          <a:bodyPr/>
          <a:lstStyle/>
          <a:p>
            <a:r>
              <a:rPr lang="en-US" dirty="0"/>
              <a:t>Waterfall</a:t>
            </a:r>
            <a:r>
              <a:rPr lang="en-US" baseline="0" dirty="0"/>
              <a:t> vs. Agile</a:t>
            </a:r>
            <a:endParaRPr lang="en-US" dirty="0"/>
          </a:p>
        </p:txBody>
      </p:sp>
    </p:spTree>
    <p:extLst>
      <p:ext uri="{BB962C8B-B14F-4D97-AF65-F5344CB8AC3E}">
        <p14:creationId xmlns:p14="http://schemas.microsoft.com/office/powerpoint/2010/main" val="2896200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6A309-1E54-FE48-BF5D-E8ABDDCD24A5}"/>
              </a:ext>
            </a:extLst>
          </p:cNvPr>
          <p:cNvSpPr>
            <a:spLocks noGrp="1"/>
          </p:cNvSpPr>
          <p:nvPr>
            <p:ph type="title"/>
          </p:nvPr>
        </p:nvSpPr>
        <p:spPr>
          <a:xfrm>
            <a:off x="838200" y="733720"/>
            <a:ext cx="10515600" cy="637198"/>
          </a:xfrm>
        </p:spPr>
        <p:txBody>
          <a:bodyPr/>
          <a:lstStyle/>
          <a:p>
            <a:r>
              <a:rPr lang="en-US" dirty="0"/>
              <a:t>WHY AGILE?</a:t>
            </a:r>
          </a:p>
        </p:txBody>
      </p:sp>
      <p:sp>
        <p:nvSpPr>
          <p:cNvPr id="4" name="Rectangle 3">
            <a:extLst>
              <a:ext uri="{FF2B5EF4-FFF2-40B4-BE49-F238E27FC236}">
                <a16:creationId xmlns:a16="http://schemas.microsoft.com/office/drawing/2014/main" id="{E0D692C3-CA22-DD47-9D93-6A4E3D1E4A70}"/>
              </a:ext>
            </a:extLst>
          </p:cNvPr>
          <p:cNvSpPr/>
          <p:nvPr/>
        </p:nvSpPr>
        <p:spPr>
          <a:xfrm>
            <a:off x="838200" y="2048934"/>
            <a:ext cx="10659533" cy="3600986"/>
          </a:xfrm>
          <a:prstGeom prst="rect">
            <a:avLst/>
          </a:prstGeom>
        </p:spPr>
        <p:txBody>
          <a:bodyPr wrap="square">
            <a:spAutoFit/>
          </a:bodyPr>
          <a:lstStyle/>
          <a:p>
            <a:pPr marL="285750" indent="-285750">
              <a:spcAft>
                <a:spcPts val="1800"/>
              </a:spcAft>
              <a:buFont typeface="Arial" panose="020B0604020202020204" pitchFamily="34" charset="0"/>
              <a:buChar char="•"/>
            </a:pPr>
            <a:r>
              <a:rPr lang="en-US" sz="2400" dirty="0">
                <a:solidFill>
                  <a:schemeClr val="tx1">
                    <a:lumMod val="50000"/>
                  </a:schemeClr>
                </a:solidFill>
                <a:latin typeface="Museo Sans 300" panose="02000000000000000000" pitchFamily="2" charset="77"/>
              </a:rPr>
              <a:t>Agile enables organizations to cope with </a:t>
            </a:r>
            <a:r>
              <a:rPr lang="en-US" sz="2400" b="1" dirty="0">
                <a:solidFill>
                  <a:schemeClr val="tx1">
                    <a:lumMod val="50000"/>
                  </a:schemeClr>
                </a:solidFill>
                <a:latin typeface="Museo Sans 300" panose="02000000000000000000" pitchFamily="2" charset="77"/>
              </a:rPr>
              <a:t>continuous change</a:t>
            </a:r>
            <a:r>
              <a:rPr lang="en-US" sz="2400" dirty="0">
                <a:solidFill>
                  <a:schemeClr val="tx1">
                    <a:lumMod val="50000"/>
                  </a:schemeClr>
                </a:solidFill>
                <a:latin typeface="Museo Sans 300" panose="02000000000000000000" pitchFamily="2" charset="77"/>
              </a:rPr>
              <a:t>. </a:t>
            </a:r>
          </a:p>
          <a:p>
            <a:pPr marL="285750" indent="-285750">
              <a:spcAft>
                <a:spcPts val="1800"/>
              </a:spcAft>
              <a:buFont typeface="Arial" panose="020B0604020202020204" pitchFamily="34" charset="0"/>
              <a:buChar char="•"/>
            </a:pPr>
            <a:r>
              <a:rPr lang="en-US" sz="2400" dirty="0">
                <a:solidFill>
                  <a:schemeClr val="tx1">
                    <a:lumMod val="50000"/>
                  </a:schemeClr>
                </a:solidFill>
                <a:latin typeface="Museo Sans 300" panose="02000000000000000000" pitchFamily="2" charset="77"/>
              </a:rPr>
              <a:t>Agile permits them to </a:t>
            </a:r>
            <a:r>
              <a:rPr lang="en-US" sz="2400" b="1" dirty="0">
                <a:solidFill>
                  <a:schemeClr val="tx1">
                    <a:lumMod val="50000"/>
                  </a:schemeClr>
                </a:solidFill>
                <a:latin typeface="Museo Sans 300" panose="02000000000000000000" pitchFamily="2" charset="77"/>
              </a:rPr>
              <a:t>flourish</a:t>
            </a:r>
            <a:r>
              <a:rPr lang="en-US" sz="2400" dirty="0">
                <a:solidFill>
                  <a:schemeClr val="tx1">
                    <a:lumMod val="50000"/>
                  </a:schemeClr>
                </a:solidFill>
                <a:latin typeface="Museo Sans 300" panose="02000000000000000000" pitchFamily="2" charset="77"/>
              </a:rPr>
              <a:t> in a world that is increasingly volatile, uncertain, complex and ambiguous. </a:t>
            </a:r>
          </a:p>
          <a:p>
            <a:pPr marL="285750" indent="-285750">
              <a:spcAft>
                <a:spcPts val="1800"/>
              </a:spcAft>
              <a:buFont typeface="Arial" panose="020B0604020202020204" pitchFamily="34" charset="0"/>
              <a:buChar char="•"/>
            </a:pPr>
            <a:r>
              <a:rPr lang="en-US" sz="2400" dirty="0">
                <a:solidFill>
                  <a:schemeClr val="tx1">
                    <a:lumMod val="50000"/>
                  </a:schemeClr>
                </a:solidFill>
                <a:latin typeface="Museo Sans 300" panose="02000000000000000000" pitchFamily="2" charset="77"/>
              </a:rPr>
              <a:t>Agile is the only way to </a:t>
            </a:r>
            <a:r>
              <a:rPr lang="en-US" sz="2400" b="1" dirty="0">
                <a:solidFill>
                  <a:schemeClr val="tx1">
                    <a:lumMod val="50000"/>
                  </a:schemeClr>
                </a:solidFill>
                <a:latin typeface="Museo Sans 300" panose="02000000000000000000" pitchFamily="2" charset="77"/>
              </a:rPr>
              <a:t>cope sustainably </a:t>
            </a:r>
            <a:r>
              <a:rPr lang="en-US" sz="2400" dirty="0">
                <a:solidFill>
                  <a:schemeClr val="tx1">
                    <a:lumMod val="50000"/>
                  </a:schemeClr>
                </a:solidFill>
                <a:latin typeface="Museo Sans 300" panose="02000000000000000000" pitchFamily="2" charset="77"/>
              </a:rPr>
              <a:t>with today’s marketplace. </a:t>
            </a:r>
          </a:p>
          <a:p>
            <a:pPr marL="285750" indent="-285750">
              <a:spcAft>
                <a:spcPts val="1800"/>
              </a:spcAft>
              <a:buFont typeface="Arial" panose="020B0604020202020204" pitchFamily="34" charset="0"/>
              <a:buChar char="•"/>
            </a:pPr>
            <a:r>
              <a:rPr lang="en-US" sz="2400" dirty="0">
                <a:solidFill>
                  <a:schemeClr val="tx1">
                    <a:lumMod val="50000"/>
                  </a:schemeClr>
                </a:solidFill>
                <a:latin typeface="Museo Sans 300" panose="02000000000000000000" pitchFamily="2" charset="77"/>
              </a:rPr>
              <a:t>Agile allows organizations to become as </a:t>
            </a:r>
            <a:r>
              <a:rPr lang="en-US" sz="2400" b="1" dirty="0">
                <a:solidFill>
                  <a:schemeClr val="tx1">
                    <a:lumMod val="50000"/>
                  </a:schemeClr>
                </a:solidFill>
                <a:latin typeface="Museo Sans 300" panose="02000000000000000000" pitchFamily="2" charset="77"/>
              </a:rPr>
              <a:t>nimble</a:t>
            </a:r>
            <a:r>
              <a:rPr lang="en-US" sz="2400" dirty="0">
                <a:solidFill>
                  <a:schemeClr val="tx1">
                    <a:lumMod val="50000"/>
                  </a:schemeClr>
                </a:solidFill>
                <a:latin typeface="Museo Sans 300" panose="02000000000000000000" pitchFamily="2" charset="77"/>
              </a:rPr>
              <a:t> as the rapidly shifting context in which they find themselves. </a:t>
            </a:r>
          </a:p>
          <a:p>
            <a:pPr marL="285750" indent="-285750">
              <a:spcAft>
                <a:spcPts val="1800"/>
              </a:spcAft>
              <a:buFont typeface="Arial" panose="020B0604020202020204" pitchFamily="34" charset="0"/>
              <a:buChar char="•"/>
            </a:pPr>
            <a:r>
              <a:rPr lang="en-US" sz="2400" dirty="0">
                <a:solidFill>
                  <a:schemeClr val="tx1">
                    <a:lumMod val="50000"/>
                  </a:schemeClr>
                </a:solidFill>
                <a:latin typeface="Museo Sans 300" panose="02000000000000000000" pitchFamily="2" charset="77"/>
              </a:rPr>
              <a:t>Agile is becoming a key to the </a:t>
            </a:r>
            <a:r>
              <a:rPr lang="en-US" sz="2400" b="1" dirty="0">
                <a:solidFill>
                  <a:schemeClr val="tx1">
                    <a:lumMod val="50000"/>
                  </a:schemeClr>
                </a:solidFill>
                <a:latin typeface="Museo Sans 300" panose="02000000000000000000" pitchFamily="2" charset="77"/>
              </a:rPr>
              <a:t>management of everything</a:t>
            </a:r>
            <a:r>
              <a:rPr lang="en-US" sz="2400" dirty="0">
                <a:solidFill>
                  <a:schemeClr val="tx1">
                    <a:lumMod val="50000"/>
                  </a:schemeClr>
                </a:solidFill>
                <a:latin typeface="Museo Sans 300" panose="02000000000000000000" pitchFamily="2" charset="77"/>
              </a:rPr>
              <a:t>.</a:t>
            </a:r>
            <a:endParaRPr lang="en-US" sz="2400" dirty="0">
              <a:solidFill>
                <a:schemeClr val="tx1">
                  <a:lumMod val="50000"/>
                </a:schemeClr>
              </a:solidFill>
              <a:effectLst/>
              <a:latin typeface="Museo Sans 300" panose="02000000000000000000" pitchFamily="2" charset="77"/>
            </a:endParaRPr>
          </a:p>
        </p:txBody>
      </p:sp>
    </p:spTree>
    <p:extLst>
      <p:ext uri="{BB962C8B-B14F-4D97-AF65-F5344CB8AC3E}">
        <p14:creationId xmlns:p14="http://schemas.microsoft.com/office/powerpoint/2010/main" val="3071917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6" name="Google Shape;656;p114"/>
          <p:cNvSpPr txBox="1">
            <a:spLocks noGrp="1"/>
          </p:cNvSpPr>
          <p:nvPr>
            <p:ph type="title" idx="2"/>
          </p:nvPr>
        </p:nvSpPr>
        <p:spPr>
          <a:xfrm>
            <a:off x="-112800" y="5206000"/>
            <a:ext cx="12417600" cy="1143200"/>
          </a:xfrm>
          <a:prstGeom prst="rect">
            <a:avLst/>
          </a:prstGeom>
        </p:spPr>
        <p:txBody>
          <a:bodyPr spcFirstLastPara="1" vert="horz" wrap="square" lIns="121900" tIns="121900" rIns="121900" bIns="121900" rtlCol="0" anchor="ctr" anchorCtr="0">
            <a:noAutofit/>
          </a:bodyPr>
          <a:lstStyle/>
          <a:p>
            <a:r>
              <a:rPr lang="en" b="1" dirty="0">
                <a:latin typeface="Museo Sans 900" panose="02000000000000000000" pitchFamily="2" charset="77"/>
              </a:rPr>
              <a:t>Accessibility loves Agile!</a:t>
            </a:r>
            <a:endParaRPr b="1" dirty="0">
              <a:latin typeface="Museo Sans 900" panose="02000000000000000000" pitchFamily="2" charset="77"/>
            </a:endParaRPr>
          </a:p>
        </p:txBody>
      </p:sp>
      <p:sp>
        <p:nvSpPr>
          <p:cNvPr id="657" name="Google Shape;657;p114"/>
          <p:cNvSpPr txBox="1"/>
          <p:nvPr/>
        </p:nvSpPr>
        <p:spPr>
          <a:xfrm>
            <a:off x="4502833" y="3575433"/>
            <a:ext cx="1208000" cy="378400"/>
          </a:xfrm>
          <a:prstGeom prst="rect">
            <a:avLst/>
          </a:prstGeom>
          <a:noFill/>
          <a:ln>
            <a:noFill/>
          </a:ln>
        </p:spPr>
        <p:txBody>
          <a:bodyPr spcFirstLastPara="1" wrap="square" lIns="121900" tIns="121900" rIns="121900" bIns="121900" anchor="t" anchorCtr="0">
            <a:noAutofit/>
          </a:bodyPr>
          <a:lstStyle/>
          <a:p>
            <a:r>
              <a:rPr lang="en" sz="3200" b="1">
                <a:latin typeface="Proxima Nova"/>
                <a:ea typeface="Proxima Nova"/>
                <a:cs typeface="Proxima Nova"/>
                <a:sym typeface="Proxima Nova"/>
              </a:rPr>
              <a:t>A11Y</a:t>
            </a:r>
            <a:endParaRPr sz="3200" b="1">
              <a:latin typeface="Proxima Nova"/>
              <a:ea typeface="Proxima Nova"/>
              <a:cs typeface="Proxima Nova"/>
              <a:sym typeface="Proxima Nova"/>
            </a:endParaRPr>
          </a:p>
        </p:txBody>
      </p:sp>
      <p:sp>
        <p:nvSpPr>
          <p:cNvPr id="658" name="Google Shape;658;p114"/>
          <p:cNvSpPr txBox="1"/>
          <p:nvPr/>
        </p:nvSpPr>
        <p:spPr>
          <a:xfrm>
            <a:off x="6768333" y="3477800"/>
            <a:ext cx="1542000" cy="378400"/>
          </a:xfrm>
          <a:prstGeom prst="rect">
            <a:avLst/>
          </a:prstGeom>
          <a:noFill/>
          <a:ln>
            <a:noFill/>
          </a:ln>
        </p:spPr>
        <p:txBody>
          <a:bodyPr spcFirstLastPara="1" wrap="square" lIns="121900" tIns="121900" rIns="121900" bIns="121900" anchor="t" anchorCtr="0">
            <a:noAutofit/>
          </a:bodyPr>
          <a:lstStyle/>
          <a:p>
            <a:r>
              <a:rPr lang="en" sz="3200" b="1">
                <a:latin typeface="Proxima Nova"/>
                <a:ea typeface="Proxima Nova"/>
                <a:cs typeface="Proxima Nova"/>
                <a:sym typeface="Proxima Nova"/>
              </a:rPr>
              <a:t>AGILE</a:t>
            </a:r>
            <a:endParaRPr sz="3200" b="1">
              <a:latin typeface="Proxima Nova"/>
              <a:ea typeface="Proxima Nova"/>
              <a:cs typeface="Proxima Nova"/>
              <a:sym typeface="Proxima Nova"/>
            </a:endParaRPr>
          </a:p>
        </p:txBody>
      </p:sp>
    </p:spTree>
    <p:extLst>
      <p:ext uri="{BB962C8B-B14F-4D97-AF65-F5344CB8AC3E}">
        <p14:creationId xmlns:p14="http://schemas.microsoft.com/office/powerpoint/2010/main" val="3125843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0"/>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6000" b="1" dirty="0">
                <a:latin typeface="Museo Sans 900" panose="02000000000000000000" pitchFamily="2" charset="77"/>
                <a:ea typeface="Lato"/>
                <a:cs typeface="Lato"/>
                <a:sym typeface="Lato"/>
              </a:rPr>
              <a:t>What are our goals?</a:t>
            </a:r>
            <a:endParaRPr sz="6000" b="1" dirty="0">
              <a:latin typeface="Museo Sans 900" panose="02000000000000000000" pitchFamily="2" charset="77"/>
              <a:ea typeface="Lato"/>
              <a:cs typeface="Lato"/>
              <a:sym typeface="Lato"/>
            </a:endParaRPr>
          </a:p>
        </p:txBody>
      </p:sp>
      <p:sp>
        <p:nvSpPr>
          <p:cNvPr id="189" name="Google Shape;189;p40"/>
          <p:cNvSpPr txBox="1">
            <a:spLocks noGrp="1"/>
          </p:cNvSpPr>
          <p:nvPr>
            <p:ph type="body" idx="1"/>
          </p:nvPr>
        </p:nvSpPr>
        <p:spPr>
          <a:xfrm>
            <a:off x="609600" y="2006601"/>
            <a:ext cx="10972800" cy="4526000"/>
          </a:xfrm>
          <a:prstGeom prst="rect">
            <a:avLst/>
          </a:prstGeom>
        </p:spPr>
        <p:txBody>
          <a:bodyPr spcFirstLastPara="1" vert="horz" wrap="square" lIns="121900" tIns="121900" rIns="121900" bIns="121900" rtlCol="0" anchor="t" anchorCtr="0">
            <a:noAutofit/>
          </a:bodyPr>
          <a:lstStyle/>
          <a:p>
            <a:pPr marL="609585" indent="-507987">
              <a:lnSpc>
                <a:spcPct val="115000"/>
              </a:lnSpc>
              <a:spcBef>
                <a:spcPts val="0"/>
              </a:spcBef>
              <a:spcAft>
                <a:spcPts val="1200"/>
              </a:spcAft>
              <a:buClr>
                <a:srgbClr val="FFFFFF"/>
              </a:buClr>
              <a:buSzPts val="2400"/>
              <a:buFont typeface="Proxima Nova"/>
              <a:buChar char="●"/>
            </a:pPr>
            <a:r>
              <a:rPr lang="en" dirty="0">
                <a:solidFill>
                  <a:srgbClr val="FFFFFF"/>
                </a:solidFill>
                <a:latin typeface="Museo Sans 300" panose="02000000000000000000" pitchFamily="2" charset="77"/>
              </a:rPr>
              <a:t>Learn to approach accessibility as a strategic initiative</a:t>
            </a:r>
            <a:endParaRPr dirty="0">
              <a:solidFill>
                <a:srgbClr val="FFFFFF"/>
              </a:solidFill>
              <a:latin typeface="Museo Sans 300" panose="02000000000000000000" pitchFamily="2" charset="77"/>
            </a:endParaRPr>
          </a:p>
          <a:p>
            <a:pPr marL="609585" indent="-507987">
              <a:lnSpc>
                <a:spcPct val="115000"/>
              </a:lnSpc>
              <a:spcBef>
                <a:spcPts val="0"/>
              </a:spcBef>
              <a:spcAft>
                <a:spcPts val="1200"/>
              </a:spcAft>
              <a:buClr>
                <a:srgbClr val="FFFFFF"/>
              </a:buClr>
              <a:buSzPts val="2400"/>
              <a:buFont typeface="Proxima Nova"/>
              <a:buChar char="●"/>
            </a:pPr>
            <a:r>
              <a:rPr lang="en" dirty="0">
                <a:solidFill>
                  <a:srgbClr val="FFFFFF"/>
                </a:solidFill>
                <a:latin typeface="Museo Sans 300" panose="02000000000000000000" pitchFamily="2" charset="77"/>
              </a:rPr>
              <a:t>Get new ideas on how to do less for more value</a:t>
            </a:r>
            <a:endParaRPr dirty="0">
              <a:solidFill>
                <a:srgbClr val="FFFFFF"/>
              </a:solidFill>
              <a:latin typeface="Museo Sans 300" panose="02000000000000000000" pitchFamily="2" charset="77"/>
            </a:endParaRPr>
          </a:p>
          <a:p>
            <a:pPr marL="609585" indent="-507987">
              <a:lnSpc>
                <a:spcPct val="115000"/>
              </a:lnSpc>
              <a:spcBef>
                <a:spcPts val="0"/>
              </a:spcBef>
              <a:spcAft>
                <a:spcPts val="1200"/>
              </a:spcAft>
              <a:buClr>
                <a:srgbClr val="FFFFFF"/>
              </a:buClr>
              <a:buSzPts val="2400"/>
              <a:buFont typeface="Proxima Nova"/>
              <a:buChar char="●"/>
            </a:pPr>
            <a:r>
              <a:rPr lang="en" dirty="0">
                <a:solidFill>
                  <a:srgbClr val="FFFFFF"/>
                </a:solidFill>
                <a:latin typeface="Museo Sans 300" panose="02000000000000000000" pitchFamily="2" charset="77"/>
              </a:rPr>
              <a:t>Make plans for what you’ll put into action tomorrow</a:t>
            </a:r>
            <a:endParaRPr dirty="0">
              <a:solidFill>
                <a:srgbClr val="FFFFFF"/>
              </a:solidFill>
              <a:latin typeface="Museo Sans 300" panose="02000000000000000000" pitchFamily="2" charset="77"/>
            </a:endParaRPr>
          </a:p>
          <a:p>
            <a:pPr marL="609585" indent="-507987">
              <a:lnSpc>
                <a:spcPct val="115000"/>
              </a:lnSpc>
              <a:spcBef>
                <a:spcPts val="0"/>
              </a:spcBef>
              <a:spcAft>
                <a:spcPts val="1200"/>
              </a:spcAft>
              <a:buClr>
                <a:srgbClr val="FFFFFF"/>
              </a:buClr>
              <a:buSzPts val="2400"/>
              <a:buFont typeface="Proxima Nova"/>
              <a:buChar char="●"/>
            </a:pPr>
            <a:r>
              <a:rPr lang="en" dirty="0">
                <a:solidFill>
                  <a:srgbClr val="FFFFFF"/>
                </a:solidFill>
                <a:latin typeface="Museo Sans 300" panose="02000000000000000000" pitchFamily="2" charset="77"/>
              </a:rPr>
              <a:t>Learn to be agile-minded with what you build</a:t>
            </a:r>
          </a:p>
          <a:p>
            <a:pPr marL="609585" indent="-507987">
              <a:lnSpc>
                <a:spcPct val="115000"/>
              </a:lnSpc>
              <a:spcBef>
                <a:spcPts val="0"/>
              </a:spcBef>
              <a:spcAft>
                <a:spcPts val="1200"/>
              </a:spcAft>
              <a:buClr>
                <a:srgbClr val="FFFFFF"/>
              </a:buClr>
              <a:buSzPts val="2400"/>
              <a:buFont typeface="Proxima Nova"/>
              <a:buChar char="●"/>
            </a:pPr>
            <a:r>
              <a:rPr lang="en" dirty="0">
                <a:solidFill>
                  <a:srgbClr val="FFFFFF"/>
                </a:solidFill>
                <a:latin typeface="Museo Sans 300" panose="02000000000000000000" pitchFamily="2" charset="77"/>
              </a:rPr>
              <a:t>Know how to make new plans when everything changes.</a:t>
            </a:r>
          </a:p>
          <a:p>
            <a:pPr marL="609585" indent="-507987">
              <a:lnSpc>
                <a:spcPct val="115000"/>
              </a:lnSpc>
              <a:spcBef>
                <a:spcPts val="0"/>
              </a:spcBef>
              <a:spcAft>
                <a:spcPts val="1200"/>
              </a:spcAft>
              <a:buClr>
                <a:srgbClr val="FFFFFF"/>
              </a:buClr>
              <a:buSzPts val="2400"/>
              <a:buFont typeface="Proxima Nova"/>
              <a:buChar char="●"/>
            </a:pPr>
            <a:r>
              <a:rPr lang="en" b="1" i="1" dirty="0">
                <a:solidFill>
                  <a:srgbClr val="FFFFFF"/>
                </a:solidFill>
                <a:latin typeface="Museo Sans 300" panose="02000000000000000000" pitchFamily="2" charset="77"/>
              </a:rPr>
              <a:t>What else?</a:t>
            </a:r>
            <a:endParaRPr b="1" i="1" dirty="0">
              <a:solidFill>
                <a:srgbClr val="FFFFFF"/>
              </a:solidFill>
              <a:latin typeface="Museo Sans 300" panose="02000000000000000000" pitchFamily="2" charset="77"/>
            </a:endParaRPr>
          </a:p>
        </p:txBody>
      </p:sp>
    </p:spTree>
    <p:extLst>
      <p:ext uri="{BB962C8B-B14F-4D97-AF65-F5344CB8AC3E}">
        <p14:creationId xmlns:p14="http://schemas.microsoft.com/office/powerpoint/2010/main" val="3400470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4"/>
        <p:cNvGrpSpPr/>
        <p:nvPr/>
      </p:nvGrpSpPr>
      <p:grpSpPr>
        <a:xfrm>
          <a:off x="0" y="0"/>
          <a:ext cx="0" cy="0"/>
          <a:chOff x="0" y="0"/>
          <a:chExt cx="0" cy="0"/>
        </a:xfrm>
      </p:grpSpPr>
      <p:sp>
        <p:nvSpPr>
          <p:cNvPr id="605" name="Google Shape;605;p106"/>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buClr>
                <a:schemeClr val="dk1"/>
              </a:buClr>
              <a:buSzPts val="1100"/>
            </a:pPr>
            <a:r>
              <a:rPr lang="en" b="1" dirty="0">
                <a:solidFill>
                  <a:schemeClr val="tx1"/>
                </a:solidFill>
                <a:latin typeface="Museo Sans 900" panose="02000000000000000000" pitchFamily="2" charset="77"/>
              </a:rPr>
              <a:t>A top down accessibility model</a:t>
            </a:r>
            <a:endParaRPr b="1" dirty="0">
              <a:solidFill>
                <a:schemeClr val="tx1"/>
              </a:solidFill>
              <a:latin typeface="Museo Sans 900" panose="02000000000000000000" pitchFamily="2" charset="77"/>
            </a:endParaRPr>
          </a:p>
          <a:p>
            <a:pPr algn="ctr">
              <a:lnSpc>
                <a:spcPct val="115000"/>
              </a:lnSpc>
              <a:spcBef>
                <a:spcPts val="0"/>
              </a:spcBef>
            </a:pPr>
            <a:r>
              <a:rPr lang="en" sz="1800" dirty="0">
                <a:solidFill>
                  <a:schemeClr val="tx1"/>
                </a:solidFill>
                <a:latin typeface="Museo Sans 300" panose="02000000000000000000" pitchFamily="2" charset="77"/>
              </a:rPr>
              <a:t>(i.e. how to stay up late every night for work and miss every family vacation)</a:t>
            </a:r>
            <a:endParaRPr dirty="0">
              <a:solidFill>
                <a:schemeClr val="tx1"/>
              </a:solidFill>
              <a:latin typeface="Museo Sans 300" panose="02000000000000000000" pitchFamily="2" charset="77"/>
            </a:endParaRPr>
          </a:p>
        </p:txBody>
      </p:sp>
      <p:pic>
        <p:nvPicPr>
          <p:cNvPr id="607" name="Google Shape;607;p106" descr="A model of a very old-fashioned, silo'd, top down accessibility org chart, with Human Resources, IT, Marketing/UX, Legal, and &quot;Other&quot; all with arrows from Web Accessibility"/>
          <p:cNvPicPr preferRelativeResize="0"/>
          <p:nvPr/>
        </p:nvPicPr>
        <p:blipFill>
          <a:blip r:embed="rId3">
            <a:alphaModFix/>
          </a:blip>
          <a:stretch>
            <a:fillRect/>
          </a:stretch>
        </p:blipFill>
        <p:spPr>
          <a:xfrm>
            <a:off x="1943100" y="1574800"/>
            <a:ext cx="8305800" cy="3708400"/>
          </a:xfrm>
          <a:prstGeom prst="rect">
            <a:avLst/>
          </a:prstGeom>
          <a:noFill/>
          <a:ln>
            <a:noFill/>
          </a:ln>
        </p:spPr>
      </p:pic>
    </p:spTree>
    <p:extLst>
      <p:ext uri="{BB962C8B-B14F-4D97-AF65-F5344CB8AC3E}">
        <p14:creationId xmlns:p14="http://schemas.microsoft.com/office/powerpoint/2010/main" val="766117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6BA627E-0129-EF4A-A8EA-508F777F3AC3}"/>
              </a:ext>
            </a:extLst>
          </p:cNvPr>
          <p:cNvSpPr>
            <a:spLocks noGrp="1"/>
          </p:cNvSpPr>
          <p:nvPr>
            <p:ph type="title"/>
          </p:nvPr>
        </p:nvSpPr>
        <p:spPr/>
        <p:txBody>
          <a:bodyPr/>
          <a:lstStyle/>
          <a:p>
            <a:r>
              <a:rPr lang="en-US" dirty="0"/>
              <a:t>A close-up view of project stages</a:t>
            </a:r>
            <a:r>
              <a:rPr lang="en-US" baseline="0" dirty="0"/>
              <a:t> and accessibility considerations within a project team</a:t>
            </a:r>
            <a:endParaRPr lang="en-US" dirty="0"/>
          </a:p>
        </p:txBody>
      </p:sp>
      <p:sp>
        <p:nvSpPr>
          <p:cNvPr id="52226" name="Line 1" descr="horizontal arrow, starting at Project definition and ending at Validate and Launch">
            <a:extLst>
              <a:ext uri="{C183D7F6-B498-43B3-948B-1728B52AA6E4}">
                <adec:decorative xmlns:adec="http://schemas.microsoft.com/office/drawing/2017/decorative" val="0"/>
              </a:ext>
            </a:extLst>
          </p:cNvPr>
          <p:cNvSpPr>
            <a:spLocks noChangeShapeType="1"/>
          </p:cNvSpPr>
          <p:nvPr/>
        </p:nvSpPr>
        <p:spPr bwMode="auto">
          <a:xfrm rot="10800000" flipH="1">
            <a:off x="595312" y="1025801"/>
            <a:ext cx="10739437" cy="54695"/>
          </a:xfrm>
          <a:prstGeom prst="line">
            <a:avLst/>
          </a:prstGeom>
          <a:noFill/>
          <a:ln w="63500">
            <a:solidFill>
              <a:srgbClr val="8D8D8D"/>
            </a:solidFill>
            <a:miter lim="800000"/>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en-US" sz="2400"/>
          </a:p>
        </p:txBody>
      </p:sp>
      <p:sp>
        <p:nvSpPr>
          <p:cNvPr id="52227" name="Rectangle 2"/>
          <p:cNvSpPr>
            <a:spLocks/>
          </p:cNvSpPr>
          <p:nvPr/>
        </p:nvSpPr>
        <p:spPr bwMode="auto">
          <a:xfrm>
            <a:off x="392911" y="415233"/>
            <a:ext cx="1416844" cy="54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267">
                <a:latin typeface="Myriad Pro Semibold" charset="0"/>
                <a:cs typeface="Myriad Pro Semibold" charset="0"/>
                <a:sym typeface="Myriad Pro Semibold" charset="0"/>
              </a:rPr>
              <a:t>Project Definition</a:t>
            </a:r>
          </a:p>
        </p:txBody>
      </p:sp>
      <p:sp>
        <p:nvSpPr>
          <p:cNvPr id="52228" name="Rectangle 3"/>
          <p:cNvSpPr>
            <a:spLocks/>
          </p:cNvSpPr>
          <p:nvPr/>
        </p:nvSpPr>
        <p:spPr bwMode="auto">
          <a:xfrm>
            <a:off x="2821786" y="419698"/>
            <a:ext cx="1416844" cy="54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267">
                <a:latin typeface="Myriad Pro Semibold" charset="0"/>
                <a:cs typeface="Myriad Pro Semibold" charset="0"/>
                <a:sym typeface="Myriad Pro Semibold" charset="0"/>
              </a:rPr>
              <a:t>User Research</a:t>
            </a:r>
          </a:p>
        </p:txBody>
      </p:sp>
      <p:sp>
        <p:nvSpPr>
          <p:cNvPr id="52229" name="Rectangle 4"/>
          <p:cNvSpPr>
            <a:spLocks/>
          </p:cNvSpPr>
          <p:nvPr/>
        </p:nvSpPr>
        <p:spPr bwMode="auto">
          <a:xfrm>
            <a:off x="5048254" y="419698"/>
            <a:ext cx="1416844" cy="54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267">
                <a:latin typeface="Myriad Pro Semibold" charset="0"/>
                <a:cs typeface="Myriad Pro Semibold" charset="0"/>
                <a:sym typeface="Myriad Pro Semibold" charset="0"/>
              </a:rPr>
              <a:t>Design Iteration</a:t>
            </a:r>
          </a:p>
        </p:txBody>
      </p:sp>
      <p:sp>
        <p:nvSpPr>
          <p:cNvPr id="52230" name="Rectangle 5"/>
          <p:cNvSpPr>
            <a:spLocks/>
          </p:cNvSpPr>
          <p:nvPr/>
        </p:nvSpPr>
        <p:spPr bwMode="auto">
          <a:xfrm>
            <a:off x="7274723" y="419698"/>
            <a:ext cx="1547812" cy="54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267">
                <a:latin typeface="Myriad Pro Semibold" charset="0"/>
                <a:cs typeface="Myriad Pro Semibold" charset="0"/>
                <a:sym typeface="Myriad Pro Semibold" charset="0"/>
              </a:rPr>
              <a:t>Develop &amp; Implement</a:t>
            </a:r>
          </a:p>
        </p:txBody>
      </p:sp>
      <p:sp>
        <p:nvSpPr>
          <p:cNvPr id="52231" name="Rectangle 6"/>
          <p:cNvSpPr>
            <a:spLocks/>
          </p:cNvSpPr>
          <p:nvPr/>
        </p:nvSpPr>
        <p:spPr bwMode="auto">
          <a:xfrm>
            <a:off x="9703595" y="419698"/>
            <a:ext cx="1416844" cy="54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267">
                <a:latin typeface="Myriad Pro Semibold" charset="0"/>
                <a:cs typeface="Myriad Pro Semibold" charset="0"/>
                <a:sym typeface="Myriad Pro Semibold" charset="0"/>
              </a:rPr>
              <a:t>Validate &amp; Launch</a:t>
            </a:r>
          </a:p>
        </p:txBody>
      </p:sp>
      <p:sp>
        <p:nvSpPr>
          <p:cNvPr id="52232" name="Freeform 7">
            <a:extLst>
              <a:ext uri="{C183D7F6-B498-43B3-948B-1728B52AA6E4}">
                <adec:decorative xmlns:adec="http://schemas.microsoft.com/office/drawing/2017/decorative" val="1"/>
              </a:ext>
            </a:extLst>
          </p:cNvPr>
          <p:cNvSpPr>
            <a:spLocks/>
          </p:cNvSpPr>
          <p:nvPr/>
        </p:nvSpPr>
        <p:spPr bwMode="auto">
          <a:xfrm>
            <a:off x="2836669" y="2330648"/>
            <a:ext cx="5738812" cy="4205883"/>
          </a:xfrm>
          <a:custGeom>
            <a:avLst/>
            <a:gdLst>
              <a:gd name="T0" fmla="*/ 3931886 w 21466"/>
              <a:gd name="T1" fmla="*/ 54672 h 21554"/>
              <a:gd name="T2" fmla="*/ 4916283 w 21466"/>
              <a:gd name="T3" fmla="*/ 583073 h 21554"/>
              <a:gd name="T4" fmla="*/ 5499735 w 21466"/>
              <a:gd name="T5" fmla="*/ 1111474 h 21554"/>
              <a:gd name="T6" fmla="*/ 5900966 w 21466"/>
              <a:gd name="T7" fmla="*/ 1731180 h 21554"/>
              <a:gd name="T8" fmla="*/ 6083188 w 21466"/>
              <a:gd name="T9" fmla="*/ 2478268 h 21554"/>
              <a:gd name="T10" fmla="*/ 6083188 w 21466"/>
              <a:gd name="T11" fmla="*/ 3590019 h 21554"/>
              <a:gd name="T12" fmla="*/ 5791462 w 21466"/>
              <a:gd name="T13" fmla="*/ 4355424 h 21554"/>
              <a:gd name="T14" fmla="*/ 5281012 w 21466"/>
              <a:gd name="T15" fmla="*/ 5047840 h 21554"/>
              <a:gd name="T16" fmla="*/ 4770563 w 21466"/>
              <a:gd name="T17" fmla="*/ 5485214 h 21554"/>
              <a:gd name="T18" fmla="*/ 4041390 w 21466"/>
              <a:gd name="T19" fmla="*/ 5867916 h 21554"/>
              <a:gd name="T20" fmla="*/ 2929238 w 21466"/>
              <a:gd name="T21" fmla="*/ 5977260 h 21554"/>
              <a:gd name="T22" fmla="*/ 1853302 w 21466"/>
              <a:gd name="T23" fmla="*/ 5758573 h 21554"/>
              <a:gd name="T24" fmla="*/ 1032876 w 21466"/>
              <a:gd name="T25" fmla="*/ 5211855 h 21554"/>
              <a:gd name="T26" fmla="*/ 431173 w 21466"/>
              <a:gd name="T27" fmla="*/ 4464767 h 21554"/>
              <a:gd name="T28" fmla="*/ 66729 w 21466"/>
              <a:gd name="T29" fmla="*/ 3608058 h 21554"/>
              <a:gd name="T30" fmla="*/ 11977 w 21466"/>
              <a:gd name="T31" fmla="*/ 2733588 h 21554"/>
              <a:gd name="T32" fmla="*/ 321954 w 21466"/>
              <a:gd name="T33" fmla="*/ 1621836 h 21554"/>
              <a:gd name="T34" fmla="*/ 814152 w 21466"/>
              <a:gd name="T35" fmla="*/ 856432 h 21554"/>
              <a:gd name="T36" fmla="*/ 1652829 w 21466"/>
              <a:gd name="T37" fmla="*/ 237003 h 21554"/>
              <a:gd name="T38" fmla="*/ 2364036 w 21466"/>
              <a:gd name="T39" fmla="*/ 0 h 215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466" h="21554">
                <a:moveTo>
                  <a:pt x="13788" y="197"/>
                </a:moveTo>
                <a:cubicBezTo>
                  <a:pt x="14927" y="825"/>
                  <a:pt x="16271" y="1398"/>
                  <a:pt x="17240" y="2101"/>
                </a:cubicBezTo>
                <a:cubicBezTo>
                  <a:pt x="17924" y="2596"/>
                  <a:pt x="18745" y="3351"/>
                  <a:pt x="19286" y="4005"/>
                </a:cubicBezTo>
                <a:cubicBezTo>
                  <a:pt x="19794" y="4619"/>
                  <a:pt x="20384" y="5501"/>
                  <a:pt x="20693" y="6238"/>
                </a:cubicBezTo>
                <a:cubicBezTo>
                  <a:pt x="21015" y="7006"/>
                  <a:pt x="21235" y="8097"/>
                  <a:pt x="21332" y="8930"/>
                </a:cubicBezTo>
                <a:cubicBezTo>
                  <a:pt x="21473" y="10135"/>
                  <a:pt x="21545" y="11748"/>
                  <a:pt x="21332" y="12936"/>
                </a:cubicBezTo>
                <a:cubicBezTo>
                  <a:pt x="21175" y="13811"/>
                  <a:pt x="20726" y="14910"/>
                  <a:pt x="20309" y="15694"/>
                </a:cubicBezTo>
                <a:cubicBezTo>
                  <a:pt x="19872" y="16517"/>
                  <a:pt x="19141" y="17501"/>
                  <a:pt x="18519" y="18189"/>
                </a:cubicBezTo>
                <a:cubicBezTo>
                  <a:pt x="18033" y="18726"/>
                  <a:pt x="17320" y="19353"/>
                  <a:pt x="16729" y="19765"/>
                </a:cubicBezTo>
                <a:cubicBezTo>
                  <a:pt x="16005" y="20269"/>
                  <a:pt x="15005" y="20888"/>
                  <a:pt x="14172" y="21144"/>
                </a:cubicBezTo>
                <a:cubicBezTo>
                  <a:pt x="13041" y="21491"/>
                  <a:pt x="11455" y="21600"/>
                  <a:pt x="10272" y="21538"/>
                </a:cubicBezTo>
                <a:cubicBezTo>
                  <a:pt x="9109" y="21476"/>
                  <a:pt x="7570" y="21207"/>
                  <a:pt x="6499" y="20750"/>
                </a:cubicBezTo>
                <a:cubicBezTo>
                  <a:pt x="5538" y="20339"/>
                  <a:pt x="4394" y="19504"/>
                  <a:pt x="3622" y="18780"/>
                </a:cubicBezTo>
                <a:cubicBezTo>
                  <a:pt x="2872" y="18075"/>
                  <a:pt x="2036" y="16984"/>
                  <a:pt x="1512" y="16088"/>
                </a:cubicBezTo>
                <a:cubicBezTo>
                  <a:pt x="1005" y="15217"/>
                  <a:pt x="461" y="13986"/>
                  <a:pt x="234" y="13001"/>
                </a:cubicBezTo>
                <a:cubicBezTo>
                  <a:pt x="20" y="12074"/>
                  <a:pt x="-55" y="10798"/>
                  <a:pt x="42" y="9850"/>
                </a:cubicBezTo>
                <a:cubicBezTo>
                  <a:pt x="170" y="8601"/>
                  <a:pt x="628" y="6991"/>
                  <a:pt x="1129" y="5844"/>
                </a:cubicBezTo>
                <a:cubicBezTo>
                  <a:pt x="1524" y="4940"/>
                  <a:pt x="2197" y="3807"/>
                  <a:pt x="2855" y="3086"/>
                </a:cubicBezTo>
                <a:cubicBezTo>
                  <a:pt x="3609" y="2260"/>
                  <a:pt x="4816" y="1377"/>
                  <a:pt x="5796" y="854"/>
                </a:cubicBezTo>
                <a:cubicBezTo>
                  <a:pt x="6501" y="478"/>
                  <a:pt x="7467" y="282"/>
                  <a:pt x="8290" y="0"/>
                </a:cubicBezTo>
              </a:path>
            </a:pathLst>
          </a:custGeom>
          <a:noFill/>
          <a:ln w="533400" cap="flat">
            <a:solidFill>
              <a:srgbClr val="070B4B">
                <a:alpha val="11372"/>
              </a:srgbClr>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sz="2400"/>
          </a:p>
        </p:txBody>
      </p:sp>
      <p:sp>
        <p:nvSpPr>
          <p:cNvPr id="54281" name="Rectangle 9"/>
          <p:cNvSpPr>
            <a:spLocks/>
          </p:cNvSpPr>
          <p:nvPr/>
        </p:nvSpPr>
        <p:spPr bwMode="auto">
          <a:xfrm>
            <a:off x="202407" y="1704832"/>
            <a:ext cx="2286000" cy="425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133" dirty="0">
                <a:latin typeface="Myriad Pro Semibold" charset="0"/>
                <a:cs typeface="Myriad Pro Semibold" charset="0"/>
                <a:sym typeface="Myriad Pro Semibold" charset="0"/>
              </a:rPr>
              <a:t>Any special content needs?</a:t>
            </a:r>
          </a:p>
          <a:p>
            <a:pPr>
              <a:spcBef>
                <a:spcPts val="2249"/>
              </a:spcBef>
            </a:pPr>
            <a:r>
              <a:rPr lang="en-US" sz="2133" dirty="0">
                <a:latin typeface="Myriad Pro Semibold" charset="0"/>
                <a:cs typeface="Myriad Pro Semibold" charset="0"/>
                <a:sym typeface="Myriad Pro Semibold" charset="0"/>
              </a:rPr>
              <a:t>What support/customer service needs will this bring?</a:t>
            </a:r>
          </a:p>
          <a:p>
            <a:pPr>
              <a:spcBef>
                <a:spcPts val="2249"/>
              </a:spcBef>
            </a:pPr>
            <a:r>
              <a:rPr lang="en-US" sz="2133" dirty="0">
                <a:latin typeface="Myriad Pro Semibold" charset="0"/>
                <a:cs typeface="Myriad Pro Semibold" charset="0"/>
                <a:sym typeface="Myriad Pro Semibold" charset="0"/>
              </a:rPr>
              <a:t>Has this been done before?</a:t>
            </a:r>
          </a:p>
          <a:p>
            <a:pPr>
              <a:spcBef>
                <a:spcPts val="2249"/>
              </a:spcBef>
            </a:pPr>
            <a:r>
              <a:rPr lang="en-US" sz="2133" dirty="0">
                <a:latin typeface="Myriad Pro Semibold" charset="0"/>
                <a:cs typeface="Myriad Pro Semibold" charset="0"/>
                <a:sym typeface="Myriad Pro Semibold" charset="0"/>
              </a:rPr>
              <a:t>What new technology &amp; challenges are there?</a:t>
            </a:r>
          </a:p>
          <a:p>
            <a:pPr>
              <a:spcBef>
                <a:spcPts val="2249"/>
              </a:spcBef>
            </a:pPr>
            <a:endParaRPr lang="en-US" sz="2267" dirty="0">
              <a:latin typeface="Myriad Pro Semibold" charset="0"/>
              <a:cs typeface="Myriad Pro Semibold" charset="0"/>
              <a:sym typeface="Myriad Pro Semibold" charset="0"/>
            </a:endParaRPr>
          </a:p>
        </p:txBody>
      </p:sp>
      <p:sp>
        <p:nvSpPr>
          <p:cNvPr id="54282" name="Rectangle 10"/>
          <p:cNvSpPr>
            <a:spLocks/>
          </p:cNvSpPr>
          <p:nvPr/>
        </p:nvSpPr>
        <p:spPr bwMode="auto">
          <a:xfrm>
            <a:off x="2611831" y="1433218"/>
            <a:ext cx="2286000" cy="5116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133" dirty="0">
                <a:latin typeface="Myriad Pro Semibold" charset="0"/>
                <a:cs typeface="Myriad Pro Semibold" charset="0"/>
                <a:sym typeface="Myriad Pro Semibold" charset="0"/>
              </a:rPr>
              <a:t>Include people with disabilities in more than interviews and focus groups; use observation and walk-throughs.</a:t>
            </a:r>
          </a:p>
          <a:p>
            <a:pPr>
              <a:spcBef>
                <a:spcPts val="2249"/>
              </a:spcBef>
            </a:pPr>
            <a:r>
              <a:rPr lang="en-US" sz="2133" dirty="0">
                <a:latin typeface="Myriad Pro Semibold" charset="0"/>
                <a:cs typeface="Myriad Pro Semibold" charset="0"/>
                <a:sym typeface="Myriad Pro Semibold" charset="0"/>
              </a:rPr>
              <a:t>Include </a:t>
            </a:r>
            <a:r>
              <a:rPr lang="en-US" sz="2133" u="sng" dirty="0">
                <a:latin typeface="Myriad Pro Semibold It" charset="0"/>
                <a:cs typeface="Myriad Pro Semibold It" charset="0"/>
                <a:sym typeface="Myriad Pro Semibold It" charset="0"/>
              </a:rPr>
              <a:t>functional</a:t>
            </a:r>
            <a:r>
              <a:rPr lang="en-US" sz="2133" u="sng" dirty="0">
                <a:latin typeface="Myriad Pro Semibold" charset="0"/>
                <a:cs typeface="Myriad Pro Semibold" charset="0"/>
                <a:sym typeface="Myriad Pro Semibold" charset="0"/>
              </a:rPr>
              <a:t> </a:t>
            </a:r>
            <a:r>
              <a:rPr lang="en-US" sz="2133" u="sng" dirty="0">
                <a:latin typeface="Myriad Pro Semibold It" charset="0"/>
                <a:cs typeface="Myriad Pro Semibold It" charset="0"/>
                <a:sym typeface="Myriad Pro Semibold It" charset="0"/>
              </a:rPr>
              <a:t>needs</a:t>
            </a:r>
            <a:r>
              <a:rPr lang="en-US" sz="2133" u="sng" dirty="0">
                <a:latin typeface="Myriad Pro Semibold" charset="0"/>
                <a:cs typeface="Myriad Pro Semibold" charset="0"/>
                <a:sym typeface="Myriad Pro Semibold" charset="0"/>
              </a:rPr>
              <a:t> </a:t>
            </a:r>
            <a:r>
              <a:rPr lang="en-US" sz="2133" dirty="0">
                <a:latin typeface="Myriad Pro Semibold" charset="0"/>
                <a:cs typeface="Myriad Pro Semibold" charset="0"/>
                <a:sym typeface="Myriad Pro Semibold" charset="0"/>
              </a:rPr>
              <a:t>in personas, user stories and other artifacts</a:t>
            </a:r>
          </a:p>
          <a:p>
            <a:pPr>
              <a:spcBef>
                <a:spcPts val="2249"/>
              </a:spcBef>
            </a:pPr>
            <a:r>
              <a:rPr lang="en-US" sz="2133" dirty="0">
                <a:latin typeface="Myriad Pro Semibold" charset="0"/>
                <a:cs typeface="Myriad Pro Semibold" charset="0"/>
                <a:sym typeface="Myriad Pro Semibold" charset="0"/>
              </a:rPr>
              <a:t>Find people both in and outside your org to get subject matter expertise and perspective.</a:t>
            </a:r>
          </a:p>
        </p:txBody>
      </p:sp>
      <p:sp>
        <p:nvSpPr>
          <p:cNvPr id="54283" name="Rectangle 11"/>
          <p:cNvSpPr>
            <a:spLocks/>
          </p:cNvSpPr>
          <p:nvPr/>
        </p:nvSpPr>
        <p:spPr bwMode="auto">
          <a:xfrm>
            <a:off x="4905375" y="1300934"/>
            <a:ext cx="2286000" cy="3518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endParaRPr lang="en-US" sz="2133" dirty="0">
              <a:latin typeface="Myriad Pro Semibold" charset="0"/>
              <a:cs typeface="Myriad Pro Semibold" charset="0"/>
              <a:sym typeface="Myriad Pro Semibold" charset="0"/>
            </a:endParaRPr>
          </a:p>
          <a:p>
            <a:pPr>
              <a:spcBef>
                <a:spcPts val="2249"/>
              </a:spcBef>
            </a:pPr>
            <a:r>
              <a:rPr lang="en-US" sz="2133" dirty="0">
                <a:latin typeface="Myriad Pro Semibold" charset="0"/>
                <a:cs typeface="Myriad Pro Semibold" charset="0"/>
                <a:sym typeface="Myriad Pro Semibold" charset="0"/>
              </a:rPr>
              <a:t>Test </a:t>
            </a:r>
            <a:r>
              <a:rPr lang="en-US" sz="2133" dirty="0" err="1">
                <a:latin typeface="Myriad Pro Semibold" charset="0"/>
                <a:cs typeface="Myriad Pro Semibold" charset="0"/>
                <a:sym typeface="Myriad Pro Semibold" charset="0"/>
              </a:rPr>
              <a:t>colours</a:t>
            </a:r>
            <a:endParaRPr lang="en-US" sz="2133" dirty="0">
              <a:latin typeface="Myriad Pro Semibold" charset="0"/>
              <a:cs typeface="Myriad Pro Semibold" charset="0"/>
              <a:sym typeface="Myriad Pro Semibold" charset="0"/>
            </a:endParaRPr>
          </a:p>
          <a:p>
            <a:pPr>
              <a:spcBef>
                <a:spcPts val="2249"/>
              </a:spcBef>
            </a:pPr>
            <a:r>
              <a:rPr lang="en-US" sz="2133" dirty="0">
                <a:latin typeface="Myriad Pro Semibold" charset="0"/>
                <a:cs typeface="Myriad Pro Semibold" charset="0"/>
                <a:sym typeface="Myriad Pro Semibold" charset="0"/>
              </a:rPr>
              <a:t>Test concepts</a:t>
            </a:r>
          </a:p>
          <a:p>
            <a:pPr>
              <a:spcBef>
                <a:spcPts val="2249"/>
              </a:spcBef>
            </a:pPr>
            <a:r>
              <a:rPr lang="en-US" sz="2133" dirty="0">
                <a:latin typeface="Myriad Pro Semibold" charset="0"/>
                <a:cs typeface="Myriad Pro Semibold" charset="0"/>
                <a:sym typeface="Myriad Pro Semibold" charset="0"/>
              </a:rPr>
              <a:t>Test iconography and visual language assets (particularly for low vision user)</a:t>
            </a:r>
          </a:p>
          <a:p>
            <a:pPr>
              <a:spcBef>
                <a:spcPts val="2249"/>
              </a:spcBef>
            </a:pPr>
            <a:r>
              <a:rPr lang="en-US" sz="2133" dirty="0">
                <a:latin typeface="Myriad Pro Semibold" charset="0"/>
                <a:cs typeface="Myriad Pro Semibold" charset="0"/>
                <a:sym typeface="Myriad Pro Semibold" charset="0"/>
              </a:rPr>
              <a:t>Tend to focus on visual design, but we must examine process design</a:t>
            </a:r>
            <a:r>
              <a:rPr lang="en-US" sz="2267" dirty="0">
                <a:latin typeface="Myriad Pro Semibold" charset="0"/>
                <a:cs typeface="Myriad Pro Semibold" charset="0"/>
                <a:sym typeface="Myriad Pro Semibold" charset="0"/>
              </a:rPr>
              <a:t>.</a:t>
            </a:r>
          </a:p>
        </p:txBody>
      </p:sp>
      <p:sp>
        <p:nvSpPr>
          <p:cNvPr id="54284" name="Rectangle 12"/>
          <p:cNvSpPr>
            <a:spLocks/>
          </p:cNvSpPr>
          <p:nvPr/>
        </p:nvSpPr>
        <p:spPr bwMode="auto">
          <a:xfrm>
            <a:off x="7227093" y="1460707"/>
            <a:ext cx="2286000" cy="507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133" dirty="0">
                <a:latin typeface="Myriad Pro Semibold" charset="0"/>
                <a:cs typeface="Myriad Pro Semibold" charset="0"/>
                <a:sym typeface="Myriad Pro Semibold" charset="0"/>
              </a:rPr>
              <a:t>Test templates</a:t>
            </a:r>
            <a:br>
              <a:rPr lang="en-US" sz="2133" dirty="0">
                <a:latin typeface="Myriad Pro Semibold" charset="0"/>
                <a:cs typeface="Myriad Pro Semibold" charset="0"/>
                <a:sym typeface="Myriad Pro Semibold" charset="0"/>
              </a:rPr>
            </a:br>
            <a:r>
              <a:rPr lang="en-US" sz="2133" dirty="0">
                <a:latin typeface="Myriad Pro Semibold" charset="0"/>
                <a:cs typeface="Myriad Pro Semibold" charset="0"/>
                <a:sym typeface="Myriad Pro Semibold" charset="0"/>
              </a:rPr>
              <a:t>Test functional prototypes and demos</a:t>
            </a:r>
          </a:p>
          <a:p>
            <a:pPr>
              <a:spcBef>
                <a:spcPts val="2249"/>
              </a:spcBef>
            </a:pPr>
            <a:r>
              <a:rPr lang="en-US" sz="2133" dirty="0">
                <a:latin typeface="Myriad Pro Semibold" charset="0"/>
                <a:cs typeface="Myriad Pro Semibold" charset="0"/>
                <a:sym typeface="Myriad Pro Semibold" charset="0"/>
              </a:rPr>
              <a:t>Don’t test with people with disabilities too early (it can be very frustrating and not productive)</a:t>
            </a:r>
          </a:p>
          <a:p>
            <a:pPr>
              <a:spcBef>
                <a:spcPts val="2249"/>
              </a:spcBef>
            </a:pPr>
            <a:r>
              <a:rPr lang="en-US" sz="2133" dirty="0">
                <a:latin typeface="Myriad Pro Semibold" charset="0"/>
                <a:cs typeface="Myriad Pro Semibold" charset="0"/>
                <a:sym typeface="Myriad Pro Semibold" charset="0"/>
              </a:rPr>
              <a:t>Fix technical accessibility issues THEN test with people with disabilities for ease of use</a:t>
            </a:r>
          </a:p>
        </p:txBody>
      </p:sp>
      <p:sp>
        <p:nvSpPr>
          <p:cNvPr id="54285" name="Rectangle 13"/>
          <p:cNvSpPr>
            <a:spLocks/>
          </p:cNvSpPr>
          <p:nvPr/>
        </p:nvSpPr>
        <p:spPr bwMode="auto">
          <a:xfrm>
            <a:off x="9608344" y="1428751"/>
            <a:ext cx="2286000" cy="4857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spcBef>
                <a:spcPts val="2249"/>
              </a:spcBef>
            </a:pPr>
            <a:r>
              <a:rPr lang="en-US" sz="2133" dirty="0">
                <a:latin typeface="Myriad Pro Semibold" charset="0"/>
                <a:cs typeface="Myriad Pro Semibold" charset="0"/>
                <a:sym typeface="Myriad Pro Semibold" charset="0"/>
              </a:rPr>
              <a:t>Engage and respond to user feedback</a:t>
            </a:r>
          </a:p>
          <a:p>
            <a:pPr>
              <a:spcBef>
                <a:spcPts val="2249"/>
              </a:spcBef>
            </a:pPr>
            <a:r>
              <a:rPr lang="en-US" sz="2133" dirty="0">
                <a:latin typeface="Myriad Pro Semibold" charset="0"/>
                <a:cs typeface="Myriad Pro Semibold" charset="0"/>
                <a:sym typeface="Myriad Pro Semibold" charset="0"/>
              </a:rPr>
              <a:t>Ensure that as part of roll-out appropriate training is given to CSRs so they can act.</a:t>
            </a:r>
          </a:p>
          <a:p>
            <a:pPr>
              <a:spcBef>
                <a:spcPts val="2249"/>
              </a:spcBef>
            </a:pPr>
            <a:r>
              <a:rPr lang="en-US" sz="2133" dirty="0">
                <a:latin typeface="Myriad Pro Semibold" charset="0"/>
                <a:cs typeface="Myriad Pro Semibold" charset="0"/>
                <a:sym typeface="Myriad Pro Semibold" charset="0"/>
              </a:rPr>
              <a:t>On-going plans for organized learning from project, and documentation/resolution of issues that are raised</a:t>
            </a:r>
          </a:p>
        </p:txBody>
      </p:sp>
    </p:spTree>
    <p:extLst>
      <p:ext uri="{BB962C8B-B14F-4D97-AF65-F5344CB8AC3E}">
        <p14:creationId xmlns:p14="http://schemas.microsoft.com/office/powerpoint/2010/main" val="1817385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81"/>
                                        </p:tgtEl>
                                        <p:attrNameLst>
                                          <p:attrName>style.visibility</p:attrName>
                                        </p:attrNameLst>
                                      </p:cBhvr>
                                      <p:to>
                                        <p:strVal val="visible"/>
                                      </p:to>
                                    </p:set>
                                    <p:anim calcmode="lin" valueType="num">
                                      <p:cBhvr>
                                        <p:cTn id="7" dur="500" fill="hold"/>
                                        <p:tgtEl>
                                          <p:spTgt spid="54281"/>
                                        </p:tgtEl>
                                        <p:attrNameLst>
                                          <p:attrName>ppt_w</p:attrName>
                                        </p:attrNameLst>
                                      </p:cBhvr>
                                      <p:tavLst>
                                        <p:tav tm="0">
                                          <p:val>
                                            <p:fltVal val="0"/>
                                          </p:val>
                                        </p:tav>
                                        <p:tav tm="100000">
                                          <p:val>
                                            <p:strVal val="#ppt_w"/>
                                          </p:val>
                                        </p:tav>
                                      </p:tavLst>
                                    </p:anim>
                                    <p:anim calcmode="lin" valueType="num">
                                      <p:cBhvr>
                                        <p:cTn id="8" dur="500" fill="hold"/>
                                        <p:tgtEl>
                                          <p:spTgt spid="542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4282"/>
                                        </p:tgtEl>
                                        <p:attrNameLst>
                                          <p:attrName>style.visibility</p:attrName>
                                        </p:attrNameLst>
                                      </p:cBhvr>
                                      <p:to>
                                        <p:strVal val="visible"/>
                                      </p:to>
                                    </p:set>
                                    <p:anim calcmode="lin" valueType="num">
                                      <p:cBhvr>
                                        <p:cTn id="13" dur="500" fill="hold"/>
                                        <p:tgtEl>
                                          <p:spTgt spid="54282"/>
                                        </p:tgtEl>
                                        <p:attrNameLst>
                                          <p:attrName>ppt_w</p:attrName>
                                        </p:attrNameLst>
                                      </p:cBhvr>
                                      <p:tavLst>
                                        <p:tav tm="0">
                                          <p:val>
                                            <p:fltVal val="0"/>
                                          </p:val>
                                        </p:tav>
                                        <p:tav tm="100000">
                                          <p:val>
                                            <p:strVal val="#ppt_w"/>
                                          </p:val>
                                        </p:tav>
                                      </p:tavLst>
                                    </p:anim>
                                    <p:anim calcmode="lin" valueType="num">
                                      <p:cBhvr>
                                        <p:cTn id="14" dur="500" fill="hold"/>
                                        <p:tgtEl>
                                          <p:spTgt spid="542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83"/>
                                        </p:tgtEl>
                                        <p:attrNameLst>
                                          <p:attrName>style.visibility</p:attrName>
                                        </p:attrNameLst>
                                      </p:cBhvr>
                                      <p:to>
                                        <p:strVal val="visible"/>
                                      </p:to>
                                    </p:set>
                                    <p:anim calcmode="lin" valueType="num">
                                      <p:cBhvr>
                                        <p:cTn id="19" dur="500" fill="hold"/>
                                        <p:tgtEl>
                                          <p:spTgt spid="54283"/>
                                        </p:tgtEl>
                                        <p:attrNameLst>
                                          <p:attrName>ppt_w</p:attrName>
                                        </p:attrNameLst>
                                      </p:cBhvr>
                                      <p:tavLst>
                                        <p:tav tm="0">
                                          <p:val>
                                            <p:fltVal val="0"/>
                                          </p:val>
                                        </p:tav>
                                        <p:tav tm="100000">
                                          <p:val>
                                            <p:strVal val="#ppt_w"/>
                                          </p:val>
                                        </p:tav>
                                      </p:tavLst>
                                    </p:anim>
                                    <p:anim calcmode="lin" valueType="num">
                                      <p:cBhvr>
                                        <p:cTn id="20" dur="500" fill="hold"/>
                                        <p:tgtEl>
                                          <p:spTgt spid="5428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4284"/>
                                        </p:tgtEl>
                                        <p:attrNameLst>
                                          <p:attrName>style.visibility</p:attrName>
                                        </p:attrNameLst>
                                      </p:cBhvr>
                                      <p:to>
                                        <p:strVal val="visible"/>
                                      </p:to>
                                    </p:set>
                                    <p:anim calcmode="lin" valueType="num">
                                      <p:cBhvr>
                                        <p:cTn id="25" dur="500" fill="hold"/>
                                        <p:tgtEl>
                                          <p:spTgt spid="54284"/>
                                        </p:tgtEl>
                                        <p:attrNameLst>
                                          <p:attrName>ppt_w</p:attrName>
                                        </p:attrNameLst>
                                      </p:cBhvr>
                                      <p:tavLst>
                                        <p:tav tm="0">
                                          <p:val>
                                            <p:fltVal val="0"/>
                                          </p:val>
                                        </p:tav>
                                        <p:tav tm="100000">
                                          <p:val>
                                            <p:strVal val="#ppt_w"/>
                                          </p:val>
                                        </p:tav>
                                      </p:tavLst>
                                    </p:anim>
                                    <p:anim calcmode="lin" valueType="num">
                                      <p:cBhvr>
                                        <p:cTn id="26" dur="500" fill="hold"/>
                                        <p:tgtEl>
                                          <p:spTgt spid="54284"/>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4285"/>
                                        </p:tgtEl>
                                        <p:attrNameLst>
                                          <p:attrName>style.visibility</p:attrName>
                                        </p:attrNameLst>
                                      </p:cBhvr>
                                      <p:to>
                                        <p:strVal val="visible"/>
                                      </p:to>
                                    </p:set>
                                    <p:anim calcmode="lin" valueType="num">
                                      <p:cBhvr>
                                        <p:cTn id="31" dur="500" fill="hold"/>
                                        <p:tgtEl>
                                          <p:spTgt spid="54285"/>
                                        </p:tgtEl>
                                        <p:attrNameLst>
                                          <p:attrName>ppt_w</p:attrName>
                                        </p:attrNameLst>
                                      </p:cBhvr>
                                      <p:tavLst>
                                        <p:tav tm="0">
                                          <p:val>
                                            <p:fltVal val="0"/>
                                          </p:val>
                                        </p:tav>
                                        <p:tav tm="100000">
                                          <p:val>
                                            <p:strVal val="#ppt_w"/>
                                          </p:val>
                                        </p:tav>
                                      </p:tavLst>
                                    </p:anim>
                                    <p:anim calcmode="lin" valueType="num">
                                      <p:cBhvr>
                                        <p:cTn id="32" dur="500" fill="hold"/>
                                        <p:tgtEl>
                                          <p:spTgt spid="542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autoUpdateAnimBg="0"/>
      <p:bldP spid="54282" grpId="0" autoUpdateAnimBg="0"/>
      <p:bldP spid="54283" grpId="0" autoUpdateAnimBg="0"/>
      <p:bldP spid="54284" grpId="0" autoUpdateAnimBg="0"/>
      <p:bldP spid="5428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8"/>
        <p:cNvGrpSpPr/>
        <p:nvPr/>
      </p:nvGrpSpPr>
      <p:grpSpPr>
        <a:xfrm>
          <a:off x="0" y="0"/>
          <a:ext cx="0" cy="0"/>
          <a:chOff x="0" y="0"/>
          <a:chExt cx="0" cy="0"/>
        </a:xfrm>
      </p:grpSpPr>
      <p:sp>
        <p:nvSpPr>
          <p:cNvPr id="619" name="Google Shape;619;p108"/>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pPr>
            <a:r>
              <a:rPr lang="en" b="1" dirty="0">
                <a:solidFill>
                  <a:schemeClr val="tx1"/>
                </a:solidFill>
                <a:latin typeface="Museo Sans 900" panose="02000000000000000000" pitchFamily="2" charset="77"/>
              </a:rPr>
              <a:t>Where this really sits in your process...</a:t>
            </a:r>
            <a:endParaRPr b="1" dirty="0">
              <a:solidFill>
                <a:schemeClr val="tx1"/>
              </a:solidFill>
              <a:latin typeface="Museo Sans 900" panose="02000000000000000000" pitchFamily="2" charset="77"/>
            </a:endParaRPr>
          </a:p>
        </p:txBody>
      </p:sp>
      <p:pic>
        <p:nvPicPr>
          <p:cNvPr id="621" name="Google Shape;621;p108" descr="A faux example of a much larger organizational process, with &quot;Senior Leadership Champion&quot; sitting alongside Team A, Steering Committee, Team B, Task Force D, Special Projects E, and Compliance, showing how the &quot;project level&quot; is really seated within a much larger, more complex process"/>
          <p:cNvPicPr preferRelativeResize="0"/>
          <p:nvPr/>
        </p:nvPicPr>
        <p:blipFill>
          <a:blip r:embed="rId3">
            <a:alphaModFix/>
          </a:blip>
          <a:stretch>
            <a:fillRect/>
          </a:stretch>
        </p:blipFill>
        <p:spPr>
          <a:xfrm>
            <a:off x="415968" y="1263634"/>
            <a:ext cx="10262633" cy="4849333"/>
          </a:xfrm>
          <a:prstGeom prst="rect">
            <a:avLst/>
          </a:prstGeom>
          <a:noFill/>
          <a:ln>
            <a:noFill/>
          </a:ln>
        </p:spPr>
      </p:pic>
    </p:spTree>
    <p:extLst>
      <p:ext uri="{BB962C8B-B14F-4D97-AF65-F5344CB8AC3E}">
        <p14:creationId xmlns:p14="http://schemas.microsoft.com/office/powerpoint/2010/main" val="3233784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25"/>
        <p:cNvGrpSpPr/>
        <p:nvPr/>
      </p:nvGrpSpPr>
      <p:grpSpPr>
        <a:xfrm>
          <a:off x="0" y="0"/>
          <a:ext cx="0" cy="0"/>
          <a:chOff x="0" y="0"/>
          <a:chExt cx="0" cy="0"/>
        </a:xfrm>
      </p:grpSpPr>
      <p:sp>
        <p:nvSpPr>
          <p:cNvPr id="626" name="Google Shape;626;p109"/>
          <p:cNvSpPr txBox="1">
            <a:spLocks noGrp="1"/>
          </p:cNvSpPr>
          <p:nvPr>
            <p:ph type="title"/>
          </p:nvPr>
        </p:nvSpPr>
        <p:spPr>
          <a:xfrm>
            <a:off x="0" y="125395"/>
            <a:ext cx="12192000"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pPr>
            <a:r>
              <a:rPr lang="en" sz="4200" b="1" dirty="0">
                <a:solidFill>
                  <a:schemeClr val="tx1"/>
                </a:solidFill>
                <a:latin typeface="Museo Sans 900" panose="02000000000000000000" pitchFamily="2" charset="77"/>
              </a:rPr>
              <a:t>An example of an iterative real-world process</a:t>
            </a:r>
            <a:endParaRPr sz="4200" b="1" dirty="0">
              <a:solidFill>
                <a:schemeClr val="tx1"/>
              </a:solidFill>
              <a:latin typeface="Museo Sans 900" panose="02000000000000000000" pitchFamily="2" charset="77"/>
            </a:endParaRPr>
          </a:p>
        </p:txBody>
      </p:sp>
      <p:pic>
        <p:nvPicPr>
          <p:cNvPr id="627" name="Google Shape;627;p109" descr="sa-logo.png"/>
          <p:cNvPicPr preferRelativeResize="0"/>
          <p:nvPr/>
        </p:nvPicPr>
        <p:blipFill>
          <a:blip r:embed="rId3">
            <a:alphaModFix/>
          </a:blip>
          <a:stretch>
            <a:fillRect/>
          </a:stretch>
        </p:blipFill>
        <p:spPr>
          <a:xfrm>
            <a:off x="10598367" y="5665300"/>
            <a:ext cx="1228101" cy="766400"/>
          </a:xfrm>
          <a:prstGeom prst="rect">
            <a:avLst/>
          </a:prstGeom>
          <a:noFill/>
          <a:ln>
            <a:noFill/>
          </a:ln>
        </p:spPr>
      </p:pic>
      <p:pic>
        <p:nvPicPr>
          <p:cNvPr id="628" name="Google Shape;628;p109" descr="A sample of a real-world iterative process at the team level, demonstrating pattern library, consultation, backlog grooming, story writing, and iterative testing at design, dev, and QA levels with a11y SMEs providing support at various stages"/>
          <p:cNvPicPr preferRelativeResize="0"/>
          <p:nvPr/>
        </p:nvPicPr>
        <p:blipFill>
          <a:blip r:embed="rId4">
            <a:alphaModFix/>
          </a:blip>
          <a:stretch>
            <a:fillRect/>
          </a:stretch>
        </p:blipFill>
        <p:spPr>
          <a:xfrm>
            <a:off x="251567" y="1211100"/>
            <a:ext cx="11634000" cy="5452467"/>
          </a:xfrm>
          <a:prstGeom prst="rect">
            <a:avLst/>
          </a:prstGeom>
          <a:noFill/>
          <a:ln>
            <a:noFill/>
          </a:ln>
        </p:spPr>
      </p:pic>
    </p:spTree>
    <p:extLst>
      <p:ext uri="{BB962C8B-B14F-4D97-AF65-F5344CB8AC3E}">
        <p14:creationId xmlns:p14="http://schemas.microsoft.com/office/powerpoint/2010/main" val="3837236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6240-859C-A748-BDCE-A56356A974CA}"/>
              </a:ext>
            </a:extLst>
          </p:cNvPr>
          <p:cNvSpPr>
            <a:spLocks noGrp="1"/>
          </p:cNvSpPr>
          <p:nvPr>
            <p:ph type="title" idx="4294967295"/>
          </p:nvPr>
        </p:nvSpPr>
        <p:spPr>
          <a:xfrm>
            <a:off x="838200" y="2766218"/>
            <a:ext cx="10515600" cy="1325563"/>
          </a:xfrm>
          <a:prstGeom prst="rect">
            <a:avLst/>
          </a:prstGeom>
        </p:spPr>
        <p:txBody>
          <a:bodyPr/>
          <a:lstStyle/>
          <a:p>
            <a:pPr algn="ctr"/>
            <a:r>
              <a:rPr lang="en-US" b="1" dirty="0">
                <a:solidFill>
                  <a:schemeClr val="bg1"/>
                </a:solidFill>
                <a:latin typeface="Museo Sans 900" panose="02000000000000000000" pitchFamily="2" charset="77"/>
              </a:rPr>
              <a:t>Should I use automated tools </a:t>
            </a:r>
            <a:br>
              <a:rPr lang="en-US" b="1" dirty="0">
                <a:solidFill>
                  <a:schemeClr val="bg1"/>
                </a:solidFill>
                <a:latin typeface="Museo Sans 900" panose="02000000000000000000" pitchFamily="2" charset="77"/>
              </a:rPr>
            </a:br>
            <a:r>
              <a:rPr lang="en-US" b="1" dirty="0">
                <a:solidFill>
                  <a:schemeClr val="bg1"/>
                </a:solidFill>
                <a:latin typeface="Museo Sans 900" panose="02000000000000000000" pitchFamily="2" charset="77"/>
              </a:rPr>
              <a:t>in my process?</a:t>
            </a:r>
          </a:p>
        </p:txBody>
      </p:sp>
    </p:spTree>
    <p:extLst>
      <p:ext uri="{BB962C8B-B14F-4D97-AF65-F5344CB8AC3E}">
        <p14:creationId xmlns:p14="http://schemas.microsoft.com/office/powerpoint/2010/main" val="3956798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t="31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FDD4-BAB4-704B-AEB5-35537C04CE19}"/>
              </a:ext>
            </a:extLst>
          </p:cNvPr>
          <p:cNvSpPr>
            <a:spLocks noGrp="1"/>
          </p:cNvSpPr>
          <p:nvPr>
            <p:ph type="title"/>
          </p:nvPr>
        </p:nvSpPr>
        <p:spPr/>
        <p:txBody>
          <a:bodyPr/>
          <a:lstStyle/>
          <a:p>
            <a:r>
              <a:rPr lang="en-US" dirty="0"/>
              <a:t>AUTOMATE ALL THE THINGS!</a:t>
            </a:r>
          </a:p>
        </p:txBody>
      </p:sp>
      <p:sp>
        <p:nvSpPr>
          <p:cNvPr id="3" name="Subtitle 2">
            <a:extLst>
              <a:ext uri="{FF2B5EF4-FFF2-40B4-BE49-F238E27FC236}">
                <a16:creationId xmlns:a16="http://schemas.microsoft.com/office/drawing/2014/main" id="{39F6C263-6481-D44B-B315-A49012882CC0}"/>
              </a:ext>
            </a:extLst>
          </p:cNvPr>
          <p:cNvSpPr>
            <a:spLocks noGrp="1"/>
          </p:cNvSpPr>
          <p:nvPr>
            <p:ph type="subTitle" idx="10"/>
          </p:nvPr>
        </p:nvSpPr>
        <p:spPr/>
        <p:txBody>
          <a:bodyPr/>
          <a:lstStyle/>
          <a:p>
            <a:r>
              <a:rPr lang="en-US" dirty="0"/>
              <a:t>(or as much as you can…)</a:t>
            </a:r>
          </a:p>
        </p:txBody>
      </p:sp>
      <p:sp>
        <p:nvSpPr>
          <p:cNvPr id="4" name="TextBox 3">
            <a:extLst>
              <a:ext uri="{FF2B5EF4-FFF2-40B4-BE49-F238E27FC236}">
                <a16:creationId xmlns:a16="http://schemas.microsoft.com/office/drawing/2014/main" id="{55F38EC9-3B9F-5740-ABF1-F9CD8A0B213A}"/>
              </a:ext>
            </a:extLst>
          </p:cNvPr>
          <p:cNvSpPr txBox="1"/>
          <p:nvPr/>
        </p:nvSpPr>
        <p:spPr>
          <a:xfrm>
            <a:off x="838200" y="2216259"/>
            <a:ext cx="8741044" cy="307776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latin typeface="Museo Sans 300" panose="02000000000000000000" pitchFamily="2" charset="77"/>
              </a:rPr>
              <a:t>No change without training</a:t>
            </a:r>
          </a:p>
          <a:p>
            <a:pPr marL="342900" indent="-342900">
              <a:spcAft>
                <a:spcPts val="1200"/>
              </a:spcAft>
              <a:buFont typeface="Arial" panose="020B0604020202020204" pitchFamily="34" charset="0"/>
              <a:buChar char="•"/>
            </a:pPr>
            <a:r>
              <a:rPr lang="en-US" sz="2400" dirty="0">
                <a:latin typeface="Museo Sans 300" panose="02000000000000000000" pitchFamily="2" charset="77"/>
              </a:rPr>
              <a:t>Be lean and prioritize value</a:t>
            </a:r>
          </a:p>
          <a:p>
            <a:pPr marL="342900" indent="-342900">
              <a:spcAft>
                <a:spcPts val="1200"/>
              </a:spcAft>
              <a:buFont typeface="Arial" panose="020B0604020202020204" pitchFamily="34" charset="0"/>
              <a:buChar char="•"/>
            </a:pPr>
            <a:r>
              <a:rPr lang="en-US" sz="2400" dirty="0">
                <a:latin typeface="Museo Sans 300" panose="02000000000000000000" pitchFamily="2" charset="77"/>
              </a:rPr>
              <a:t>Use the smartest, best tools</a:t>
            </a:r>
          </a:p>
          <a:p>
            <a:pPr marL="342900" indent="-342900">
              <a:spcAft>
                <a:spcPts val="1200"/>
              </a:spcAft>
              <a:buFont typeface="Arial" panose="020B0604020202020204" pitchFamily="34" charset="0"/>
              <a:buChar char="•"/>
            </a:pPr>
            <a:r>
              <a:rPr lang="en-US" sz="2400" dirty="0">
                <a:latin typeface="Museo Sans 300" panose="02000000000000000000" pitchFamily="2" charset="77"/>
              </a:rPr>
              <a:t>Use modern methods</a:t>
            </a:r>
          </a:p>
          <a:p>
            <a:pPr marL="342900" indent="-342900">
              <a:spcAft>
                <a:spcPts val="1200"/>
              </a:spcAft>
              <a:buFont typeface="Arial" panose="020B0604020202020204" pitchFamily="34" charset="0"/>
              <a:buChar char="•"/>
            </a:pPr>
            <a:r>
              <a:rPr lang="en-US" sz="2400" dirty="0">
                <a:latin typeface="Museo Sans 300" panose="02000000000000000000" pitchFamily="2" charset="77"/>
              </a:rPr>
              <a:t>Consider every role</a:t>
            </a:r>
          </a:p>
          <a:p>
            <a:pPr marL="342900" indent="-342900">
              <a:spcAft>
                <a:spcPts val="1200"/>
              </a:spcAft>
              <a:buFont typeface="Arial" panose="020B0604020202020204" pitchFamily="34" charset="0"/>
              <a:buChar char="•"/>
            </a:pPr>
            <a:r>
              <a:rPr lang="en-US" sz="2400" dirty="0">
                <a:latin typeface="Museo Sans 300" panose="02000000000000000000" pitchFamily="2" charset="77"/>
              </a:rPr>
              <a:t>Leverage custom rules</a:t>
            </a:r>
          </a:p>
        </p:txBody>
      </p:sp>
    </p:spTree>
    <p:extLst>
      <p:ext uri="{BB962C8B-B14F-4D97-AF65-F5344CB8AC3E}">
        <p14:creationId xmlns:p14="http://schemas.microsoft.com/office/powerpoint/2010/main" val="328823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19"/>
          <p:cNvSpPr txBox="1">
            <a:spLocks noGrp="1"/>
          </p:cNvSpPr>
          <p:nvPr>
            <p:ph type="title"/>
          </p:nvPr>
        </p:nvSpPr>
        <p:spPr>
          <a:xfrm>
            <a:off x="-112800" y="5206000"/>
            <a:ext cx="12417600" cy="1143200"/>
          </a:xfrm>
          <a:prstGeom prst="rect">
            <a:avLst/>
          </a:prstGeom>
        </p:spPr>
        <p:txBody>
          <a:bodyPr spcFirstLastPara="1" vert="horz" wrap="square" lIns="121900" tIns="121900" rIns="121900" bIns="121900" rtlCol="0" anchor="ctr" anchorCtr="0">
            <a:noAutofit/>
          </a:bodyPr>
          <a:lstStyle/>
          <a:p>
            <a:pPr>
              <a:lnSpc>
                <a:spcPct val="115000"/>
              </a:lnSpc>
              <a:buClr>
                <a:schemeClr val="dk1"/>
              </a:buClr>
              <a:buSzPts val="1100"/>
            </a:pPr>
            <a:r>
              <a:rPr lang="en" sz="4400" b="1" dirty="0">
                <a:solidFill>
                  <a:srgbClr val="FFFFFF"/>
                </a:solidFill>
                <a:latin typeface="Museo Sans 900" panose="02000000000000000000" pitchFamily="2" charset="77"/>
              </a:rPr>
              <a:t>A word about process and scalability</a:t>
            </a:r>
            <a:endParaRPr b="1" dirty="0">
              <a:solidFill>
                <a:srgbClr val="FFFFFF"/>
              </a:solidFill>
              <a:latin typeface="Museo Sans 900" panose="02000000000000000000" pitchFamily="2" charset="77"/>
            </a:endParaRPr>
          </a:p>
        </p:txBody>
      </p:sp>
      <p:sp>
        <p:nvSpPr>
          <p:cNvPr id="687" name="Google Shape;687;p119"/>
          <p:cNvSpPr txBox="1"/>
          <p:nvPr/>
        </p:nvSpPr>
        <p:spPr>
          <a:xfrm>
            <a:off x="1928800" y="597933"/>
            <a:ext cx="8334400" cy="4000000"/>
          </a:xfrm>
          <a:prstGeom prst="rect">
            <a:avLst/>
          </a:prstGeom>
          <a:solidFill>
            <a:srgbClr val="292929"/>
          </a:solidFill>
          <a:ln>
            <a:noFill/>
          </a:ln>
        </p:spPr>
        <p:txBody>
          <a:bodyPr spcFirstLastPara="1" wrap="square" lIns="121900" tIns="121900" rIns="121900" bIns="121900" anchor="ctr" anchorCtr="0">
            <a:noAutofit/>
          </a:bodyPr>
          <a:lstStyle/>
          <a:p>
            <a:pPr>
              <a:lnSpc>
                <a:spcPct val="115000"/>
              </a:lnSpc>
            </a:pPr>
            <a:endParaRPr sz="1467" dirty="0">
              <a:solidFill>
                <a:schemeClr val="dk1"/>
              </a:solidFill>
            </a:endParaRPr>
          </a:p>
          <a:p>
            <a:pPr>
              <a:lnSpc>
                <a:spcPct val="115000"/>
              </a:lnSpc>
            </a:pPr>
            <a:endParaRPr sz="3200" b="1" i="1" dirty="0">
              <a:solidFill>
                <a:srgbClr val="FFFFFF"/>
              </a:solidFill>
              <a:latin typeface="Georgia"/>
              <a:ea typeface="Georgia"/>
              <a:cs typeface="Georgia"/>
              <a:sym typeface="Georgia"/>
            </a:endParaRPr>
          </a:p>
          <a:p>
            <a:pPr algn="ctr">
              <a:lnSpc>
                <a:spcPct val="115000"/>
              </a:lnSpc>
            </a:pPr>
            <a:r>
              <a:rPr lang="en" sz="3200" b="1" i="1" dirty="0">
                <a:solidFill>
                  <a:srgbClr val="FFFFFF"/>
                </a:solidFill>
                <a:latin typeface="Georgia"/>
                <a:ea typeface="Georgia"/>
                <a:cs typeface="Georgia"/>
                <a:sym typeface="Georgia"/>
              </a:rPr>
              <a:t>“Scale principles, not process.”</a:t>
            </a:r>
            <a:endParaRPr sz="3200" b="1" i="1" dirty="0">
              <a:solidFill>
                <a:srgbClr val="FFFFFF"/>
              </a:solidFill>
              <a:latin typeface="Georgia"/>
              <a:ea typeface="Georgia"/>
              <a:cs typeface="Georgia"/>
              <a:sym typeface="Georgia"/>
            </a:endParaRPr>
          </a:p>
          <a:p>
            <a:pPr marL="4267093" indent="-457189" algn="ctr">
              <a:lnSpc>
                <a:spcPct val="115000"/>
              </a:lnSpc>
              <a:buClr>
                <a:srgbClr val="FFFFFF"/>
              </a:buClr>
              <a:buSzPts val="1800"/>
              <a:buFont typeface="Proxima Nova"/>
              <a:buChar char="-"/>
            </a:pPr>
            <a:r>
              <a:rPr lang="en" sz="2400" i="1" dirty="0">
                <a:solidFill>
                  <a:srgbClr val="FFFFFF"/>
                </a:solidFill>
                <a:latin typeface="Proxima Nova"/>
                <a:ea typeface="Proxima Nova"/>
                <a:cs typeface="Proxima Nova"/>
                <a:sym typeface="Proxima Nova"/>
              </a:rPr>
              <a:t>Jeff Gothelf </a:t>
            </a:r>
            <a:endParaRPr sz="2400" i="1" dirty="0">
              <a:solidFill>
                <a:srgbClr val="FFFFFF"/>
              </a:solidFill>
              <a:latin typeface="Proxima Nova"/>
              <a:ea typeface="Proxima Nova"/>
              <a:cs typeface="Proxima Nova"/>
              <a:sym typeface="Proxima Nova"/>
            </a:endParaRPr>
          </a:p>
          <a:p>
            <a:pPr algn="ctr">
              <a:lnSpc>
                <a:spcPct val="115000"/>
              </a:lnSpc>
            </a:pPr>
            <a:endParaRPr sz="2400" i="1" dirty="0">
              <a:solidFill>
                <a:srgbClr val="FFFFFF"/>
              </a:solidFill>
              <a:latin typeface="Proxima Nova"/>
              <a:ea typeface="Proxima Nova"/>
              <a:cs typeface="Proxima Nova"/>
              <a:sym typeface="Proxima Nova"/>
            </a:endParaRPr>
          </a:p>
          <a:p>
            <a:pPr algn="ctr">
              <a:lnSpc>
                <a:spcPct val="115000"/>
              </a:lnSpc>
            </a:pPr>
            <a:endParaRPr sz="2400" i="1" dirty="0">
              <a:solidFill>
                <a:srgbClr val="FFFFFF"/>
              </a:solidFill>
              <a:latin typeface="Proxima Nova"/>
              <a:ea typeface="Proxima Nova"/>
              <a:cs typeface="Proxima Nova"/>
              <a:sym typeface="Proxima Nova"/>
            </a:endParaRPr>
          </a:p>
          <a:p>
            <a:pPr algn="ctr">
              <a:lnSpc>
                <a:spcPct val="115000"/>
              </a:lnSpc>
            </a:pPr>
            <a:r>
              <a:rPr lang="en" sz="2000" i="1" dirty="0">
                <a:solidFill>
                  <a:schemeClr val="bg1"/>
                </a:solidFill>
                <a:latin typeface="Proxima Nova"/>
                <a:ea typeface="Proxima Nova"/>
                <a:cs typeface="Proxima Nova"/>
                <a:sym typeface="Proxima Nova"/>
              </a:rPr>
              <a:t>http://www.slideshare.net/jgothelf/scaling-lean-project-program-portfolio</a:t>
            </a:r>
            <a:endParaRPr sz="2800" i="1" dirty="0">
              <a:solidFill>
                <a:schemeClr val="bg1"/>
              </a:solidFill>
              <a:latin typeface="Georgia"/>
              <a:ea typeface="Georgia"/>
              <a:cs typeface="Georgia"/>
              <a:sym typeface="Georgia"/>
            </a:endParaRPr>
          </a:p>
        </p:txBody>
      </p:sp>
      <p:sp>
        <p:nvSpPr>
          <p:cNvPr id="4" name="Google Shape;693;p120">
            <a:extLst>
              <a:ext uri="{FF2B5EF4-FFF2-40B4-BE49-F238E27FC236}">
                <a16:creationId xmlns:a16="http://schemas.microsoft.com/office/drawing/2014/main" id="{E8B964C5-596C-894D-8461-ADBACBF01086}"/>
              </a:ext>
            </a:extLst>
          </p:cNvPr>
          <p:cNvSpPr txBox="1"/>
          <p:nvPr/>
        </p:nvSpPr>
        <p:spPr>
          <a:xfrm>
            <a:off x="1928800" y="597933"/>
            <a:ext cx="8334400" cy="4000000"/>
          </a:xfrm>
          <a:prstGeom prst="rect">
            <a:avLst/>
          </a:prstGeom>
          <a:solidFill>
            <a:srgbClr val="292929"/>
          </a:solidFill>
          <a:ln>
            <a:noFill/>
          </a:ln>
        </p:spPr>
        <p:txBody>
          <a:bodyPr spcFirstLastPara="1" wrap="square" lIns="121900" tIns="121900" rIns="121900" bIns="121900" anchor="ctr" anchorCtr="0">
            <a:noAutofit/>
          </a:bodyPr>
          <a:lstStyle/>
          <a:p>
            <a:pPr>
              <a:lnSpc>
                <a:spcPct val="115000"/>
              </a:lnSpc>
            </a:pPr>
            <a:endParaRPr sz="1467">
              <a:solidFill>
                <a:schemeClr val="dk1"/>
              </a:solidFill>
            </a:endParaRPr>
          </a:p>
          <a:p>
            <a:pPr>
              <a:lnSpc>
                <a:spcPct val="115000"/>
              </a:lnSpc>
            </a:pPr>
            <a:endParaRPr sz="3200" b="1" i="1">
              <a:solidFill>
                <a:srgbClr val="FFFFFF"/>
              </a:solidFill>
              <a:latin typeface="Georgia"/>
              <a:ea typeface="Georgia"/>
              <a:cs typeface="Georgia"/>
              <a:sym typeface="Georgia"/>
            </a:endParaRPr>
          </a:p>
          <a:p>
            <a:pPr>
              <a:lnSpc>
                <a:spcPct val="115000"/>
              </a:lnSpc>
            </a:pPr>
            <a:r>
              <a:rPr lang="en" sz="3200" b="1" i="1">
                <a:solidFill>
                  <a:srgbClr val="FFFFFF"/>
                </a:solidFill>
                <a:latin typeface="Georgia"/>
                <a:ea typeface="Georgia"/>
                <a:cs typeface="Georgia"/>
                <a:sym typeface="Georgia"/>
              </a:rPr>
              <a:t>  Process gets you short term gains. </a:t>
            </a:r>
            <a:endParaRPr sz="3200" b="1" i="1">
              <a:solidFill>
                <a:srgbClr val="FFFFFF"/>
              </a:solidFill>
              <a:latin typeface="Georgia"/>
              <a:ea typeface="Georgia"/>
              <a:cs typeface="Georgia"/>
              <a:sym typeface="Georgia"/>
            </a:endParaRPr>
          </a:p>
          <a:p>
            <a:pPr>
              <a:lnSpc>
                <a:spcPct val="115000"/>
              </a:lnSpc>
            </a:pPr>
            <a:r>
              <a:rPr lang="en" sz="3200" b="1" i="1">
                <a:solidFill>
                  <a:srgbClr val="FFFFFF"/>
                </a:solidFill>
                <a:latin typeface="Georgia"/>
                <a:ea typeface="Georgia"/>
                <a:cs typeface="Georgia"/>
                <a:sym typeface="Georgia"/>
              </a:rPr>
              <a:t>Principles get you long term change.</a:t>
            </a:r>
            <a:endParaRPr sz="3200" b="1" i="1">
              <a:solidFill>
                <a:srgbClr val="FFFFFF"/>
              </a:solidFill>
              <a:latin typeface="Georgia"/>
              <a:ea typeface="Georgia"/>
              <a:cs typeface="Georgia"/>
              <a:sym typeface="Georgia"/>
            </a:endParaRPr>
          </a:p>
          <a:p>
            <a:pPr>
              <a:lnSpc>
                <a:spcPct val="115000"/>
              </a:lnSpc>
            </a:pPr>
            <a:endParaRPr sz="3200" b="1" i="1">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3763482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C6DD7-202F-E24E-AA03-DCA73377A775}"/>
              </a:ext>
            </a:extLst>
          </p:cNvPr>
          <p:cNvSpPr>
            <a:spLocks noGrp="1"/>
          </p:cNvSpPr>
          <p:nvPr>
            <p:ph type="title"/>
          </p:nvPr>
        </p:nvSpPr>
        <p:spPr>
          <a:xfrm>
            <a:off x="626885" y="2885176"/>
            <a:ext cx="6900203" cy="1113388"/>
          </a:xfrm>
        </p:spPr>
        <p:txBody>
          <a:bodyPr/>
          <a:lstStyle/>
          <a:p>
            <a:r>
              <a:rPr lang="en-US" dirty="0"/>
              <a:t>5. PEOPLE</a:t>
            </a:r>
          </a:p>
        </p:txBody>
      </p:sp>
    </p:spTree>
    <p:extLst>
      <p:ext uri="{BB962C8B-B14F-4D97-AF65-F5344CB8AC3E}">
        <p14:creationId xmlns:p14="http://schemas.microsoft.com/office/powerpoint/2010/main" val="2669113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5000" r="-2000" b="-62000"/>
          </a:stretch>
        </a:blipFill>
        <a:effectLst/>
      </p:bgPr>
    </p:bg>
    <p:spTree>
      <p:nvGrpSpPr>
        <p:cNvPr id="1" name="Shape 532"/>
        <p:cNvGrpSpPr/>
        <p:nvPr/>
      </p:nvGrpSpPr>
      <p:grpSpPr>
        <a:xfrm>
          <a:off x="0" y="0"/>
          <a:ext cx="0" cy="0"/>
          <a:chOff x="0" y="0"/>
          <a:chExt cx="0" cy="0"/>
        </a:xfrm>
      </p:grpSpPr>
      <p:sp>
        <p:nvSpPr>
          <p:cNvPr id="533" name="Google Shape;533;p95"/>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pPr>
            <a:r>
              <a:rPr lang="en" sz="6400" b="1" dirty="0">
                <a:solidFill>
                  <a:schemeClr val="tx1"/>
                </a:solidFill>
                <a:latin typeface="Museo Sans 900" panose="02000000000000000000" pitchFamily="2" charset="77"/>
              </a:rPr>
              <a:t>Who are my people?</a:t>
            </a:r>
            <a:endParaRPr sz="6400" b="1" dirty="0">
              <a:solidFill>
                <a:schemeClr val="tx1"/>
              </a:solidFill>
              <a:latin typeface="Museo Sans 900" panose="02000000000000000000" pitchFamily="2" charset="77"/>
            </a:endParaRPr>
          </a:p>
        </p:txBody>
      </p:sp>
      <p:sp>
        <p:nvSpPr>
          <p:cNvPr id="535" name="Google Shape;535;p95"/>
          <p:cNvSpPr txBox="1"/>
          <p:nvPr/>
        </p:nvSpPr>
        <p:spPr>
          <a:xfrm>
            <a:off x="2168772" y="1107361"/>
            <a:ext cx="8432067" cy="4000000"/>
          </a:xfrm>
          <a:prstGeom prst="rect">
            <a:avLst/>
          </a:prstGeom>
          <a:noFill/>
          <a:ln>
            <a:noFill/>
          </a:ln>
        </p:spPr>
        <p:txBody>
          <a:bodyPr spcFirstLastPara="1" wrap="square" lIns="121900" tIns="121900" rIns="121900" bIns="121900" anchor="ctr" anchorCtr="0">
            <a:noAutofit/>
          </a:bodyPr>
          <a:lstStyle/>
          <a:p>
            <a:pPr marL="609585" indent="-457189">
              <a:lnSpc>
                <a:spcPct val="138000"/>
              </a:lnSpc>
              <a:spcAft>
                <a:spcPts val="1200"/>
              </a:spcAft>
              <a:buClr>
                <a:srgbClr val="0B5394"/>
              </a:buClr>
              <a:buSzPts val="1800"/>
              <a:buFont typeface="Proxima Nova"/>
              <a:buChar char="●"/>
            </a:pPr>
            <a:r>
              <a:rPr lang="en" sz="2400" dirty="0">
                <a:latin typeface="Museo Sans 300" panose="02000000000000000000" pitchFamily="2" charset="77"/>
                <a:ea typeface="Proxima Nova"/>
                <a:cs typeface="Proxima Nova"/>
                <a:sym typeface="Proxima Nova"/>
              </a:rPr>
              <a:t>Who exactly are your allies? </a:t>
            </a:r>
            <a:endParaRPr sz="2400" dirty="0">
              <a:latin typeface="Museo Sans 300" panose="02000000000000000000" pitchFamily="2" charset="77"/>
              <a:ea typeface="Proxima Nova"/>
              <a:cs typeface="Proxima Nova"/>
              <a:sym typeface="Proxima Nova"/>
            </a:endParaRPr>
          </a:p>
          <a:p>
            <a:pPr marL="609585" indent="-457189">
              <a:lnSpc>
                <a:spcPct val="138000"/>
              </a:lnSpc>
              <a:spcAft>
                <a:spcPts val="1200"/>
              </a:spcAft>
              <a:buClr>
                <a:srgbClr val="0B5394"/>
              </a:buClr>
              <a:buSzPts val="1800"/>
              <a:buFont typeface="Proxima Nova"/>
              <a:buChar char="●"/>
            </a:pPr>
            <a:r>
              <a:rPr lang="en" sz="2400" dirty="0">
                <a:latin typeface="Museo Sans 300" panose="02000000000000000000" pitchFamily="2" charset="77"/>
                <a:ea typeface="Proxima Nova"/>
                <a:cs typeface="Proxima Nova"/>
                <a:sym typeface="Proxima Nova"/>
              </a:rPr>
              <a:t>What do they want? </a:t>
            </a:r>
            <a:endParaRPr sz="2400" dirty="0">
              <a:latin typeface="Museo Sans 300" panose="02000000000000000000" pitchFamily="2" charset="77"/>
              <a:ea typeface="Proxima Nova"/>
              <a:cs typeface="Proxima Nova"/>
              <a:sym typeface="Proxima Nova"/>
            </a:endParaRPr>
          </a:p>
          <a:p>
            <a:pPr marL="609585" indent="-457189">
              <a:lnSpc>
                <a:spcPct val="138000"/>
              </a:lnSpc>
              <a:spcAft>
                <a:spcPts val="1200"/>
              </a:spcAft>
              <a:buClr>
                <a:srgbClr val="0B5394"/>
              </a:buClr>
              <a:buSzPts val="1800"/>
              <a:buFont typeface="Proxima Nova"/>
              <a:buChar char="●"/>
            </a:pPr>
            <a:r>
              <a:rPr lang="en" sz="2400" dirty="0">
                <a:latin typeface="Museo Sans 300" panose="02000000000000000000" pitchFamily="2" charset="77"/>
                <a:ea typeface="Proxima Nova"/>
                <a:cs typeface="Proxima Nova"/>
                <a:sym typeface="Proxima Nova"/>
              </a:rPr>
              <a:t>What do they need? </a:t>
            </a:r>
            <a:endParaRPr sz="2400" dirty="0">
              <a:latin typeface="Museo Sans 300" panose="02000000000000000000" pitchFamily="2" charset="77"/>
              <a:ea typeface="Proxima Nova"/>
              <a:cs typeface="Proxima Nova"/>
              <a:sym typeface="Proxima Nova"/>
            </a:endParaRPr>
          </a:p>
          <a:p>
            <a:pPr marL="609585" indent="-457189">
              <a:lnSpc>
                <a:spcPct val="138000"/>
              </a:lnSpc>
              <a:spcAft>
                <a:spcPts val="1200"/>
              </a:spcAft>
              <a:buClr>
                <a:srgbClr val="0B5394"/>
              </a:buClr>
              <a:buSzPts val="1800"/>
              <a:buFont typeface="Proxima Nova"/>
              <a:buChar char="●"/>
            </a:pPr>
            <a:r>
              <a:rPr lang="en" sz="2400" dirty="0">
                <a:latin typeface="Museo Sans 300" panose="02000000000000000000" pitchFamily="2" charset="77"/>
                <a:ea typeface="Proxima Nova"/>
                <a:cs typeface="Proxima Nova"/>
                <a:sym typeface="Proxima Nova"/>
              </a:rPr>
              <a:t>What’s their relationship with your organization?</a:t>
            </a:r>
            <a:endParaRPr sz="2400" dirty="0">
              <a:latin typeface="Museo Sans 300" panose="02000000000000000000" pitchFamily="2" charset="77"/>
              <a:ea typeface="Proxima Nova"/>
              <a:cs typeface="Proxima Nova"/>
              <a:sym typeface="Proxima Nova"/>
            </a:endParaRPr>
          </a:p>
          <a:p>
            <a:pPr>
              <a:lnSpc>
                <a:spcPct val="115000"/>
              </a:lnSpc>
            </a:pPr>
            <a:endParaRPr sz="2400" dirty="0"/>
          </a:p>
        </p:txBody>
      </p:sp>
    </p:spTree>
    <p:extLst>
      <p:ext uri="{BB962C8B-B14F-4D97-AF65-F5344CB8AC3E}">
        <p14:creationId xmlns:p14="http://schemas.microsoft.com/office/powerpoint/2010/main" val="1549252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Shape 539"/>
        <p:cNvGrpSpPr/>
        <p:nvPr/>
      </p:nvGrpSpPr>
      <p:grpSpPr>
        <a:xfrm>
          <a:off x="0" y="0"/>
          <a:ext cx="0" cy="0"/>
          <a:chOff x="0" y="0"/>
          <a:chExt cx="0" cy="0"/>
        </a:xfrm>
      </p:grpSpPr>
      <p:sp>
        <p:nvSpPr>
          <p:cNvPr id="540" name="Google Shape;540;p96"/>
          <p:cNvSpPr txBox="1">
            <a:spLocks noGrp="1"/>
          </p:cNvSpPr>
          <p:nvPr>
            <p:ph type="title"/>
          </p:nvPr>
        </p:nvSpPr>
        <p:spPr>
          <a:xfrm>
            <a:off x="210133" y="274633"/>
            <a:ext cx="11767600"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pPr>
            <a:r>
              <a:rPr lang="en" sz="4800" b="1" dirty="0">
                <a:latin typeface="Museo Sans 900" panose="02000000000000000000" pitchFamily="2" charset="77"/>
              </a:rPr>
              <a:t>Where might things fall apart?</a:t>
            </a:r>
            <a:endParaRPr sz="4800" b="1" dirty="0">
              <a:latin typeface="Museo Sans 900" panose="02000000000000000000" pitchFamily="2" charset="77"/>
            </a:endParaRPr>
          </a:p>
        </p:txBody>
      </p:sp>
      <p:pic>
        <p:nvPicPr>
          <p:cNvPr id="542" name="Google Shape;542;p96" descr="A criss crossed mangled set of lines on a street, with a handicap logo inside of one of the areas, demonstrating the inability to easily navigate outdoors"/>
          <p:cNvPicPr preferRelativeResize="0"/>
          <p:nvPr/>
        </p:nvPicPr>
        <p:blipFill>
          <a:blip r:embed="rId3">
            <a:alphaModFix/>
          </a:blip>
          <a:stretch>
            <a:fillRect/>
          </a:stretch>
        </p:blipFill>
        <p:spPr>
          <a:xfrm>
            <a:off x="330068" y="2044033"/>
            <a:ext cx="5439065" cy="3059467"/>
          </a:xfrm>
          <a:prstGeom prst="rect">
            <a:avLst/>
          </a:prstGeom>
          <a:noFill/>
          <a:ln>
            <a:noFill/>
          </a:ln>
        </p:spPr>
      </p:pic>
      <p:sp>
        <p:nvSpPr>
          <p:cNvPr id="543" name="Google Shape;543;p96"/>
          <p:cNvSpPr txBox="1">
            <a:spLocks noGrp="1"/>
          </p:cNvSpPr>
          <p:nvPr>
            <p:ph type="title"/>
          </p:nvPr>
        </p:nvSpPr>
        <p:spPr>
          <a:xfrm>
            <a:off x="5979633" y="2043967"/>
            <a:ext cx="5692400" cy="3059600"/>
          </a:xfrm>
          <a:prstGeom prst="rect">
            <a:avLst/>
          </a:prstGeom>
          <a:solidFill>
            <a:srgbClr val="2D2D2D"/>
          </a:solidFill>
        </p:spPr>
        <p:txBody>
          <a:bodyPr spcFirstLastPara="1" vert="horz" wrap="square" lIns="121900" tIns="121900" rIns="121900" bIns="121900" rtlCol="0" anchor="ctr" anchorCtr="0">
            <a:noAutofit/>
          </a:bodyPr>
          <a:lstStyle/>
          <a:p>
            <a:pPr algn="ctr">
              <a:spcBef>
                <a:spcPts val="0"/>
              </a:spcBef>
            </a:pPr>
            <a:r>
              <a:rPr lang="en" sz="3200" b="1" i="1">
                <a:latin typeface="Georgia"/>
                <a:ea typeface="Georgia"/>
                <a:cs typeface="Georgia"/>
                <a:sym typeface="Georgia"/>
              </a:rPr>
              <a:t>“Actually finding the bus stop, not the right street, but standing in the right place when the bus comes, is pretty hard.”</a:t>
            </a:r>
            <a:endParaRPr sz="3200" b="1" i="1">
              <a:latin typeface="Georgia"/>
              <a:ea typeface="Georgia"/>
              <a:cs typeface="Georgia"/>
              <a:sym typeface="Georgia"/>
            </a:endParaRPr>
          </a:p>
        </p:txBody>
      </p:sp>
      <p:sp>
        <p:nvSpPr>
          <p:cNvPr id="544" name="Google Shape;544;p96"/>
          <p:cNvSpPr txBox="1"/>
          <p:nvPr/>
        </p:nvSpPr>
        <p:spPr>
          <a:xfrm>
            <a:off x="330067" y="5563891"/>
            <a:ext cx="11342000" cy="944275"/>
          </a:xfrm>
          <a:prstGeom prst="rect">
            <a:avLst/>
          </a:prstGeom>
          <a:noFill/>
          <a:ln>
            <a:noFill/>
          </a:ln>
        </p:spPr>
        <p:txBody>
          <a:bodyPr spcFirstLastPara="1" wrap="square" lIns="121900" tIns="121900" rIns="121900" bIns="121900" anchor="ctr" anchorCtr="0">
            <a:noAutofit/>
          </a:bodyPr>
          <a:lstStyle/>
          <a:p>
            <a:r>
              <a:rPr lang="en" sz="2000" dirty="0">
                <a:solidFill>
                  <a:schemeClr val="bg1"/>
                </a:solidFill>
                <a:latin typeface="Museo Sans 300" panose="02000000000000000000" pitchFamily="2" charset="77"/>
                <a:ea typeface="Proxima Nova"/>
                <a:cs typeface="Proxima Nova"/>
                <a:sym typeface="Proxima Nova"/>
              </a:rPr>
              <a:t>http://</a:t>
            </a:r>
            <a:r>
              <a:rPr lang="en" sz="2000" dirty="0" err="1">
                <a:solidFill>
                  <a:schemeClr val="bg1"/>
                </a:solidFill>
                <a:latin typeface="Museo Sans 300" panose="02000000000000000000" pitchFamily="2" charset="77"/>
                <a:ea typeface="Proxima Nova"/>
                <a:cs typeface="Proxima Nova"/>
                <a:sym typeface="Proxima Nova"/>
              </a:rPr>
              <a:t>www.fastcompany.com</a:t>
            </a:r>
            <a:r>
              <a:rPr lang="en" sz="2000" dirty="0">
                <a:solidFill>
                  <a:schemeClr val="bg1"/>
                </a:solidFill>
                <a:latin typeface="Museo Sans 300" panose="02000000000000000000" pitchFamily="2" charset="77"/>
                <a:ea typeface="Proxima Nova"/>
                <a:cs typeface="Proxima Nova"/>
                <a:sym typeface="Proxima Nova"/>
              </a:rPr>
              <a:t>/3059158/crowdsourced-knowledge-is-helping-people-with-disabilities-navigate-life</a:t>
            </a:r>
            <a:endParaRPr sz="2000" dirty="0">
              <a:solidFill>
                <a:schemeClr val="bg1"/>
              </a:solidFill>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847650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99"/>
        <p:cNvGrpSpPr/>
        <p:nvPr/>
      </p:nvGrpSpPr>
      <p:grpSpPr>
        <a:xfrm>
          <a:off x="0" y="0"/>
          <a:ext cx="0" cy="0"/>
          <a:chOff x="0" y="0"/>
          <a:chExt cx="0" cy="0"/>
        </a:xfrm>
      </p:grpSpPr>
      <p:sp>
        <p:nvSpPr>
          <p:cNvPr id="200" name="Google Shape;200;p42" hidden="1"/>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6000" b="1" dirty="0">
                <a:solidFill>
                  <a:schemeClr val="tx1"/>
                </a:solidFill>
                <a:latin typeface="Museo Sans 900" panose="02000000000000000000" pitchFamily="2" charset="77"/>
              </a:rPr>
              <a:t>Whose class is this?</a:t>
            </a:r>
            <a:endParaRPr sz="6000" b="1" dirty="0">
              <a:solidFill>
                <a:schemeClr val="tx1"/>
              </a:solidFill>
              <a:latin typeface="Museo Sans 900" panose="02000000000000000000" pitchFamily="2" charset="77"/>
            </a:endParaRPr>
          </a:p>
        </p:txBody>
      </p:sp>
      <p:sp>
        <p:nvSpPr>
          <p:cNvPr id="201" name="Google Shape;201;p42"/>
          <p:cNvSpPr txBox="1">
            <a:spLocks noGrp="1"/>
          </p:cNvSpPr>
          <p:nvPr>
            <p:ph type="body" idx="1"/>
          </p:nvPr>
        </p:nvSpPr>
        <p:spPr>
          <a:xfrm>
            <a:off x="0" y="3538600"/>
            <a:ext cx="12192000" cy="855825"/>
          </a:xfrm>
          <a:prstGeom prst="rect">
            <a:avLst/>
          </a:prstGeom>
          <a:solidFill>
            <a:srgbClr val="292929"/>
          </a:solidFill>
        </p:spPr>
        <p:txBody>
          <a:bodyPr spcFirstLastPara="1" vert="horz" wrap="square" lIns="121900" tIns="121900" rIns="121900" bIns="121900" rtlCol="0" anchor="t" anchorCtr="0">
            <a:noAutofit/>
          </a:bodyPr>
          <a:lstStyle/>
          <a:p>
            <a:pPr marL="609585" indent="-203195">
              <a:lnSpc>
                <a:spcPct val="115000"/>
              </a:lnSpc>
              <a:spcBef>
                <a:spcPts val="0"/>
              </a:spcBef>
              <a:buClr>
                <a:schemeClr val="dk1"/>
              </a:buClr>
              <a:buSzPts val="1100"/>
              <a:buNone/>
            </a:pPr>
            <a:r>
              <a:rPr lang="en" sz="3000" b="1" i="1" dirty="0">
                <a:solidFill>
                  <a:srgbClr val="FFFFFF"/>
                </a:solidFill>
                <a:latin typeface="Georgia"/>
                <a:ea typeface="Georgia"/>
                <a:cs typeface="Georgia"/>
                <a:sym typeface="Georgia"/>
              </a:rPr>
              <a:t>I am the master of my fate. I am the captain of my soul.</a:t>
            </a:r>
            <a:endParaRPr sz="3000" b="1" dirty="0">
              <a:solidFill>
                <a:srgbClr val="FFFFFF"/>
              </a:solidFill>
            </a:endParaRPr>
          </a:p>
        </p:txBody>
      </p:sp>
    </p:spTree>
    <p:extLst>
      <p:ext uri="{BB962C8B-B14F-4D97-AF65-F5344CB8AC3E}">
        <p14:creationId xmlns:p14="http://schemas.microsoft.com/office/powerpoint/2010/main" val="2881605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8"/>
        <p:cNvGrpSpPr/>
        <p:nvPr/>
      </p:nvGrpSpPr>
      <p:grpSpPr>
        <a:xfrm>
          <a:off x="0" y="0"/>
          <a:ext cx="0" cy="0"/>
          <a:chOff x="0" y="0"/>
          <a:chExt cx="0" cy="0"/>
        </a:xfrm>
      </p:grpSpPr>
      <p:pic>
        <p:nvPicPr>
          <p:cNvPr id="551" name="Google Shape;551;p97" descr="A row of three airline seats"/>
          <p:cNvPicPr preferRelativeResize="0"/>
          <p:nvPr/>
        </p:nvPicPr>
        <p:blipFill>
          <a:blip r:embed="rId3">
            <a:alphaModFix/>
          </a:blip>
          <a:stretch>
            <a:fillRect/>
          </a:stretch>
        </p:blipFill>
        <p:spPr>
          <a:xfrm>
            <a:off x="3836816" y="1234566"/>
            <a:ext cx="4514233" cy="4388867"/>
          </a:xfrm>
          <a:prstGeom prst="rect">
            <a:avLst/>
          </a:prstGeom>
          <a:noFill/>
          <a:ln>
            <a:noFill/>
          </a:ln>
        </p:spPr>
      </p:pic>
      <p:sp>
        <p:nvSpPr>
          <p:cNvPr id="549" name="Google Shape;549;p97"/>
          <p:cNvSpPr txBox="1">
            <a:spLocks noGrp="1"/>
          </p:cNvSpPr>
          <p:nvPr>
            <p:ph type="title"/>
          </p:nvPr>
        </p:nvSpPr>
        <p:spPr>
          <a:xfrm>
            <a:off x="210133" y="274632"/>
            <a:ext cx="11767600" cy="5922967"/>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buClr>
                <a:schemeClr val="dk1"/>
              </a:buClr>
              <a:buSzPts val="1100"/>
            </a:pPr>
            <a:r>
              <a:rPr lang="en" sz="4800" b="1" dirty="0">
                <a:solidFill>
                  <a:schemeClr val="tx1"/>
                </a:solidFill>
                <a:latin typeface="Museo Sans 900" panose="02000000000000000000" pitchFamily="2" charset="77"/>
              </a:rPr>
              <a:t>Where might things fall apart?</a:t>
            </a:r>
            <a:br>
              <a:rPr lang="en" sz="4800" b="1" dirty="0">
                <a:solidFill>
                  <a:schemeClr val="tx1"/>
                </a:solidFill>
                <a:latin typeface="Museo Sans 900" panose="02000000000000000000" pitchFamily="2" charset="77"/>
              </a:rPr>
            </a:br>
            <a:br>
              <a:rPr lang="en" sz="4800" b="1" dirty="0">
                <a:solidFill>
                  <a:schemeClr val="tx1"/>
                </a:solidFill>
                <a:latin typeface="Museo Sans 900" panose="02000000000000000000" pitchFamily="2" charset="77"/>
              </a:rPr>
            </a:br>
            <a:br>
              <a:rPr lang="en" sz="4800" b="1" dirty="0">
                <a:solidFill>
                  <a:schemeClr val="tx1"/>
                </a:solidFill>
                <a:latin typeface="Museo Sans 900" panose="02000000000000000000" pitchFamily="2" charset="77"/>
              </a:rPr>
            </a:br>
            <a:br>
              <a:rPr lang="en" sz="4800" b="1" dirty="0">
                <a:solidFill>
                  <a:schemeClr val="tx1"/>
                </a:solidFill>
                <a:latin typeface="Museo Sans 900" panose="02000000000000000000" pitchFamily="2" charset="77"/>
              </a:rPr>
            </a:br>
            <a:br>
              <a:rPr lang="en" sz="4800" b="1" dirty="0">
                <a:solidFill>
                  <a:schemeClr val="tx1"/>
                </a:solidFill>
                <a:latin typeface="Museo Sans 900" panose="02000000000000000000" pitchFamily="2" charset="77"/>
              </a:rPr>
            </a:br>
            <a:br>
              <a:rPr lang="en" sz="4800" b="1" dirty="0">
                <a:solidFill>
                  <a:schemeClr val="tx1"/>
                </a:solidFill>
                <a:latin typeface="Museo Sans 900" panose="02000000000000000000" pitchFamily="2" charset="77"/>
              </a:rPr>
            </a:br>
            <a:r>
              <a:rPr lang="en" sz="4800" b="1" dirty="0">
                <a:solidFill>
                  <a:schemeClr val="tx1"/>
                </a:solidFill>
                <a:latin typeface="Museo Sans 900" panose="02000000000000000000" pitchFamily="2" charset="77"/>
              </a:rPr>
              <a:t>Selecting an airline seat</a:t>
            </a:r>
            <a:endParaRPr sz="4800" b="1" dirty="0">
              <a:solidFill>
                <a:schemeClr val="tx1"/>
              </a:solidFill>
              <a:latin typeface="Museo Sans 900" panose="02000000000000000000" pitchFamily="2" charset="77"/>
            </a:endParaRPr>
          </a:p>
        </p:txBody>
      </p:sp>
    </p:spTree>
    <p:extLst>
      <p:ext uri="{BB962C8B-B14F-4D97-AF65-F5344CB8AC3E}">
        <p14:creationId xmlns:p14="http://schemas.microsoft.com/office/powerpoint/2010/main" val="3665994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555"/>
        <p:cNvGrpSpPr/>
        <p:nvPr/>
      </p:nvGrpSpPr>
      <p:grpSpPr>
        <a:xfrm>
          <a:off x="0" y="0"/>
          <a:ext cx="0" cy="0"/>
          <a:chOff x="0" y="0"/>
          <a:chExt cx="0" cy="0"/>
        </a:xfrm>
      </p:grpSpPr>
      <p:sp>
        <p:nvSpPr>
          <p:cNvPr id="556" name="Google Shape;556;p98"/>
          <p:cNvSpPr txBox="1">
            <a:spLocks noGrp="1"/>
          </p:cNvSpPr>
          <p:nvPr>
            <p:ph type="title"/>
          </p:nvPr>
        </p:nvSpPr>
        <p:spPr>
          <a:xfrm>
            <a:off x="5889356" y="2857400"/>
            <a:ext cx="6018508"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pPr>
            <a:r>
              <a:rPr lang="en" sz="6400" b="1" dirty="0">
                <a:latin typeface="Museo Sans 900" panose="02000000000000000000" pitchFamily="2" charset="77"/>
              </a:rPr>
              <a:t>Let’s find out!</a:t>
            </a:r>
            <a:endParaRPr sz="6400" b="1" dirty="0">
              <a:latin typeface="Museo Sans 900" panose="02000000000000000000" pitchFamily="2" charset="77"/>
            </a:endParaRPr>
          </a:p>
        </p:txBody>
      </p:sp>
    </p:spTree>
    <p:extLst>
      <p:ext uri="{BB962C8B-B14F-4D97-AF65-F5344CB8AC3E}">
        <p14:creationId xmlns:p14="http://schemas.microsoft.com/office/powerpoint/2010/main" val="3380920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Shape 318"/>
        <p:cNvGrpSpPr/>
        <p:nvPr/>
      </p:nvGrpSpPr>
      <p:grpSpPr>
        <a:xfrm>
          <a:off x="0" y="0"/>
          <a:ext cx="0" cy="0"/>
          <a:chOff x="0" y="0"/>
          <a:chExt cx="0" cy="0"/>
        </a:xfrm>
      </p:grpSpPr>
      <p:sp>
        <p:nvSpPr>
          <p:cNvPr id="319" name="Google Shape;319;p62"/>
          <p:cNvSpPr txBox="1">
            <a:spLocks noGrp="1"/>
          </p:cNvSpPr>
          <p:nvPr>
            <p:ph type="title"/>
          </p:nvPr>
        </p:nvSpPr>
        <p:spPr>
          <a:xfrm>
            <a:off x="609600" y="274639"/>
            <a:ext cx="10972800" cy="1143200"/>
          </a:xfrm>
          <a:prstGeom prst="rect">
            <a:avLst/>
          </a:prstGeom>
          <a:ln>
            <a:noFill/>
          </a:ln>
        </p:spPr>
        <p:txBody>
          <a:bodyPr spcFirstLastPara="1" vert="horz" wrap="square" lIns="121900" tIns="121900" rIns="121900" bIns="121900" rtlCol="0" anchor="ctr" anchorCtr="0">
            <a:noAutofit/>
          </a:bodyPr>
          <a:lstStyle/>
          <a:p>
            <a:r>
              <a:rPr lang="en" b="1" dirty="0">
                <a:solidFill>
                  <a:srgbClr val="7030A0"/>
                </a:solidFill>
                <a:latin typeface="Museo Sans 900" panose="02000000000000000000" pitchFamily="2" charset="77"/>
              </a:rPr>
              <a:t>TEAM EXERCISE!</a:t>
            </a:r>
            <a:endParaRPr b="1" dirty="0">
              <a:solidFill>
                <a:srgbClr val="7030A0"/>
              </a:solidFill>
              <a:latin typeface="Museo Sans 900" panose="02000000000000000000" pitchFamily="2" charset="77"/>
            </a:endParaRPr>
          </a:p>
        </p:txBody>
      </p:sp>
    </p:spTree>
    <p:extLst>
      <p:ext uri="{BB962C8B-B14F-4D97-AF65-F5344CB8AC3E}">
        <p14:creationId xmlns:p14="http://schemas.microsoft.com/office/powerpoint/2010/main" val="414835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00"/>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pPr>
            <a:r>
              <a:rPr lang="en" sz="6400" b="1" dirty="0">
                <a:latin typeface="Museo Sans 900" panose="02000000000000000000" pitchFamily="2" charset="77"/>
              </a:rPr>
              <a:t>Journey maps</a:t>
            </a:r>
            <a:endParaRPr sz="6400" b="1" dirty="0">
              <a:latin typeface="Museo Sans 900" panose="02000000000000000000" pitchFamily="2" charset="77"/>
            </a:endParaRPr>
          </a:p>
        </p:txBody>
      </p:sp>
      <p:sp>
        <p:nvSpPr>
          <p:cNvPr id="569" name="Google Shape;569;p100"/>
          <p:cNvSpPr txBox="1"/>
          <p:nvPr/>
        </p:nvSpPr>
        <p:spPr>
          <a:xfrm>
            <a:off x="1337200" y="1429000"/>
            <a:ext cx="8921200" cy="4378400"/>
          </a:xfrm>
          <a:prstGeom prst="rect">
            <a:avLst/>
          </a:prstGeom>
          <a:noFill/>
          <a:ln>
            <a:noFill/>
          </a:ln>
        </p:spPr>
        <p:txBody>
          <a:bodyPr spcFirstLastPara="1" wrap="square" lIns="121900" tIns="121900" rIns="121900" bIns="121900" anchor="ctr" anchorCtr="0">
            <a:noAutofit/>
          </a:bodyPr>
          <a:lstStyle/>
          <a:p>
            <a:pPr>
              <a:lnSpc>
                <a:spcPct val="138000"/>
              </a:lnSpc>
              <a:spcBef>
                <a:spcPts val="2133"/>
              </a:spcBef>
            </a:pPr>
            <a:r>
              <a:rPr lang="en" sz="3200" dirty="0">
                <a:solidFill>
                  <a:schemeClr val="bg1"/>
                </a:solidFill>
                <a:latin typeface="Museo Sans 300" panose="02000000000000000000" pitchFamily="2" charset="77"/>
                <a:ea typeface="Proxima Nova"/>
                <a:cs typeface="Proxima Nova"/>
                <a:sym typeface="Proxima Nova"/>
              </a:rPr>
              <a:t>The story of your users</a:t>
            </a:r>
            <a:endParaRPr sz="32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spcBef>
                <a:spcPts val="533"/>
              </a:spcBef>
              <a:buClr>
                <a:schemeClr val="bg1"/>
              </a:buClr>
              <a:buSzPts val="1800"/>
              <a:buFont typeface="Proxima Nova"/>
              <a:buChar char="●"/>
            </a:pPr>
            <a:r>
              <a:rPr lang="en" sz="2400" dirty="0">
                <a:solidFill>
                  <a:schemeClr val="bg1"/>
                </a:solidFill>
                <a:latin typeface="Museo Sans 300" panose="02000000000000000000" pitchFamily="2" charset="77"/>
                <a:ea typeface="Proxima Nova"/>
                <a:cs typeface="Proxima Nova"/>
                <a:sym typeface="Proxima Nova"/>
              </a:rPr>
              <a:t>Personas</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Char char="●"/>
            </a:pPr>
            <a:r>
              <a:rPr lang="en" sz="2400" dirty="0">
                <a:solidFill>
                  <a:schemeClr val="bg1"/>
                </a:solidFill>
                <a:latin typeface="Museo Sans 300" panose="02000000000000000000" pitchFamily="2" charset="77"/>
                <a:ea typeface="Proxima Nova"/>
                <a:cs typeface="Proxima Nova"/>
                <a:sym typeface="Proxima Nova"/>
              </a:rPr>
              <a:t>Key tasks</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Char char="●"/>
            </a:pPr>
            <a:r>
              <a:rPr lang="en" sz="2400" dirty="0">
                <a:solidFill>
                  <a:schemeClr val="bg1"/>
                </a:solidFill>
                <a:latin typeface="Museo Sans 300" panose="02000000000000000000" pitchFamily="2" charset="77"/>
                <a:ea typeface="Proxima Nova"/>
                <a:cs typeface="Proxima Nova"/>
                <a:sym typeface="Proxima Nova"/>
              </a:rPr>
              <a:t>Timeline</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Char char="●"/>
            </a:pPr>
            <a:r>
              <a:rPr lang="en" sz="2400" dirty="0">
                <a:solidFill>
                  <a:schemeClr val="bg1"/>
                </a:solidFill>
                <a:latin typeface="Museo Sans 300" panose="02000000000000000000" pitchFamily="2" charset="77"/>
                <a:ea typeface="Proxima Nova"/>
                <a:cs typeface="Proxima Nova"/>
                <a:sym typeface="Proxima Nova"/>
              </a:rPr>
              <a:t>Touchpoints</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Char char="●"/>
            </a:pPr>
            <a:r>
              <a:rPr lang="en" sz="2400" dirty="0">
                <a:solidFill>
                  <a:schemeClr val="bg1"/>
                </a:solidFill>
                <a:latin typeface="Museo Sans 300" panose="02000000000000000000" pitchFamily="2" charset="77"/>
                <a:ea typeface="Proxima Nova"/>
                <a:cs typeface="Proxima Nova"/>
                <a:sym typeface="Proxima Nova"/>
              </a:rPr>
              <a:t>Channels</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Char char="●"/>
            </a:pPr>
            <a:r>
              <a:rPr lang="en" sz="2400" dirty="0">
                <a:solidFill>
                  <a:schemeClr val="bg1"/>
                </a:solidFill>
                <a:latin typeface="Museo Sans 300" panose="02000000000000000000" pitchFamily="2" charset="77"/>
                <a:ea typeface="Proxima Nova"/>
                <a:cs typeface="Proxima Nova"/>
                <a:sym typeface="Proxima Nova"/>
              </a:rPr>
              <a:t>Emotions (emojis!)</a:t>
            </a:r>
            <a:endParaRPr sz="2400" dirty="0">
              <a:solidFill>
                <a:schemeClr val="bg1"/>
              </a:solidFill>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4078779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01"/>
          <p:cNvSpPr txBox="1">
            <a:spLocks noGrp="1"/>
          </p:cNvSpPr>
          <p:nvPr>
            <p:ph type="title"/>
          </p:nvPr>
        </p:nvSpPr>
        <p:spPr>
          <a:xfrm>
            <a:off x="210133" y="274633"/>
            <a:ext cx="11767600" cy="1143200"/>
          </a:xfrm>
          <a:prstGeom prst="rect">
            <a:avLst/>
          </a:prstGeom>
        </p:spPr>
        <p:txBody>
          <a:bodyPr spcFirstLastPara="1" vert="horz" wrap="square" lIns="121900" tIns="121900" rIns="121900" bIns="121900" rtlCol="0" anchor="ctr" anchorCtr="0">
            <a:noAutofit/>
          </a:bodyPr>
          <a:lstStyle/>
          <a:p>
            <a:pPr algn="ctr">
              <a:lnSpc>
                <a:spcPct val="115000"/>
              </a:lnSpc>
              <a:spcBef>
                <a:spcPts val="0"/>
              </a:spcBef>
            </a:pPr>
            <a:r>
              <a:rPr lang="en" b="1" dirty="0">
                <a:latin typeface="Museo Sans 900" panose="02000000000000000000" pitchFamily="2" charset="77"/>
              </a:rPr>
              <a:t>Components of a customer journey map</a:t>
            </a:r>
            <a:endParaRPr b="1" dirty="0">
              <a:latin typeface="Museo Sans 900" panose="02000000000000000000" pitchFamily="2" charset="77"/>
            </a:endParaRPr>
          </a:p>
        </p:txBody>
      </p:sp>
      <p:sp>
        <p:nvSpPr>
          <p:cNvPr id="576" name="Google Shape;576;p101"/>
          <p:cNvSpPr txBox="1"/>
          <p:nvPr/>
        </p:nvSpPr>
        <p:spPr>
          <a:xfrm>
            <a:off x="1482533" y="1867284"/>
            <a:ext cx="9222800" cy="4347200"/>
          </a:xfrm>
          <a:prstGeom prst="rect">
            <a:avLst/>
          </a:prstGeom>
          <a:noFill/>
          <a:ln>
            <a:noFill/>
          </a:ln>
        </p:spPr>
        <p:txBody>
          <a:bodyPr spcFirstLastPara="1" wrap="square" lIns="121900" tIns="121900" rIns="121900" bIns="121900" anchor="ctr" anchorCtr="0">
            <a:noAutofit/>
          </a:bodyPr>
          <a:lstStyle/>
          <a:p>
            <a:pPr marL="609585" indent="-457189">
              <a:lnSpc>
                <a:spcPct val="138000"/>
              </a:lnSpc>
              <a:buClr>
                <a:schemeClr val="bg1"/>
              </a:buClr>
              <a:buSzPts val="1800"/>
              <a:buFont typeface="Proxima Nova"/>
              <a:buAutoNum type="arabicPeriod"/>
            </a:pPr>
            <a:r>
              <a:rPr lang="en" sz="2400" dirty="0">
                <a:solidFill>
                  <a:schemeClr val="bg1"/>
                </a:solidFill>
                <a:latin typeface="Museo Sans 300" panose="02000000000000000000" pitchFamily="2" charset="77"/>
                <a:ea typeface="Proxima Nova"/>
                <a:cs typeface="Proxima Nova"/>
                <a:sym typeface="Proxima Nova"/>
              </a:rPr>
              <a:t>Business goals</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AutoNum type="arabicPeriod"/>
            </a:pPr>
            <a:r>
              <a:rPr lang="en" sz="2400" dirty="0">
                <a:solidFill>
                  <a:schemeClr val="bg1"/>
                </a:solidFill>
                <a:latin typeface="Museo Sans 300" panose="02000000000000000000" pitchFamily="2" charset="77"/>
                <a:ea typeface="Proxima Nova"/>
                <a:cs typeface="Proxima Nova"/>
                <a:sym typeface="Proxima Nova"/>
              </a:rPr>
              <a:t>User research (use what you know today)</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AutoNum type="arabicPeriod"/>
            </a:pPr>
            <a:r>
              <a:rPr lang="en" sz="2400" dirty="0">
                <a:solidFill>
                  <a:schemeClr val="bg1"/>
                </a:solidFill>
                <a:latin typeface="Museo Sans 300" panose="02000000000000000000" pitchFamily="2" charset="77"/>
                <a:ea typeface="Proxima Nova"/>
                <a:cs typeface="Proxima Nova"/>
                <a:sym typeface="Proxima Nova"/>
              </a:rPr>
              <a:t>Touchpoints (how do your users interact with your organization?)</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AutoNum type="arabicPeriod"/>
            </a:pPr>
            <a:r>
              <a:rPr lang="en" sz="2400" dirty="0">
                <a:solidFill>
                  <a:schemeClr val="bg1"/>
                </a:solidFill>
                <a:latin typeface="Museo Sans 300" panose="02000000000000000000" pitchFamily="2" charset="77"/>
                <a:ea typeface="Proxima Nova"/>
                <a:cs typeface="Proxima Nova"/>
                <a:sym typeface="Proxima Nova"/>
              </a:rPr>
              <a:t>Channels (where / in what way?)</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AutoNum type="arabicPeriod"/>
            </a:pPr>
            <a:r>
              <a:rPr lang="en" sz="2400" dirty="0">
                <a:solidFill>
                  <a:schemeClr val="bg1"/>
                </a:solidFill>
                <a:latin typeface="Museo Sans 300" panose="02000000000000000000" pitchFamily="2" charset="77"/>
                <a:ea typeface="Proxima Nova"/>
                <a:cs typeface="Proxima Nova"/>
                <a:sym typeface="Proxima Nova"/>
              </a:rPr>
              <a:t>Emotional state for each of those activities</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38000"/>
              </a:lnSpc>
              <a:buClr>
                <a:schemeClr val="bg1"/>
              </a:buClr>
              <a:buSzPts val="1800"/>
              <a:buFont typeface="Proxima Nova"/>
              <a:buAutoNum type="arabicPeriod"/>
            </a:pPr>
            <a:r>
              <a:rPr lang="en" sz="2400" dirty="0">
                <a:solidFill>
                  <a:schemeClr val="bg1"/>
                </a:solidFill>
                <a:latin typeface="Museo Sans 300" panose="02000000000000000000" pitchFamily="2" charset="77"/>
                <a:ea typeface="Proxima Nova"/>
                <a:cs typeface="Proxima Nova"/>
                <a:sym typeface="Proxima Nova"/>
              </a:rPr>
              <a:t>Sketch the journey</a:t>
            </a:r>
            <a:endParaRPr sz="2400" dirty="0">
              <a:solidFill>
                <a:schemeClr val="bg1"/>
              </a:solidFill>
              <a:latin typeface="Museo Sans 300" panose="02000000000000000000" pitchFamily="2" charset="77"/>
              <a:ea typeface="Proxima Nova"/>
              <a:cs typeface="Proxima Nova"/>
              <a:sym typeface="Proxima Nova"/>
            </a:endParaRPr>
          </a:p>
          <a:p>
            <a:pPr marL="609585" indent="-457189">
              <a:lnSpc>
                <a:spcPct val="115000"/>
              </a:lnSpc>
              <a:buClr>
                <a:schemeClr val="bg1"/>
              </a:buClr>
              <a:buSzPts val="1800"/>
              <a:buFont typeface="Proxima Nova"/>
              <a:buAutoNum type="arabicPeriod"/>
            </a:pPr>
            <a:r>
              <a:rPr lang="en" sz="2400" dirty="0">
                <a:solidFill>
                  <a:schemeClr val="bg1"/>
                </a:solidFill>
                <a:latin typeface="Museo Sans 300" panose="02000000000000000000" pitchFamily="2" charset="77"/>
                <a:ea typeface="Proxima Nova"/>
                <a:cs typeface="Proxima Nova"/>
                <a:sym typeface="Proxima Nova"/>
              </a:rPr>
              <a:t>Apply key accessibility considerations to your user’s journey</a:t>
            </a:r>
            <a:endParaRPr sz="2400" dirty="0">
              <a:solidFill>
                <a:schemeClr val="bg1"/>
              </a:solidFill>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2152788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2" name="Title 1" hidden="1">
            <a:extLst>
              <a:ext uri="{FF2B5EF4-FFF2-40B4-BE49-F238E27FC236}">
                <a16:creationId xmlns:a16="http://schemas.microsoft.com/office/drawing/2014/main" id="{CD654C46-BBC4-3843-BCB8-583FA3779F4C}"/>
              </a:ext>
            </a:extLst>
          </p:cNvPr>
          <p:cNvSpPr>
            <a:spLocks noGrp="1"/>
          </p:cNvSpPr>
          <p:nvPr>
            <p:ph type="title"/>
          </p:nvPr>
        </p:nvSpPr>
        <p:spPr/>
        <p:txBody>
          <a:bodyPr/>
          <a:lstStyle/>
          <a:p>
            <a:r>
              <a:rPr lang="en-US" dirty="0"/>
              <a:t>A sketch of a customer journey map</a:t>
            </a:r>
          </a:p>
        </p:txBody>
      </p:sp>
      <p:pic>
        <p:nvPicPr>
          <p:cNvPr id="582" name="Google Shape;582;p102" descr="Proto journey map, whiteboard sketch example"/>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741568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6"/>
        <p:cNvGrpSpPr/>
        <p:nvPr/>
      </p:nvGrpSpPr>
      <p:grpSpPr>
        <a:xfrm>
          <a:off x="0" y="0"/>
          <a:ext cx="0" cy="0"/>
          <a:chOff x="0" y="0"/>
          <a:chExt cx="0" cy="0"/>
        </a:xfrm>
      </p:grpSpPr>
      <p:sp>
        <p:nvSpPr>
          <p:cNvPr id="2" name="Title 1" hidden="1">
            <a:extLst>
              <a:ext uri="{FF2B5EF4-FFF2-40B4-BE49-F238E27FC236}">
                <a16:creationId xmlns:a16="http://schemas.microsoft.com/office/drawing/2014/main" id="{ABBA4F56-3105-9246-A60D-68247593C736}"/>
              </a:ext>
            </a:extLst>
          </p:cNvPr>
          <p:cNvSpPr>
            <a:spLocks noGrp="1"/>
          </p:cNvSpPr>
          <p:nvPr>
            <p:ph type="title"/>
          </p:nvPr>
        </p:nvSpPr>
        <p:spPr/>
        <p:txBody>
          <a:bodyPr/>
          <a:lstStyle/>
          <a:p>
            <a:r>
              <a:rPr lang="en-US" dirty="0"/>
              <a:t>The fancier, typed out version of a full customer journey map</a:t>
            </a:r>
          </a:p>
        </p:txBody>
      </p:sp>
      <p:pic>
        <p:nvPicPr>
          <p:cNvPr id="588" name="Google Shape;588;p103" descr="Tidy proto journey map: https://uxdesign.cc/proto-journey-a-lean-ux-customer-journey-map-30ea3a241edc"/>
          <p:cNvPicPr preferRelativeResize="0"/>
          <p:nvPr/>
        </p:nvPicPr>
        <p:blipFill>
          <a:blip r:embed="rId3">
            <a:alphaModFix/>
          </a:blip>
          <a:stretch>
            <a:fillRect/>
          </a:stretch>
        </p:blipFill>
        <p:spPr>
          <a:xfrm>
            <a:off x="-101600" y="626867"/>
            <a:ext cx="12399765" cy="5906432"/>
          </a:xfrm>
          <a:prstGeom prst="rect">
            <a:avLst/>
          </a:prstGeom>
          <a:noFill/>
          <a:ln>
            <a:noFill/>
          </a:ln>
        </p:spPr>
      </p:pic>
    </p:spTree>
    <p:extLst>
      <p:ext uri="{BB962C8B-B14F-4D97-AF65-F5344CB8AC3E}">
        <p14:creationId xmlns:p14="http://schemas.microsoft.com/office/powerpoint/2010/main" val="2236356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C6DD7-202F-E24E-AA03-DCA73377A775}"/>
              </a:ext>
            </a:extLst>
          </p:cNvPr>
          <p:cNvSpPr>
            <a:spLocks noGrp="1"/>
          </p:cNvSpPr>
          <p:nvPr>
            <p:ph type="title"/>
          </p:nvPr>
        </p:nvSpPr>
        <p:spPr>
          <a:xfrm>
            <a:off x="626885" y="2885176"/>
            <a:ext cx="11275813" cy="1113388"/>
          </a:xfrm>
        </p:spPr>
        <p:txBody>
          <a:bodyPr>
            <a:noAutofit/>
          </a:bodyPr>
          <a:lstStyle/>
          <a:p>
            <a:r>
              <a:rPr lang="en-US" sz="4800" dirty="0"/>
              <a:t>6. Professional development</a:t>
            </a:r>
          </a:p>
        </p:txBody>
      </p:sp>
    </p:spTree>
    <p:extLst>
      <p:ext uri="{BB962C8B-B14F-4D97-AF65-F5344CB8AC3E}">
        <p14:creationId xmlns:p14="http://schemas.microsoft.com/office/powerpoint/2010/main" val="42535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2000"/>
          </a:stretch>
        </a:blipFill>
        <a:effectLst/>
      </p:bgPr>
    </p:bg>
    <p:spTree>
      <p:nvGrpSpPr>
        <p:cNvPr id="1" name="Shape 715"/>
        <p:cNvGrpSpPr/>
        <p:nvPr/>
      </p:nvGrpSpPr>
      <p:grpSpPr>
        <a:xfrm>
          <a:off x="0" y="0"/>
          <a:ext cx="0" cy="0"/>
          <a:chOff x="0" y="0"/>
          <a:chExt cx="0" cy="0"/>
        </a:xfrm>
      </p:grpSpPr>
      <p:sp>
        <p:nvSpPr>
          <p:cNvPr id="716" name="Google Shape;716;p124"/>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5400" b="1" dirty="0">
                <a:solidFill>
                  <a:schemeClr val="tx1"/>
                </a:solidFill>
                <a:latin typeface="Museo Sans 900" panose="02000000000000000000" pitchFamily="2" charset="77"/>
              </a:rPr>
              <a:t>Professional development</a:t>
            </a:r>
            <a:endParaRPr sz="5400" b="1" dirty="0">
              <a:solidFill>
                <a:schemeClr val="tx1"/>
              </a:solidFill>
              <a:latin typeface="Museo Sans 900" panose="02000000000000000000" pitchFamily="2" charset="77"/>
            </a:endParaRPr>
          </a:p>
        </p:txBody>
      </p:sp>
      <p:sp>
        <p:nvSpPr>
          <p:cNvPr id="717" name="Google Shape;717;p124"/>
          <p:cNvSpPr txBox="1">
            <a:spLocks noGrp="1"/>
          </p:cNvSpPr>
          <p:nvPr>
            <p:ph type="body" idx="1"/>
          </p:nvPr>
        </p:nvSpPr>
        <p:spPr>
          <a:xfrm>
            <a:off x="439119" y="1224366"/>
            <a:ext cx="10972800" cy="4839842"/>
          </a:xfrm>
          <a:prstGeom prst="rect">
            <a:avLst/>
          </a:prstGeom>
        </p:spPr>
        <p:txBody>
          <a:bodyPr spcFirstLastPara="1" vert="horz" wrap="square" lIns="121900" tIns="121900" rIns="121900" bIns="121900" rtlCol="0" anchor="t" anchorCtr="0">
            <a:noAutofit/>
          </a:bodyPr>
          <a:lstStyle/>
          <a:p>
            <a:pPr marL="0" indent="0">
              <a:lnSpc>
                <a:spcPct val="115000"/>
              </a:lnSpc>
              <a:spcBef>
                <a:spcPts val="0"/>
              </a:spcBef>
              <a:spcAft>
                <a:spcPts val="1200"/>
              </a:spcAft>
              <a:buClr>
                <a:schemeClr val="dk1"/>
              </a:buClr>
              <a:buSzPts val="1100"/>
              <a:buNone/>
            </a:pPr>
            <a:endParaRPr sz="2400" b="1" dirty="0">
              <a:solidFill>
                <a:srgbClr val="0B5394"/>
              </a:solidFill>
            </a:endParaRPr>
          </a:p>
          <a:p>
            <a:pPr marL="609585" indent="-397923">
              <a:lnSpc>
                <a:spcPct val="138000"/>
              </a:lnSpc>
              <a:spcBef>
                <a:spcPts val="0"/>
              </a:spcBef>
              <a:spcAft>
                <a:spcPts val="1200"/>
              </a:spcAft>
              <a:buClr>
                <a:schemeClr val="dk1"/>
              </a:buClr>
              <a:buSzPts val="1100"/>
              <a:buFont typeface="Arial"/>
              <a:buChar char="●"/>
            </a:pPr>
            <a:r>
              <a:rPr lang="en" sz="2400" dirty="0">
                <a:solidFill>
                  <a:schemeClr val="tx1"/>
                </a:solidFill>
                <a:latin typeface="Museo Sans 300" panose="02000000000000000000" pitchFamily="2" charset="77"/>
              </a:rPr>
              <a:t>Your core team</a:t>
            </a:r>
            <a:endParaRPr sz="2400" dirty="0">
              <a:solidFill>
                <a:schemeClr val="tx1"/>
              </a:solidFill>
              <a:latin typeface="Museo Sans 300" panose="02000000000000000000" pitchFamily="2" charset="77"/>
            </a:endParaRPr>
          </a:p>
          <a:p>
            <a:pPr marL="609585" indent="-397923">
              <a:lnSpc>
                <a:spcPct val="138000"/>
              </a:lnSpc>
              <a:spcBef>
                <a:spcPts val="0"/>
              </a:spcBef>
              <a:spcAft>
                <a:spcPts val="1200"/>
              </a:spcAft>
              <a:buClr>
                <a:schemeClr val="dk1"/>
              </a:buClr>
              <a:buSzPts val="1100"/>
              <a:buFont typeface="Arial"/>
              <a:buChar char="●"/>
            </a:pPr>
            <a:r>
              <a:rPr lang="en" sz="2400" dirty="0">
                <a:solidFill>
                  <a:schemeClr val="tx1"/>
                </a:solidFill>
                <a:latin typeface="Museo Sans 300" panose="02000000000000000000" pitchFamily="2" charset="77"/>
              </a:rPr>
              <a:t>Onboarding (LMS)</a:t>
            </a:r>
            <a:endParaRPr sz="2400" dirty="0">
              <a:solidFill>
                <a:schemeClr val="tx1"/>
              </a:solidFill>
              <a:latin typeface="Museo Sans 300" panose="02000000000000000000" pitchFamily="2" charset="77"/>
            </a:endParaRPr>
          </a:p>
          <a:p>
            <a:pPr marL="609585" indent="-397923">
              <a:lnSpc>
                <a:spcPct val="138000"/>
              </a:lnSpc>
              <a:spcBef>
                <a:spcPts val="0"/>
              </a:spcBef>
              <a:spcAft>
                <a:spcPts val="1200"/>
              </a:spcAft>
              <a:buClr>
                <a:schemeClr val="dk1"/>
              </a:buClr>
              <a:buSzPts val="1100"/>
              <a:buFont typeface="Arial"/>
              <a:buChar char="●"/>
            </a:pPr>
            <a:r>
              <a:rPr lang="en" sz="2400" dirty="0">
                <a:solidFill>
                  <a:schemeClr val="tx1"/>
                </a:solidFill>
                <a:latin typeface="Museo Sans 300" panose="02000000000000000000" pitchFamily="2" charset="77"/>
              </a:rPr>
              <a:t>Bag lunch, working groups</a:t>
            </a:r>
            <a:endParaRPr sz="2400" dirty="0">
              <a:solidFill>
                <a:schemeClr val="tx1"/>
              </a:solidFill>
              <a:latin typeface="Museo Sans 300" panose="02000000000000000000" pitchFamily="2" charset="77"/>
            </a:endParaRPr>
          </a:p>
          <a:p>
            <a:pPr marL="609585" indent="-397923">
              <a:lnSpc>
                <a:spcPct val="138000"/>
              </a:lnSpc>
              <a:spcBef>
                <a:spcPts val="0"/>
              </a:spcBef>
              <a:spcAft>
                <a:spcPts val="1200"/>
              </a:spcAft>
              <a:buClr>
                <a:schemeClr val="dk1"/>
              </a:buClr>
              <a:buSzPts val="1100"/>
              <a:buFont typeface="Arial"/>
              <a:buChar char="●"/>
            </a:pPr>
            <a:r>
              <a:rPr lang="en" sz="2400" dirty="0">
                <a:solidFill>
                  <a:schemeClr val="tx1"/>
                </a:solidFill>
                <a:latin typeface="Museo Sans 300" panose="02000000000000000000" pitchFamily="2" charset="77"/>
              </a:rPr>
              <a:t>Digital summits</a:t>
            </a:r>
            <a:endParaRPr sz="2400" dirty="0">
              <a:solidFill>
                <a:schemeClr val="tx1"/>
              </a:solidFill>
              <a:latin typeface="Museo Sans 300" panose="02000000000000000000" pitchFamily="2" charset="77"/>
            </a:endParaRPr>
          </a:p>
          <a:p>
            <a:pPr marL="609585" indent="-397923">
              <a:lnSpc>
                <a:spcPct val="138000"/>
              </a:lnSpc>
              <a:spcBef>
                <a:spcPts val="0"/>
              </a:spcBef>
              <a:spcAft>
                <a:spcPts val="1200"/>
              </a:spcAft>
              <a:buClr>
                <a:schemeClr val="dk1"/>
              </a:buClr>
              <a:buSzPts val="1100"/>
              <a:buFont typeface="Arial"/>
              <a:buChar char="●"/>
            </a:pPr>
            <a:r>
              <a:rPr lang="en" sz="2400" dirty="0">
                <a:solidFill>
                  <a:schemeClr val="tx1"/>
                </a:solidFill>
                <a:latin typeface="Museo Sans 300" panose="02000000000000000000" pitchFamily="2" charset="77"/>
              </a:rPr>
              <a:t>Smaller teams work better</a:t>
            </a:r>
            <a:endParaRPr sz="2400" dirty="0">
              <a:solidFill>
                <a:schemeClr val="tx1"/>
              </a:solidFill>
              <a:latin typeface="Museo Sans 300" panose="02000000000000000000" pitchFamily="2" charset="77"/>
            </a:endParaRPr>
          </a:p>
          <a:p>
            <a:pPr marL="609585" indent="-397923">
              <a:lnSpc>
                <a:spcPct val="115000"/>
              </a:lnSpc>
              <a:spcBef>
                <a:spcPts val="0"/>
              </a:spcBef>
              <a:spcAft>
                <a:spcPts val="1200"/>
              </a:spcAft>
              <a:buClr>
                <a:schemeClr val="dk1"/>
              </a:buClr>
              <a:buSzPts val="1100"/>
              <a:buFont typeface="Arial"/>
              <a:buChar char="●"/>
            </a:pPr>
            <a:r>
              <a:rPr lang="en" sz="2400" dirty="0">
                <a:solidFill>
                  <a:schemeClr val="tx1"/>
                </a:solidFill>
                <a:latin typeface="Museo Sans 300" panose="02000000000000000000" pitchFamily="2" charset="77"/>
              </a:rPr>
              <a:t>Keep them close, keep them safe, keep them empowered</a:t>
            </a:r>
            <a:endParaRPr sz="2400" dirty="0">
              <a:solidFill>
                <a:schemeClr val="tx1"/>
              </a:solidFill>
              <a:latin typeface="Museo Sans 300" panose="02000000000000000000" pitchFamily="2" charset="77"/>
            </a:endParaRPr>
          </a:p>
          <a:p>
            <a:pPr marL="0" indent="0">
              <a:lnSpc>
                <a:spcPct val="115000"/>
              </a:lnSpc>
              <a:spcBef>
                <a:spcPts val="0"/>
              </a:spcBef>
              <a:buClr>
                <a:schemeClr val="dk1"/>
              </a:buClr>
              <a:buSzPts val="1100"/>
              <a:buNone/>
            </a:pPr>
            <a:endParaRPr sz="2400" b="1" dirty="0">
              <a:solidFill>
                <a:srgbClr val="0B5394"/>
              </a:solidFill>
              <a:uFill>
                <a:noFill/>
              </a:uFill>
              <a:hlinkClick r:id="rId4"/>
            </a:endParaRPr>
          </a:p>
          <a:p>
            <a:pPr marL="0" indent="0">
              <a:lnSpc>
                <a:spcPct val="115000"/>
              </a:lnSpc>
              <a:spcBef>
                <a:spcPts val="0"/>
              </a:spcBef>
              <a:buClr>
                <a:schemeClr val="dk1"/>
              </a:buClr>
              <a:buSzPts val="1100"/>
              <a:buNone/>
            </a:pPr>
            <a:endParaRPr sz="2400" u="sng" dirty="0">
              <a:solidFill>
                <a:srgbClr val="0B5394"/>
              </a:solidFill>
              <a:hlinkClick r:id="rId5"/>
            </a:endParaRPr>
          </a:p>
          <a:p>
            <a:pPr marL="0" indent="0">
              <a:lnSpc>
                <a:spcPct val="115000"/>
              </a:lnSpc>
              <a:spcBef>
                <a:spcPts val="0"/>
              </a:spcBef>
              <a:buClr>
                <a:schemeClr val="dk1"/>
              </a:buClr>
              <a:buSzPts val="1100"/>
              <a:buNone/>
            </a:pPr>
            <a:endParaRPr sz="2733" u="sng" dirty="0">
              <a:solidFill>
                <a:schemeClr val="hlink"/>
              </a:solidFill>
              <a:latin typeface="Arial"/>
              <a:ea typeface="Arial"/>
              <a:cs typeface="Arial"/>
              <a:sym typeface="Arial"/>
              <a:hlinkClick r:id="rId5"/>
            </a:endParaRPr>
          </a:p>
          <a:p>
            <a:pPr marL="457189" indent="-186262">
              <a:spcBef>
                <a:spcPts val="853"/>
              </a:spcBef>
              <a:buNone/>
            </a:pPr>
            <a:endParaRPr dirty="0">
              <a:solidFill>
                <a:srgbClr val="0B5394"/>
              </a:solidFill>
            </a:endParaRPr>
          </a:p>
        </p:txBody>
      </p:sp>
    </p:spTree>
    <p:extLst>
      <p:ext uri="{BB962C8B-B14F-4D97-AF65-F5344CB8AC3E}">
        <p14:creationId xmlns:p14="http://schemas.microsoft.com/office/powerpoint/2010/main" val="864371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C6DD7-202F-E24E-AA03-DCA73377A775}"/>
              </a:ext>
            </a:extLst>
          </p:cNvPr>
          <p:cNvSpPr>
            <a:spLocks noGrp="1"/>
          </p:cNvSpPr>
          <p:nvPr>
            <p:ph type="title"/>
          </p:nvPr>
        </p:nvSpPr>
        <p:spPr>
          <a:xfrm>
            <a:off x="642383" y="3753081"/>
            <a:ext cx="8997562" cy="1113388"/>
          </a:xfrm>
        </p:spPr>
        <p:txBody>
          <a:bodyPr/>
          <a:lstStyle/>
          <a:p>
            <a:r>
              <a:rPr lang="en-US" dirty="0"/>
              <a:t>7. Patterns</a:t>
            </a:r>
            <a:br>
              <a:rPr lang="en-US" dirty="0"/>
            </a:br>
            <a:r>
              <a:rPr lang="en-US" sz="2800" b="0" i="1" dirty="0">
                <a:latin typeface="Museo Sans 300" panose="02000000000000000000" pitchFamily="2" charset="77"/>
              </a:rPr>
              <a:t>(or, more specifically,  how to leverage a functioning design system to do most of this work for you)</a:t>
            </a:r>
            <a:endParaRPr lang="en-US" b="0" i="1" dirty="0">
              <a:latin typeface="Museo Sans 300" panose="02000000000000000000" pitchFamily="2" charset="77"/>
            </a:endParaRPr>
          </a:p>
        </p:txBody>
      </p:sp>
    </p:spTree>
    <p:extLst>
      <p:ext uri="{BB962C8B-B14F-4D97-AF65-F5344CB8AC3E}">
        <p14:creationId xmlns:p14="http://schemas.microsoft.com/office/powerpoint/2010/main" val="393296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8DCE97-161D-4C42-8BA9-31BD9D214AC8}"/>
              </a:ext>
            </a:extLst>
          </p:cNvPr>
          <p:cNvSpPr>
            <a:spLocks noGrp="1"/>
          </p:cNvSpPr>
          <p:nvPr>
            <p:ph type="title" idx="4294967295"/>
          </p:nvPr>
        </p:nvSpPr>
        <p:spPr>
          <a:xfrm>
            <a:off x="838200" y="365125"/>
            <a:ext cx="10515600" cy="1325563"/>
          </a:xfrm>
          <a:prstGeom prst="rect">
            <a:avLst/>
          </a:prstGeom>
        </p:spPr>
        <p:txBody>
          <a:bodyPr/>
          <a:lstStyle/>
          <a:p>
            <a:r>
              <a:rPr lang="en-US" dirty="0"/>
              <a:t>WHERE</a:t>
            </a:r>
            <a:r>
              <a:rPr lang="en-US" baseline="0" dirty="0"/>
              <a:t> THE MAGIC HAPPENS… (and here’s your comfort zone… over here.)</a:t>
            </a:r>
            <a:endParaRPr lang="en-US" dirty="0"/>
          </a:p>
        </p:txBody>
      </p:sp>
    </p:spTree>
    <p:extLst>
      <p:ext uri="{BB962C8B-B14F-4D97-AF65-F5344CB8AC3E}">
        <p14:creationId xmlns:p14="http://schemas.microsoft.com/office/powerpoint/2010/main" val="3946257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28"/>
        <p:cNvGrpSpPr/>
        <p:nvPr/>
      </p:nvGrpSpPr>
      <p:grpSpPr>
        <a:xfrm>
          <a:off x="0" y="0"/>
          <a:ext cx="0" cy="0"/>
          <a:chOff x="0" y="0"/>
          <a:chExt cx="0" cy="0"/>
        </a:xfrm>
      </p:grpSpPr>
      <p:sp>
        <p:nvSpPr>
          <p:cNvPr id="729" name="Google Shape;729;p126"/>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5400" b="1" dirty="0">
                <a:solidFill>
                  <a:schemeClr val="tx1"/>
                </a:solidFill>
                <a:latin typeface="Museo Sans 900" panose="02000000000000000000" pitchFamily="2" charset="77"/>
              </a:rPr>
              <a:t>Some quick definitions</a:t>
            </a:r>
            <a:endParaRPr sz="5400" b="1" dirty="0">
              <a:solidFill>
                <a:schemeClr val="tx1"/>
              </a:solidFill>
              <a:latin typeface="Museo Sans 900" panose="02000000000000000000" pitchFamily="2" charset="77"/>
            </a:endParaRPr>
          </a:p>
        </p:txBody>
      </p:sp>
      <p:sp>
        <p:nvSpPr>
          <p:cNvPr id="730" name="Google Shape;730;p126"/>
          <p:cNvSpPr txBox="1">
            <a:spLocks noGrp="1"/>
          </p:cNvSpPr>
          <p:nvPr>
            <p:ph type="body" idx="1"/>
          </p:nvPr>
        </p:nvSpPr>
        <p:spPr>
          <a:xfrm>
            <a:off x="609600" y="1600201"/>
            <a:ext cx="10972800" cy="4526000"/>
          </a:xfrm>
          <a:prstGeom prst="rect">
            <a:avLst/>
          </a:prstGeom>
        </p:spPr>
        <p:txBody>
          <a:bodyPr spcFirstLastPara="1" vert="horz" wrap="square" lIns="121900" tIns="121900" rIns="121900" bIns="121900" rtlCol="0" anchor="t" anchorCtr="0">
            <a:noAutofit/>
          </a:bodyPr>
          <a:lstStyle/>
          <a:p>
            <a:pPr marL="0" indent="0">
              <a:lnSpc>
                <a:spcPct val="115000"/>
              </a:lnSpc>
              <a:spcBef>
                <a:spcPts val="0"/>
              </a:spcBef>
              <a:buClr>
                <a:schemeClr val="dk1"/>
              </a:buClr>
              <a:buSzPts val="1100"/>
              <a:buNone/>
            </a:pPr>
            <a:r>
              <a:rPr lang="en" sz="2400" b="1" dirty="0">
                <a:solidFill>
                  <a:schemeClr val="tx1"/>
                </a:solidFill>
                <a:latin typeface="Museo Sans 900" panose="02000000000000000000" pitchFamily="2" charset="77"/>
              </a:rPr>
              <a:t>STYLE GUIDE: </a:t>
            </a:r>
            <a:r>
              <a:rPr lang="en-US" sz="2000" dirty="0">
                <a:solidFill>
                  <a:schemeClr val="tx1"/>
                </a:solidFill>
                <a:latin typeface="Museo Sans 300" panose="02000000000000000000" pitchFamily="2" charset="77"/>
              </a:rPr>
              <a:t>establishes standard style requirements to improve communication by ensuring consistency both within a document</a:t>
            </a:r>
            <a:r>
              <a:rPr lang="en-US" sz="2400" dirty="0"/>
              <a:t>, </a:t>
            </a:r>
            <a:r>
              <a:rPr lang="en-US" sz="2000" dirty="0">
                <a:solidFill>
                  <a:schemeClr val="tx1"/>
                </a:solidFill>
                <a:latin typeface="Museo Sans 300" panose="02000000000000000000" pitchFamily="2" charset="77"/>
              </a:rPr>
              <a:t>and across multiple documents.</a:t>
            </a:r>
            <a:br>
              <a:rPr lang="en" sz="2400" dirty="0">
                <a:solidFill>
                  <a:schemeClr val="tx1"/>
                </a:solidFill>
                <a:latin typeface="Museo Sans 900" panose="02000000000000000000" pitchFamily="2" charset="77"/>
              </a:rPr>
            </a:br>
            <a:endParaRPr lang="en" sz="2400" b="1" dirty="0">
              <a:solidFill>
                <a:schemeClr val="tx1"/>
              </a:solidFill>
              <a:latin typeface="Museo Sans 900" panose="02000000000000000000" pitchFamily="2" charset="77"/>
            </a:endParaRPr>
          </a:p>
          <a:p>
            <a:pPr marL="0" indent="0">
              <a:lnSpc>
                <a:spcPct val="115000"/>
              </a:lnSpc>
              <a:spcBef>
                <a:spcPts val="0"/>
              </a:spcBef>
              <a:buClr>
                <a:schemeClr val="dk1"/>
              </a:buClr>
              <a:buSzPts val="1100"/>
              <a:buNone/>
            </a:pPr>
            <a:r>
              <a:rPr lang="en" sz="2400" b="1" dirty="0">
                <a:solidFill>
                  <a:schemeClr val="tx1"/>
                </a:solidFill>
                <a:latin typeface="Museo Sans 900" panose="02000000000000000000" pitchFamily="2" charset="77"/>
              </a:rPr>
              <a:t>PATTERN LIBRARY: </a:t>
            </a:r>
            <a:r>
              <a:rPr lang="en" sz="2000" dirty="0">
                <a:solidFill>
                  <a:schemeClr val="tx1"/>
                </a:solidFill>
                <a:latin typeface="Museo Sans 300" panose="02000000000000000000" pitchFamily="2" charset="77"/>
              </a:rPr>
              <a:t>A collection of design patterns for user interfaces. Each pattern formalizes the appearance, functionality and accessibility requirements of a specific component (e.g. a form field) or of a group of related components (e.g. a payment form), and provides all the code required for implementing it. The library as a whole will provide reusable solutions for all recurring interface requirements.</a:t>
            </a:r>
            <a:br>
              <a:rPr lang="en" sz="2400" dirty="0">
                <a:solidFill>
                  <a:schemeClr val="tx1"/>
                </a:solidFill>
                <a:latin typeface="Museo Sans 300" panose="02000000000000000000" pitchFamily="2" charset="77"/>
              </a:rPr>
            </a:br>
            <a:endParaRPr sz="2400" dirty="0">
              <a:solidFill>
                <a:schemeClr val="tx1"/>
              </a:solidFill>
              <a:uFill>
                <a:noFill/>
              </a:uFill>
              <a:latin typeface="Museo Sans 300" panose="02000000000000000000" pitchFamily="2" charset="77"/>
              <a:hlinkClick r:id="rId3">
                <a:extLst>
                  <a:ext uri="{A12FA001-AC4F-418D-AE19-62706E023703}">
                    <ahyp:hlinkClr xmlns:ahyp="http://schemas.microsoft.com/office/drawing/2018/hyperlinkcolor" val="tx"/>
                  </a:ext>
                </a:extLst>
              </a:hlinkClick>
            </a:endParaRPr>
          </a:p>
          <a:p>
            <a:pPr marL="0" indent="0">
              <a:lnSpc>
                <a:spcPct val="115000"/>
              </a:lnSpc>
              <a:spcBef>
                <a:spcPts val="0"/>
              </a:spcBef>
              <a:buClr>
                <a:schemeClr val="dk1"/>
              </a:buClr>
              <a:buSzPts val="1100"/>
              <a:buNone/>
            </a:pPr>
            <a:r>
              <a:rPr lang="en" sz="2400" b="1" dirty="0">
                <a:solidFill>
                  <a:schemeClr val="tx1"/>
                </a:solidFill>
                <a:latin typeface="Museo Sans 900" panose="02000000000000000000" pitchFamily="2" charset="77"/>
              </a:rPr>
              <a:t>DESIGN SYSTEM: </a:t>
            </a:r>
            <a:r>
              <a:rPr lang="en-US" sz="2000" dirty="0">
                <a:solidFill>
                  <a:schemeClr val="tx1"/>
                </a:solidFill>
                <a:latin typeface="Museo Sans 300" panose="02000000000000000000" pitchFamily="2" charset="77"/>
              </a:rPr>
              <a:t>Containers for institutional knowledge with tested and proven solutions to design problems (Josh Clark). A design system represents the canon vs. the expanded universe (Dan Mall). </a:t>
            </a:r>
          </a:p>
          <a:p>
            <a:pPr marL="0" indent="0">
              <a:lnSpc>
                <a:spcPct val="115000"/>
              </a:lnSpc>
              <a:spcBef>
                <a:spcPts val="0"/>
              </a:spcBef>
              <a:buClr>
                <a:schemeClr val="dk1"/>
              </a:buClr>
              <a:buSzPts val="1100"/>
              <a:buNone/>
            </a:pPr>
            <a:r>
              <a:rPr lang="en-US" sz="2000" b="1" dirty="0">
                <a:solidFill>
                  <a:schemeClr val="tx1"/>
                </a:solidFill>
                <a:latin typeface="Museo Sans 300" panose="02000000000000000000" pitchFamily="2" charset="77"/>
              </a:rPr>
              <a:t>A living framework to manage process, user experience, and digital governance.</a:t>
            </a:r>
            <a:endParaRPr sz="2000" b="1" dirty="0">
              <a:solidFill>
                <a:schemeClr val="tx1"/>
              </a:solidFill>
              <a:uFill>
                <a:noFill/>
              </a:uFill>
              <a:latin typeface="Museo Sans 300" panose="02000000000000000000" pitchFamily="2" charset="77"/>
              <a:hlinkClick r:id="rId4">
                <a:extLst>
                  <a:ext uri="{A12FA001-AC4F-418D-AE19-62706E023703}">
                    <ahyp:hlinkClr xmlns:ahyp="http://schemas.microsoft.com/office/drawing/2018/hyperlinkcolor" val="tx"/>
                  </a:ext>
                </a:extLst>
              </a:hlinkClick>
            </a:endParaRPr>
          </a:p>
          <a:p>
            <a:pPr marL="0" indent="0">
              <a:lnSpc>
                <a:spcPct val="115000"/>
              </a:lnSpc>
              <a:spcBef>
                <a:spcPts val="0"/>
              </a:spcBef>
              <a:buClr>
                <a:schemeClr val="dk1"/>
              </a:buClr>
              <a:buSzPts val="1100"/>
              <a:buNone/>
            </a:pPr>
            <a:endParaRPr sz="2733" u="sng" dirty="0">
              <a:solidFill>
                <a:schemeClr val="hlink"/>
              </a:solidFill>
              <a:latin typeface="Arial"/>
              <a:ea typeface="Arial"/>
              <a:cs typeface="Arial"/>
              <a:sym typeface="Arial"/>
              <a:hlinkClick r:id="rId4"/>
            </a:endParaRPr>
          </a:p>
          <a:p>
            <a:pPr marL="457189" indent="-186262">
              <a:spcBef>
                <a:spcPts val="853"/>
              </a:spcBef>
              <a:buNone/>
            </a:pPr>
            <a:endParaRPr dirty="0">
              <a:solidFill>
                <a:srgbClr val="0B5394"/>
              </a:solidFill>
            </a:endParaRPr>
          </a:p>
        </p:txBody>
      </p:sp>
    </p:spTree>
    <p:extLst>
      <p:ext uri="{BB962C8B-B14F-4D97-AF65-F5344CB8AC3E}">
        <p14:creationId xmlns:p14="http://schemas.microsoft.com/office/powerpoint/2010/main" val="567850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5"/>
        <p:cNvGrpSpPr/>
        <p:nvPr/>
      </p:nvGrpSpPr>
      <p:grpSpPr>
        <a:xfrm>
          <a:off x="0" y="0"/>
          <a:ext cx="0" cy="0"/>
          <a:chOff x="0" y="0"/>
          <a:chExt cx="0" cy="0"/>
        </a:xfrm>
      </p:grpSpPr>
      <p:sp>
        <p:nvSpPr>
          <p:cNvPr id="736" name="Google Shape;736;p127"/>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b="1" dirty="0">
                <a:solidFill>
                  <a:schemeClr val="tx1"/>
                </a:solidFill>
                <a:latin typeface="Museo Sans 900" panose="02000000000000000000" pitchFamily="2" charset="77"/>
              </a:rPr>
              <a:t>Features of a healthy design system</a:t>
            </a:r>
            <a:endParaRPr b="1" dirty="0">
              <a:solidFill>
                <a:schemeClr val="tx1"/>
              </a:solidFill>
              <a:latin typeface="Museo Sans 900" panose="02000000000000000000" pitchFamily="2" charset="77"/>
            </a:endParaRPr>
          </a:p>
        </p:txBody>
      </p:sp>
      <p:sp>
        <p:nvSpPr>
          <p:cNvPr id="738" name="Google Shape;738;p127"/>
          <p:cNvSpPr txBox="1"/>
          <p:nvPr/>
        </p:nvSpPr>
        <p:spPr>
          <a:xfrm>
            <a:off x="1144291" y="2045776"/>
            <a:ext cx="9903417" cy="3786180"/>
          </a:xfrm>
          <a:prstGeom prst="rect">
            <a:avLst/>
          </a:prstGeom>
          <a:noFill/>
          <a:ln>
            <a:noFill/>
          </a:ln>
        </p:spPr>
        <p:txBody>
          <a:bodyPr spcFirstLastPara="1" wrap="square" lIns="121900" tIns="121900" rIns="121900" bIns="121900" anchor="ctr" anchorCtr="0">
            <a:noAutofit/>
          </a:bodyPr>
          <a:lstStyle/>
          <a:p>
            <a:pPr marL="609585" indent="-423323">
              <a:lnSpc>
                <a:spcPct val="115000"/>
              </a:lnSpc>
              <a:spcBef>
                <a:spcPts val="1067"/>
              </a:spcBef>
              <a:spcAft>
                <a:spcPts val="1200"/>
              </a:spcAft>
              <a:buClr>
                <a:srgbClr val="0B5394"/>
              </a:buClr>
              <a:buSzPts val="1400"/>
              <a:buFont typeface="Proxima Nova"/>
              <a:buChar char="●"/>
            </a:pPr>
            <a:r>
              <a:rPr lang="en" sz="2400" dirty="0">
                <a:latin typeface="Museo Sans 300" panose="02000000000000000000" pitchFamily="2" charset="77"/>
                <a:ea typeface="Proxima Nova"/>
                <a:cs typeface="Proxima Nova"/>
                <a:sym typeface="Proxima Nova"/>
              </a:rPr>
              <a:t>Represents “canon” and fosters creativity in solving design problems.</a:t>
            </a:r>
          </a:p>
          <a:p>
            <a:pPr marL="609585" indent="-423323">
              <a:lnSpc>
                <a:spcPct val="115000"/>
              </a:lnSpc>
              <a:spcBef>
                <a:spcPts val="1067"/>
              </a:spcBef>
              <a:spcAft>
                <a:spcPts val="1200"/>
              </a:spcAft>
              <a:buClr>
                <a:srgbClr val="0B5394"/>
              </a:buClr>
              <a:buSzPts val="1400"/>
              <a:buFont typeface="Proxima Nova"/>
              <a:buChar char="●"/>
            </a:pPr>
            <a:r>
              <a:rPr lang="en" sz="2400" dirty="0">
                <a:latin typeface="Museo Sans 300" panose="02000000000000000000" pitchFamily="2" charset="77"/>
                <a:ea typeface="Proxima Nova"/>
                <a:cs typeface="Proxima Nova"/>
                <a:sym typeface="Proxima Nova"/>
              </a:rPr>
              <a:t>Supports both ideation and fast implementation.</a:t>
            </a:r>
          </a:p>
          <a:p>
            <a:pPr marL="609585" indent="-423323">
              <a:lnSpc>
                <a:spcPct val="115000"/>
              </a:lnSpc>
              <a:spcBef>
                <a:spcPts val="1067"/>
              </a:spcBef>
              <a:spcAft>
                <a:spcPts val="1200"/>
              </a:spcAft>
              <a:buClr>
                <a:srgbClr val="0B5394"/>
              </a:buClr>
              <a:buSzPts val="1400"/>
              <a:buFont typeface="Proxima Nova"/>
              <a:buChar char="●"/>
            </a:pPr>
            <a:r>
              <a:rPr lang="en" sz="2400" dirty="0">
                <a:latin typeface="Museo Sans 300" panose="02000000000000000000" pitchFamily="2" charset="77"/>
                <a:ea typeface="Proxima Nova"/>
                <a:cs typeface="Proxima Nova"/>
                <a:sym typeface="Proxima Nova"/>
              </a:rPr>
              <a:t>Serves all areas while providing role-based guidance.</a:t>
            </a:r>
          </a:p>
          <a:p>
            <a:pPr marL="609585" indent="-423323">
              <a:lnSpc>
                <a:spcPct val="115000"/>
              </a:lnSpc>
              <a:spcBef>
                <a:spcPts val="1067"/>
              </a:spcBef>
              <a:spcAft>
                <a:spcPts val="1200"/>
              </a:spcAft>
              <a:buClr>
                <a:srgbClr val="0B5394"/>
              </a:buClr>
              <a:buSzPts val="1400"/>
              <a:buFont typeface="Proxima Nova"/>
              <a:buChar char="●"/>
            </a:pPr>
            <a:r>
              <a:rPr lang="en-US" sz="2400" dirty="0">
                <a:latin typeface="Museo Sans 300" panose="02000000000000000000" pitchFamily="2" charset="77"/>
                <a:ea typeface="Proxima Nova"/>
                <a:cs typeface="Proxima Nova"/>
                <a:sym typeface="Proxima Nova"/>
              </a:rPr>
              <a:t>All assets are downloadable.</a:t>
            </a:r>
          </a:p>
          <a:p>
            <a:pPr marL="609585" indent="-423323">
              <a:lnSpc>
                <a:spcPct val="115000"/>
              </a:lnSpc>
              <a:spcBef>
                <a:spcPts val="1067"/>
              </a:spcBef>
              <a:spcAft>
                <a:spcPts val="1200"/>
              </a:spcAft>
              <a:buClr>
                <a:srgbClr val="0B5394"/>
              </a:buClr>
              <a:buSzPts val="1400"/>
              <a:buFont typeface="Proxima Nova"/>
              <a:buChar char="●"/>
            </a:pPr>
            <a:r>
              <a:rPr lang="en" sz="2400" dirty="0">
                <a:latin typeface="Museo Sans 300" panose="02000000000000000000" pitchFamily="2" charset="77"/>
                <a:ea typeface="Proxima Nova"/>
                <a:cs typeface="Proxima Nova"/>
                <a:sym typeface="Proxima Nova"/>
              </a:rPr>
              <a:t>Each pattern has a status and version, managing change.</a:t>
            </a:r>
            <a:endParaRPr sz="2400" dirty="0">
              <a:latin typeface="Museo Sans 300" panose="02000000000000000000" pitchFamily="2" charset="77"/>
              <a:ea typeface="Proxima Nova"/>
              <a:cs typeface="Proxima Nova"/>
              <a:sym typeface="Proxima Nova"/>
            </a:endParaRPr>
          </a:p>
          <a:p>
            <a:pPr marL="609585" indent="-423323">
              <a:lnSpc>
                <a:spcPct val="115000"/>
              </a:lnSpc>
              <a:spcAft>
                <a:spcPts val="1200"/>
              </a:spcAft>
              <a:buClr>
                <a:srgbClr val="0B5394"/>
              </a:buClr>
              <a:buSzPts val="1400"/>
              <a:buFont typeface="Proxima Nova"/>
              <a:buChar char="●"/>
            </a:pPr>
            <a:r>
              <a:rPr lang="en" sz="2400" dirty="0">
                <a:latin typeface="Museo Sans 300" panose="02000000000000000000" pitchFamily="2" charset="77"/>
                <a:ea typeface="Proxima Nova"/>
                <a:cs typeface="Proxima Nova"/>
                <a:sym typeface="Proxima Nova"/>
              </a:rPr>
              <a:t>People are able to “subscribe” so they get updates when a pattern changes or new information is added.</a:t>
            </a:r>
          </a:p>
          <a:p>
            <a:pPr marL="609585" indent="-423323">
              <a:lnSpc>
                <a:spcPct val="115000"/>
              </a:lnSpc>
              <a:spcAft>
                <a:spcPts val="1200"/>
              </a:spcAft>
              <a:buClr>
                <a:srgbClr val="0B5394"/>
              </a:buClr>
              <a:buSzPts val="1400"/>
              <a:buFont typeface="Proxima Nova"/>
              <a:buChar char="●"/>
            </a:pPr>
            <a:r>
              <a:rPr lang="en" sz="2400" dirty="0">
                <a:latin typeface="Museo Sans 300" panose="02000000000000000000" pitchFamily="2" charset="77"/>
                <a:ea typeface="Proxima Nova"/>
                <a:cs typeface="Proxima Nova"/>
                <a:sym typeface="Proxima Nova"/>
              </a:rPr>
              <a:t>Accessibility is fully integrated into each role’s guidance.</a:t>
            </a:r>
            <a:endParaRPr sz="2400" dirty="0">
              <a:latin typeface="Museo Sans 300" panose="02000000000000000000" pitchFamily="2" charset="77"/>
              <a:ea typeface="Proxima Nova"/>
              <a:cs typeface="Proxima Nova"/>
              <a:sym typeface="Proxima Nova"/>
            </a:endParaRPr>
          </a:p>
        </p:txBody>
      </p:sp>
    </p:spTree>
    <p:extLst>
      <p:ext uri="{BB962C8B-B14F-4D97-AF65-F5344CB8AC3E}">
        <p14:creationId xmlns:p14="http://schemas.microsoft.com/office/powerpoint/2010/main" val="427730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2"/>
        <p:cNvGrpSpPr/>
        <p:nvPr/>
      </p:nvGrpSpPr>
      <p:grpSpPr>
        <a:xfrm>
          <a:off x="0" y="0"/>
          <a:ext cx="0" cy="0"/>
          <a:chOff x="0" y="0"/>
          <a:chExt cx="0" cy="0"/>
        </a:xfrm>
      </p:grpSpPr>
      <p:sp>
        <p:nvSpPr>
          <p:cNvPr id="743" name="Google Shape;743;p128"/>
          <p:cNvSpPr txBox="1">
            <a:spLocks noGrp="1"/>
          </p:cNvSpPr>
          <p:nvPr>
            <p:ph type="title"/>
          </p:nvPr>
        </p:nvSpPr>
        <p:spPr>
          <a:xfrm>
            <a:off x="609600" y="274639"/>
            <a:ext cx="10972800" cy="1143200"/>
          </a:xfrm>
          <a:prstGeom prst="rect">
            <a:avLst/>
          </a:prstGeom>
        </p:spPr>
        <p:txBody>
          <a:bodyPr spcFirstLastPara="1" vert="horz" wrap="square" lIns="121900" tIns="121900" rIns="121900" bIns="121900" rtlCol="0" anchor="ctr" anchorCtr="0">
            <a:noAutofit/>
          </a:bodyPr>
          <a:lstStyle/>
          <a:p>
            <a:pPr algn="ctr">
              <a:spcBef>
                <a:spcPts val="0"/>
              </a:spcBef>
            </a:pPr>
            <a:r>
              <a:rPr lang="en" sz="5400" b="1" dirty="0">
                <a:solidFill>
                  <a:schemeClr val="tx1"/>
                </a:solidFill>
                <a:latin typeface="Museo Sans 900" panose="02000000000000000000" pitchFamily="2" charset="77"/>
              </a:rPr>
              <a:t>Design system examples</a:t>
            </a:r>
            <a:endParaRPr sz="5400" b="1" dirty="0">
              <a:solidFill>
                <a:schemeClr val="tx1"/>
              </a:solidFill>
              <a:latin typeface="Museo Sans 900" panose="02000000000000000000" pitchFamily="2" charset="77"/>
            </a:endParaRPr>
          </a:p>
        </p:txBody>
      </p:sp>
      <p:sp>
        <p:nvSpPr>
          <p:cNvPr id="744" name="Google Shape;744;p128"/>
          <p:cNvSpPr txBox="1">
            <a:spLocks noGrp="1"/>
          </p:cNvSpPr>
          <p:nvPr>
            <p:ph type="body" idx="1"/>
          </p:nvPr>
        </p:nvSpPr>
        <p:spPr>
          <a:xfrm>
            <a:off x="1891433" y="1600200"/>
            <a:ext cx="9690800" cy="4526000"/>
          </a:xfrm>
          <a:prstGeom prst="rect">
            <a:avLst/>
          </a:prstGeom>
        </p:spPr>
        <p:txBody>
          <a:bodyPr spcFirstLastPara="1" vert="horz" wrap="square" lIns="121900" tIns="121900" rIns="121900" bIns="121900" rtlCol="0" anchor="t" anchorCtr="0">
            <a:noAutofit/>
          </a:bodyPr>
          <a:lstStyle/>
          <a:p>
            <a:pPr marL="0" indent="0">
              <a:lnSpc>
                <a:spcPct val="115000"/>
              </a:lnSpc>
              <a:spcBef>
                <a:spcPts val="0"/>
              </a:spcBef>
              <a:buClr>
                <a:schemeClr val="dk1"/>
              </a:buClr>
              <a:buSzPts val="1100"/>
              <a:buNone/>
            </a:pPr>
            <a:endParaRPr sz="2400" b="1" dirty="0">
              <a:solidFill>
                <a:srgbClr val="0B5394"/>
              </a:solidFill>
            </a:endParaRPr>
          </a:p>
          <a:p>
            <a:pPr marL="609585" indent="-457189">
              <a:lnSpc>
                <a:spcPct val="115000"/>
              </a:lnSpc>
              <a:spcBef>
                <a:spcPts val="0"/>
              </a:spcBef>
              <a:spcAft>
                <a:spcPts val="1200"/>
              </a:spcAft>
              <a:buClr>
                <a:srgbClr val="0B5394"/>
              </a:buClr>
              <a:buSzPts val="1800"/>
              <a:buFont typeface="Proxima Nova"/>
              <a:buChar char="●"/>
            </a:pPr>
            <a:r>
              <a:rPr lang="en" sz="2400" u="sng" dirty="0">
                <a:solidFill>
                  <a:schemeClr val="tx1"/>
                </a:solidFill>
                <a:latin typeface="Museo Sans 300" panose="02000000000000000000" pitchFamily="2" charset="77"/>
                <a:hlinkClick r:id="rId3">
                  <a:extLst>
                    <a:ext uri="{A12FA001-AC4F-418D-AE19-62706E023703}">
                      <ahyp:hlinkClr xmlns:ahyp="http://schemas.microsoft.com/office/drawing/2018/hyperlinkcolor" val="tx"/>
                    </a:ext>
                  </a:extLst>
                </a:hlinkClick>
              </a:rPr>
              <a:t>Web Experience Toolkit</a:t>
            </a:r>
            <a:endParaRPr sz="2400" u="sng" dirty="0">
              <a:solidFill>
                <a:schemeClr val="tx1"/>
              </a:solidFill>
              <a:latin typeface="Museo Sans 300" panose="02000000000000000000" pitchFamily="2" charset="77"/>
              <a:hlinkClick r:id="rId3">
                <a:extLst>
                  <a:ext uri="{A12FA001-AC4F-418D-AE19-62706E023703}">
                    <ahyp:hlinkClr xmlns:ahyp="http://schemas.microsoft.com/office/drawing/2018/hyperlinkcolor" val="tx"/>
                  </a:ext>
                </a:extLst>
              </a:hlinkClick>
            </a:endParaRPr>
          </a:p>
          <a:p>
            <a:pPr marL="609585" indent="-457189">
              <a:lnSpc>
                <a:spcPct val="115000"/>
              </a:lnSpc>
              <a:spcBef>
                <a:spcPts val="0"/>
              </a:spcBef>
              <a:spcAft>
                <a:spcPts val="1200"/>
              </a:spcAft>
              <a:buClr>
                <a:srgbClr val="0B5394"/>
              </a:buClr>
              <a:buSzPts val="1800"/>
              <a:buFont typeface="Proxima Nova"/>
              <a:buChar char="●"/>
            </a:pPr>
            <a:r>
              <a:rPr lang="en" sz="2400" u="sng" dirty="0">
                <a:solidFill>
                  <a:schemeClr val="tx1"/>
                </a:solidFill>
                <a:latin typeface="Museo Sans 300" panose="02000000000000000000" pitchFamily="2" charset="77"/>
                <a:hlinkClick r:id="rId4">
                  <a:extLst>
                    <a:ext uri="{A12FA001-AC4F-418D-AE19-62706E023703}">
                      <ahyp:hlinkClr xmlns:ahyp="http://schemas.microsoft.com/office/drawing/2018/hyperlinkcolor" val="tx"/>
                    </a:ext>
                  </a:extLst>
                </a:hlinkClick>
              </a:rPr>
              <a:t>BBC GEL</a:t>
            </a:r>
            <a:endParaRPr sz="2400" dirty="0">
              <a:solidFill>
                <a:schemeClr val="tx1"/>
              </a:solidFill>
              <a:latin typeface="Museo Sans 300" panose="02000000000000000000" pitchFamily="2" charset="77"/>
            </a:endParaRPr>
          </a:p>
          <a:p>
            <a:pPr marL="609585" indent="-457189">
              <a:lnSpc>
                <a:spcPct val="115000"/>
              </a:lnSpc>
              <a:spcBef>
                <a:spcPts val="0"/>
              </a:spcBef>
              <a:spcAft>
                <a:spcPts val="1200"/>
              </a:spcAft>
              <a:buClr>
                <a:srgbClr val="0B5394"/>
              </a:buClr>
              <a:buSzPts val="1800"/>
              <a:buFont typeface="Proxima Nova"/>
              <a:buChar char="●"/>
            </a:pPr>
            <a:r>
              <a:rPr lang="en" sz="2400" u="sng" dirty="0">
                <a:solidFill>
                  <a:schemeClr val="tx1"/>
                </a:solidFill>
                <a:latin typeface="Museo Sans 300" panose="02000000000000000000" pitchFamily="2" charset="77"/>
                <a:hlinkClick r:id="rId5">
                  <a:extLst>
                    <a:ext uri="{A12FA001-AC4F-418D-AE19-62706E023703}">
                      <ahyp:hlinkClr xmlns:ahyp="http://schemas.microsoft.com/office/drawing/2018/hyperlinkcolor" val="tx"/>
                    </a:ext>
                  </a:extLst>
                </a:hlinkClick>
              </a:rPr>
              <a:t>Code for Americ</a:t>
            </a:r>
            <a:r>
              <a:rPr lang="en" sz="2400" dirty="0">
                <a:solidFill>
                  <a:schemeClr val="tx1"/>
                </a:solidFill>
                <a:latin typeface="Museo Sans 300" panose="02000000000000000000" pitchFamily="2" charset="77"/>
              </a:rPr>
              <a:t>a</a:t>
            </a:r>
            <a:endParaRPr sz="2400" dirty="0">
              <a:solidFill>
                <a:schemeClr val="tx1"/>
              </a:solidFill>
              <a:latin typeface="Museo Sans 300" panose="02000000000000000000" pitchFamily="2" charset="77"/>
            </a:endParaRPr>
          </a:p>
          <a:p>
            <a:pPr marL="609585" indent="-457189">
              <a:lnSpc>
                <a:spcPct val="115000"/>
              </a:lnSpc>
              <a:spcBef>
                <a:spcPts val="0"/>
              </a:spcBef>
              <a:spcAft>
                <a:spcPts val="1200"/>
              </a:spcAft>
              <a:buClr>
                <a:srgbClr val="0B5394"/>
              </a:buClr>
              <a:buSzPts val="1800"/>
              <a:buFont typeface="Arial"/>
              <a:buChar char="●"/>
            </a:pPr>
            <a:r>
              <a:rPr lang="en" sz="2400" u="sng" dirty="0">
                <a:solidFill>
                  <a:schemeClr val="tx1"/>
                </a:solidFill>
                <a:latin typeface="Museo Sans 300" panose="02000000000000000000" pitchFamily="2" charset="77"/>
                <a:hlinkClick r:id="rId6">
                  <a:extLst>
                    <a:ext uri="{A12FA001-AC4F-418D-AE19-62706E023703}">
                      <ahyp:hlinkClr xmlns:ahyp="http://schemas.microsoft.com/office/drawing/2018/hyperlinkcolor" val="tx"/>
                    </a:ext>
                  </a:extLst>
                </a:hlinkClick>
              </a:rPr>
              <a:t>Fractal</a:t>
            </a:r>
            <a:r>
              <a:rPr lang="en" sz="2400" dirty="0">
                <a:solidFill>
                  <a:schemeClr val="tx1"/>
                </a:solidFill>
                <a:latin typeface="Museo Sans 300" panose="02000000000000000000" pitchFamily="2" charset="77"/>
              </a:rPr>
              <a:t> (framework)</a:t>
            </a:r>
            <a:endParaRPr sz="2400" u="sng" dirty="0">
              <a:solidFill>
                <a:schemeClr val="tx1"/>
              </a:solidFill>
              <a:latin typeface="Museo Sans 300" panose="02000000000000000000" pitchFamily="2" charset="77"/>
              <a:hlinkClick r:id="rId5">
                <a:extLst>
                  <a:ext uri="{A12FA001-AC4F-418D-AE19-62706E023703}">
                    <ahyp:hlinkClr xmlns:ahyp="http://schemas.microsoft.com/office/drawing/2018/hyperlinkcolor" val="tx"/>
                  </a:ext>
                </a:extLst>
              </a:hlinkClick>
            </a:endParaRPr>
          </a:p>
          <a:p>
            <a:pPr marL="0" indent="0">
              <a:lnSpc>
                <a:spcPct val="115000"/>
              </a:lnSpc>
              <a:spcBef>
                <a:spcPts val="0"/>
              </a:spcBef>
              <a:buClr>
                <a:schemeClr val="dk1"/>
              </a:buClr>
              <a:buSzPts val="1100"/>
              <a:buNone/>
            </a:pPr>
            <a:endParaRPr sz="2400" dirty="0">
              <a:solidFill>
                <a:srgbClr val="0B5394"/>
              </a:solidFill>
              <a:uFill>
                <a:noFill/>
              </a:uFill>
              <a:hlinkClick r:id="rId7"/>
            </a:endParaRPr>
          </a:p>
          <a:p>
            <a:pPr marL="0" indent="0">
              <a:lnSpc>
                <a:spcPct val="115000"/>
              </a:lnSpc>
              <a:spcBef>
                <a:spcPts val="0"/>
              </a:spcBef>
              <a:buClr>
                <a:schemeClr val="dk1"/>
              </a:buClr>
              <a:buSzPts val="1100"/>
              <a:buNone/>
            </a:pPr>
            <a:endParaRPr sz="2733" u="sng" dirty="0">
              <a:solidFill>
                <a:schemeClr val="hlink"/>
              </a:solidFill>
              <a:latin typeface="Arial"/>
              <a:ea typeface="Arial"/>
              <a:cs typeface="Arial"/>
              <a:sym typeface="Arial"/>
              <a:hlinkClick r:id="rId7"/>
            </a:endParaRPr>
          </a:p>
          <a:p>
            <a:pPr marL="457189" indent="-186262">
              <a:spcBef>
                <a:spcPts val="853"/>
              </a:spcBef>
              <a:buNone/>
            </a:pPr>
            <a:endParaRPr dirty="0">
              <a:solidFill>
                <a:srgbClr val="0B5394"/>
              </a:solidFill>
            </a:endParaRPr>
          </a:p>
        </p:txBody>
      </p:sp>
    </p:spTree>
    <p:extLst>
      <p:ext uri="{BB962C8B-B14F-4D97-AF65-F5344CB8AC3E}">
        <p14:creationId xmlns:p14="http://schemas.microsoft.com/office/powerpoint/2010/main" val="3579079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10C6887C-8065-8B47-A399-ED5859972292}"/>
              </a:ext>
            </a:extLst>
          </p:cNvPr>
          <p:cNvSpPr>
            <a:spLocks noGrp="1"/>
          </p:cNvSpPr>
          <p:nvPr>
            <p:ph type="title" idx="4294967295"/>
          </p:nvPr>
        </p:nvSpPr>
        <p:spPr>
          <a:xfrm>
            <a:off x="838200" y="365125"/>
            <a:ext cx="10515600" cy="1325563"/>
          </a:xfrm>
          <a:prstGeom prst="rect">
            <a:avLst/>
          </a:prstGeom>
        </p:spPr>
        <p:txBody>
          <a:bodyPr/>
          <a:lstStyle/>
          <a:p>
            <a:r>
              <a:rPr lang="en-US" dirty="0"/>
              <a:t>Consider this image before saying “don’t reinvent the wheel!”</a:t>
            </a:r>
          </a:p>
        </p:txBody>
      </p:sp>
      <p:sp>
        <p:nvSpPr>
          <p:cNvPr id="2" name="TextBox 1">
            <a:extLst>
              <a:ext uri="{FF2B5EF4-FFF2-40B4-BE49-F238E27FC236}">
                <a16:creationId xmlns:a16="http://schemas.microsoft.com/office/drawing/2014/main" id="{A14218A0-41E3-7C47-A936-D9D986AFA13B}"/>
              </a:ext>
            </a:extLst>
          </p:cNvPr>
          <p:cNvSpPr txBox="1"/>
          <p:nvPr/>
        </p:nvSpPr>
        <p:spPr>
          <a:xfrm>
            <a:off x="0" y="0"/>
            <a:ext cx="12192000" cy="1938992"/>
          </a:xfrm>
          <a:prstGeom prst="rect">
            <a:avLst/>
          </a:prstGeom>
          <a:solidFill>
            <a:schemeClr val="tx2"/>
          </a:solidFill>
        </p:spPr>
        <p:txBody>
          <a:bodyPr wrap="square" rtlCol="0">
            <a:spAutoFit/>
          </a:bodyPr>
          <a:lstStyle/>
          <a:p>
            <a:pPr algn="ctr"/>
            <a:br>
              <a:rPr lang="en-US" sz="4000" b="1" dirty="0">
                <a:solidFill>
                  <a:schemeClr val="bg1"/>
                </a:solidFill>
                <a:latin typeface="Museo Sans 900" panose="02000000000000000000" pitchFamily="2" charset="77"/>
              </a:rPr>
            </a:br>
            <a:r>
              <a:rPr lang="en-US" sz="4000" b="1" dirty="0">
                <a:solidFill>
                  <a:schemeClr val="bg1"/>
                </a:solidFill>
                <a:latin typeface="Museo Sans 900" panose="02000000000000000000" pitchFamily="2" charset="77"/>
              </a:rPr>
              <a:t>Reinvent the wheel!</a:t>
            </a:r>
            <a:br>
              <a:rPr lang="en-US" sz="4000" b="1" dirty="0">
                <a:solidFill>
                  <a:schemeClr val="bg1"/>
                </a:solidFill>
                <a:latin typeface="Museo Sans 900" panose="02000000000000000000" pitchFamily="2" charset="77"/>
              </a:rPr>
            </a:br>
            <a:endParaRPr lang="en-US" sz="4000" b="1" dirty="0">
              <a:solidFill>
                <a:schemeClr val="bg1"/>
              </a:solidFill>
              <a:latin typeface="Museo Sans 900" panose="02000000000000000000" pitchFamily="2" charset="77"/>
            </a:endParaRPr>
          </a:p>
        </p:txBody>
      </p:sp>
      <p:pic>
        <p:nvPicPr>
          <p:cNvPr id="4" name="Picture 3" descr="Wheels: from wooden rough hewn to wooden with steel reinforcements to wooden with spokes to rubber with spokes to full Macdaddy car tiree">
            <a:extLst>
              <a:ext uri="{FF2B5EF4-FFF2-40B4-BE49-F238E27FC236}">
                <a16:creationId xmlns:a16="http://schemas.microsoft.com/office/drawing/2014/main" id="{5856D1CD-7589-DE4E-B45B-88EE9CA058EC}"/>
              </a:ext>
            </a:extLst>
          </p:cNvPr>
          <p:cNvPicPr>
            <a:picLocks noChangeAspect="1"/>
          </p:cNvPicPr>
          <p:nvPr/>
        </p:nvPicPr>
        <p:blipFill>
          <a:blip r:embed="rId3"/>
          <a:stretch>
            <a:fillRect/>
          </a:stretch>
        </p:blipFill>
        <p:spPr>
          <a:xfrm>
            <a:off x="0" y="2534874"/>
            <a:ext cx="12192000" cy="3479030"/>
          </a:xfrm>
          <a:prstGeom prst="rect">
            <a:avLst/>
          </a:prstGeom>
        </p:spPr>
      </p:pic>
    </p:spTree>
    <p:extLst>
      <p:ext uri="{BB962C8B-B14F-4D97-AF65-F5344CB8AC3E}">
        <p14:creationId xmlns:p14="http://schemas.microsoft.com/office/powerpoint/2010/main" val="1620483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Shape 318"/>
        <p:cNvGrpSpPr/>
        <p:nvPr/>
      </p:nvGrpSpPr>
      <p:grpSpPr>
        <a:xfrm>
          <a:off x="0" y="0"/>
          <a:ext cx="0" cy="0"/>
          <a:chOff x="0" y="0"/>
          <a:chExt cx="0" cy="0"/>
        </a:xfrm>
      </p:grpSpPr>
      <p:sp>
        <p:nvSpPr>
          <p:cNvPr id="319" name="Google Shape;319;p62"/>
          <p:cNvSpPr txBox="1">
            <a:spLocks noGrp="1"/>
          </p:cNvSpPr>
          <p:nvPr>
            <p:ph type="title"/>
          </p:nvPr>
        </p:nvSpPr>
        <p:spPr>
          <a:xfrm>
            <a:off x="609600" y="274639"/>
            <a:ext cx="10972800" cy="1143200"/>
          </a:xfrm>
          <a:prstGeom prst="rect">
            <a:avLst/>
          </a:prstGeom>
          <a:ln>
            <a:noFill/>
          </a:ln>
        </p:spPr>
        <p:txBody>
          <a:bodyPr spcFirstLastPara="1" vert="horz" wrap="square" lIns="121900" tIns="121900" rIns="121900" bIns="121900" rtlCol="0" anchor="ctr" anchorCtr="0">
            <a:noAutofit/>
          </a:bodyPr>
          <a:lstStyle/>
          <a:p>
            <a:r>
              <a:rPr lang="en" b="1" dirty="0">
                <a:solidFill>
                  <a:srgbClr val="7030A0"/>
                </a:solidFill>
                <a:latin typeface="Museo Sans 900" panose="02000000000000000000" pitchFamily="2" charset="77"/>
              </a:rPr>
              <a:t>HOMEWORK!</a:t>
            </a:r>
            <a:endParaRPr b="1" dirty="0">
              <a:solidFill>
                <a:srgbClr val="7030A0"/>
              </a:solidFill>
              <a:latin typeface="Museo Sans 900" panose="02000000000000000000" pitchFamily="2" charset="77"/>
            </a:endParaRPr>
          </a:p>
        </p:txBody>
      </p:sp>
    </p:spTree>
    <p:extLst>
      <p:ext uri="{BB962C8B-B14F-4D97-AF65-F5344CB8AC3E}">
        <p14:creationId xmlns:p14="http://schemas.microsoft.com/office/powerpoint/2010/main" val="1738584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D601851-CBC1-D747-8089-6E6E9B1ADBC4}"/>
              </a:ext>
            </a:extLst>
          </p:cNvPr>
          <p:cNvSpPr>
            <a:spLocks noGrp="1"/>
          </p:cNvSpPr>
          <p:nvPr>
            <p:ph type="title"/>
          </p:nvPr>
        </p:nvSpPr>
        <p:spPr/>
        <p:txBody>
          <a:bodyPr/>
          <a:lstStyle/>
          <a:p>
            <a:r>
              <a:rPr lang="en-US" dirty="0"/>
              <a:t>Risk prioritization matrix</a:t>
            </a:r>
          </a:p>
        </p:txBody>
      </p:sp>
      <p:pic>
        <p:nvPicPr>
          <p:cNvPr id="4" name="Picture 2" descr="screenshot of sample risk profile, with dots on a matrix&#10;x = regulatory oversight low to high&#10;y = traffic/visibility/audience siz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874" y="662988"/>
            <a:ext cx="9270739" cy="4947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cxnSp>
        <p:nvCxnSpPr>
          <p:cNvPr id="6" name="Straight Connector 5" descr="Y axis to represent visibility, starting with NONE"/>
          <p:cNvCxnSpPr/>
          <p:nvPr/>
        </p:nvCxnSpPr>
        <p:spPr>
          <a:xfrm>
            <a:off x="855975" y="546227"/>
            <a:ext cx="0" cy="559324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descr="X axis to represent regulatory oversight, starting at NONE"/>
          <p:cNvCxnSpPr/>
          <p:nvPr/>
        </p:nvCxnSpPr>
        <p:spPr>
          <a:xfrm>
            <a:off x="855975" y="6139469"/>
            <a:ext cx="10942587"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6101" y="63838"/>
            <a:ext cx="1785173" cy="461665"/>
          </a:xfrm>
          <a:prstGeom prst="rect">
            <a:avLst/>
          </a:prstGeom>
          <a:noFill/>
        </p:spPr>
        <p:txBody>
          <a:bodyPr wrap="square" rtlCol="0">
            <a:spAutoFit/>
          </a:bodyPr>
          <a:lstStyle/>
          <a:p>
            <a:r>
              <a:rPr lang="en-US" sz="2400" b="1" dirty="0">
                <a:latin typeface="Museo Sans 900" panose="02000000000000000000" pitchFamily="2" charset="77"/>
                <a:cs typeface="Avenir Book"/>
              </a:rPr>
              <a:t>VISIBILITY</a:t>
            </a:r>
          </a:p>
        </p:txBody>
      </p:sp>
      <p:sp>
        <p:nvSpPr>
          <p:cNvPr id="10" name="TextBox 9"/>
          <p:cNvSpPr txBox="1"/>
          <p:nvPr/>
        </p:nvSpPr>
        <p:spPr>
          <a:xfrm>
            <a:off x="7325789" y="6276955"/>
            <a:ext cx="4472777" cy="461665"/>
          </a:xfrm>
          <a:prstGeom prst="rect">
            <a:avLst/>
          </a:prstGeom>
          <a:noFill/>
        </p:spPr>
        <p:txBody>
          <a:bodyPr wrap="square" rtlCol="0">
            <a:spAutoFit/>
          </a:bodyPr>
          <a:lstStyle/>
          <a:p>
            <a:pPr algn="r"/>
            <a:r>
              <a:rPr lang="en-US" sz="2400" b="1" dirty="0">
                <a:latin typeface="Museo Sans 900" panose="02000000000000000000" pitchFamily="2" charset="77"/>
                <a:cs typeface="Avenir Book"/>
              </a:rPr>
              <a:t>REGULATORY OVERSIGHT</a:t>
            </a:r>
          </a:p>
        </p:txBody>
      </p:sp>
      <p:sp>
        <p:nvSpPr>
          <p:cNvPr id="11" name="TextBox 10"/>
          <p:cNvSpPr txBox="1"/>
          <p:nvPr/>
        </p:nvSpPr>
        <p:spPr>
          <a:xfrm>
            <a:off x="151330" y="6139470"/>
            <a:ext cx="947695" cy="461665"/>
          </a:xfrm>
          <a:prstGeom prst="rect">
            <a:avLst/>
          </a:prstGeom>
          <a:noFill/>
        </p:spPr>
        <p:txBody>
          <a:bodyPr wrap="none" rtlCol="0">
            <a:spAutoFit/>
          </a:bodyPr>
          <a:lstStyle/>
          <a:p>
            <a:r>
              <a:rPr lang="en-US" sz="2400" b="1" dirty="0">
                <a:solidFill>
                  <a:srgbClr val="008000"/>
                </a:solidFill>
              </a:rPr>
              <a:t>NONE</a:t>
            </a:r>
          </a:p>
        </p:txBody>
      </p:sp>
    </p:spTree>
    <p:extLst>
      <p:ext uri="{BB962C8B-B14F-4D97-AF65-F5344CB8AC3E}">
        <p14:creationId xmlns:p14="http://schemas.microsoft.com/office/powerpoint/2010/main" val="2610743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a:latin typeface="Museo Sans 900" panose="02000000000000000000" pitchFamily="2" charset="77"/>
              </a:rPr>
              <a:t>RISK PRIORITIZATION MATRIX</a:t>
            </a:r>
          </a:p>
        </p:txBody>
      </p:sp>
      <p:sp>
        <p:nvSpPr>
          <p:cNvPr id="3" name="Content Placeholder 2"/>
          <p:cNvSpPr>
            <a:spLocks noGrp="1"/>
          </p:cNvSpPr>
          <p:nvPr>
            <p:ph idx="1"/>
          </p:nvPr>
        </p:nvSpPr>
        <p:spPr>
          <a:xfrm>
            <a:off x="609600" y="1690688"/>
            <a:ext cx="10972800" cy="4574963"/>
          </a:xfrm>
        </p:spPr>
        <p:txBody>
          <a:bodyPr>
            <a:normAutofit fontScale="77500" lnSpcReduction="20000"/>
          </a:bodyPr>
          <a:lstStyle/>
          <a:p>
            <a:pPr marL="0" indent="0">
              <a:buNone/>
            </a:pPr>
            <a:r>
              <a:rPr lang="en-US" sz="4100" b="1" dirty="0">
                <a:latin typeface="Museo Sans 300" panose="02000000000000000000" pitchFamily="2" charset="77"/>
              </a:rPr>
              <a:t>Steps:</a:t>
            </a:r>
            <a:br>
              <a:rPr lang="en-US" dirty="0">
                <a:latin typeface="Museo Sans 300" panose="02000000000000000000" pitchFamily="2" charset="77"/>
              </a:rPr>
            </a:br>
            <a:endParaRPr lang="en-US" dirty="0">
              <a:latin typeface="Museo Sans 300" panose="02000000000000000000" pitchFamily="2" charset="77"/>
            </a:endParaRPr>
          </a:p>
          <a:p>
            <a:pPr lvl="1">
              <a:spcAft>
                <a:spcPts val="1200"/>
              </a:spcAft>
            </a:pPr>
            <a:r>
              <a:rPr lang="en-US" sz="2800" dirty="0">
                <a:latin typeface="Museo Sans 300" panose="02000000000000000000" pitchFamily="2" charset="77"/>
              </a:rPr>
              <a:t>Y axis defines visibility</a:t>
            </a:r>
          </a:p>
          <a:p>
            <a:pPr lvl="1">
              <a:spcAft>
                <a:spcPts val="1200"/>
              </a:spcAft>
            </a:pPr>
            <a:r>
              <a:rPr lang="en-US" sz="2800" dirty="0">
                <a:latin typeface="Museo Sans 300" panose="02000000000000000000" pitchFamily="2" charset="77"/>
              </a:rPr>
              <a:t>X axis defines level of regulatory oversight</a:t>
            </a:r>
          </a:p>
          <a:p>
            <a:pPr lvl="1">
              <a:spcAft>
                <a:spcPts val="1200"/>
              </a:spcAft>
            </a:pPr>
            <a:r>
              <a:rPr lang="en-US" sz="2800" dirty="0">
                <a:latin typeface="Museo Sans 300" panose="02000000000000000000" pitchFamily="2" charset="77"/>
              </a:rPr>
              <a:t>Think about it in quadrants, and place each industry web property into a quadrant</a:t>
            </a:r>
          </a:p>
          <a:p>
            <a:endParaRPr lang="en-US" dirty="0">
              <a:latin typeface="Museo Sans 300" panose="02000000000000000000" pitchFamily="2" charset="77"/>
            </a:endParaRPr>
          </a:p>
          <a:p>
            <a:pPr marL="0" indent="0">
              <a:buNone/>
            </a:pPr>
            <a:r>
              <a:rPr lang="en-US" sz="4100" b="1" dirty="0">
                <a:latin typeface="Museo Sans 300" panose="02000000000000000000" pitchFamily="2" charset="77"/>
              </a:rPr>
              <a:t>Some questions to ask:</a:t>
            </a:r>
            <a:br>
              <a:rPr lang="en-US" dirty="0">
                <a:latin typeface="Museo Sans 300" panose="02000000000000000000" pitchFamily="2" charset="77"/>
              </a:rPr>
            </a:br>
            <a:endParaRPr lang="en-US" dirty="0">
              <a:latin typeface="Museo Sans 300" panose="02000000000000000000" pitchFamily="2" charset="77"/>
            </a:endParaRPr>
          </a:p>
          <a:p>
            <a:pPr lvl="1">
              <a:spcAft>
                <a:spcPts val="1200"/>
              </a:spcAft>
            </a:pPr>
            <a:r>
              <a:rPr lang="en-US" sz="2800" dirty="0">
                <a:latin typeface="Museo Sans 300" panose="02000000000000000000" pitchFamily="2" charset="77"/>
              </a:rPr>
              <a:t>Who is the audience for this web property?</a:t>
            </a:r>
          </a:p>
          <a:p>
            <a:pPr lvl="1">
              <a:spcAft>
                <a:spcPts val="1200"/>
              </a:spcAft>
            </a:pPr>
            <a:r>
              <a:rPr lang="en-US" sz="2800" dirty="0">
                <a:latin typeface="Museo Sans 300" panose="02000000000000000000" pitchFamily="2" charset="77"/>
              </a:rPr>
              <a:t>Does it have a secured login or is it open to the public?</a:t>
            </a:r>
          </a:p>
          <a:p>
            <a:pPr lvl="1">
              <a:spcAft>
                <a:spcPts val="1200"/>
              </a:spcAft>
            </a:pPr>
            <a:r>
              <a:rPr lang="en-US" sz="2800" dirty="0">
                <a:latin typeface="Museo Sans 300" panose="02000000000000000000" pitchFamily="2" charset="77"/>
              </a:rPr>
              <a:t>Are there marketing campaigns driving traffic to it?</a:t>
            </a:r>
          </a:p>
          <a:p>
            <a:pPr marL="0" indent="0">
              <a:buNone/>
            </a:pPr>
            <a:endParaRPr lang="en-US" dirty="0"/>
          </a:p>
        </p:txBody>
      </p:sp>
    </p:spTree>
    <p:extLst>
      <p:ext uri="{BB962C8B-B14F-4D97-AF65-F5344CB8AC3E}">
        <p14:creationId xmlns:p14="http://schemas.microsoft.com/office/powerpoint/2010/main" val="3195544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E29EBD4-FE05-6044-A7E3-B7A6DF97C31B}"/>
              </a:ext>
            </a:extLst>
          </p:cNvPr>
          <p:cNvSpPr>
            <a:spLocks noGrp="1"/>
          </p:cNvSpPr>
          <p:nvPr>
            <p:ph type="title"/>
          </p:nvPr>
        </p:nvSpPr>
        <p:spPr/>
        <p:txBody>
          <a:bodyPr/>
          <a:lstStyle/>
          <a:p>
            <a:r>
              <a:rPr lang="en-US" dirty="0"/>
              <a:t>BENEFITS OF A LIVING DESIGN SYSTEM</a:t>
            </a:r>
          </a:p>
        </p:txBody>
      </p:sp>
      <p:sp>
        <p:nvSpPr>
          <p:cNvPr id="3" name="Content Placeholder 2"/>
          <p:cNvSpPr>
            <a:spLocks noGrp="1"/>
          </p:cNvSpPr>
          <p:nvPr>
            <p:ph idx="1"/>
          </p:nvPr>
        </p:nvSpPr>
        <p:spPr>
          <a:xfrm>
            <a:off x="1606657" y="2356315"/>
            <a:ext cx="10972800" cy="2145370"/>
          </a:xfrm>
        </p:spPr>
        <p:txBody>
          <a:bodyPr>
            <a:normAutofit/>
          </a:bodyPr>
          <a:lstStyle/>
          <a:p>
            <a:pPr marL="0" indent="0">
              <a:buNone/>
            </a:pPr>
            <a:r>
              <a:rPr lang="en-US" sz="6000" dirty="0">
                <a:latin typeface="Museo Sans 300" panose="02000000000000000000" pitchFamily="2" charset="77"/>
              </a:rPr>
              <a:t>Everyone participates.</a:t>
            </a:r>
          </a:p>
          <a:p>
            <a:pPr marL="0" indent="0">
              <a:buNone/>
            </a:pPr>
            <a:r>
              <a:rPr lang="en-US" sz="6000" dirty="0">
                <a:latin typeface="Museo Sans 300" panose="02000000000000000000" pitchFamily="2" charset="77"/>
              </a:rPr>
              <a:t>Everyone owns success.</a:t>
            </a:r>
          </a:p>
        </p:txBody>
      </p:sp>
    </p:spTree>
    <p:extLst>
      <p:ext uri="{BB962C8B-B14F-4D97-AF65-F5344CB8AC3E}">
        <p14:creationId xmlns:p14="http://schemas.microsoft.com/office/powerpoint/2010/main" val="936231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A1229C-0EC3-E748-AA44-A3C7B1F5F358}"/>
              </a:ext>
            </a:extLst>
          </p:cNvPr>
          <p:cNvSpPr>
            <a:spLocks noGrp="1"/>
          </p:cNvSpPr>
          <p:nvPr>
            <p:ph type="title"/>
          </p:nvPr>
        </p:nvSpPr>
        <p:spPr>
          <a:xfrm>
            <a:off x="533041" y="2255727"/>
            <a:ext cx="11075190" cy="2024987"/>
          </a:xfrm>
        </p:spPr>
        <p:txBody>
          <a:bodyPr>
            <a:normAutofit/>
          </a:bodyPr>
          <a:lstStyle/>
          <a:p>
            <a:r>
              <a:rPr lang="en-US" sz="6000" dirty="0">
                <a:solidFill>
                  <a:srgbClr val="000000"/>
                </a:solidFill>
              </a:rPr>
              <a:t>Questions? Let’s discuss!</a:t>
            </a:r>
          </a:p>
        </p:txBody>
      </p:sp>
      <p:sp>
        <p:nvSpPr>
          <p:cNvPr id="2" name="TextBox 1">
            <a:extLst>
              <a:ext uri="{FF2B5EF4-FFF2-40B4-BE49-F238E27FC236}">
                <a16:creationId xmlns:a16="http://schemas.microsoft.com/office/drawing/2014/main" id="{8C6E9F8D-CD1A-8E4C-8ACF-3A7AC651EF8E}"/>
              </a:ext>
              <a:ext uri="{C183D7F6-B498-43B3-948B-1728B52AA6E4}">
                <adec:decorative xmlns:adec="http://schemas.microsoft.com/office/drawing/2017/decorative" val="1"/>
              </a:ext>
            </a:extLst>
          </p:cNvPr>
          <p:cNvSpPr txBox="1"/>
          <p:nvPr/>
        </p:nvSpPr>
        <p:spPr>
          <a:xfrm>
            <a:off x="0" y="6359857"/>
            <a:ext cx="12192000" cy="523220"/>
          </a:xfrm>
          <a:prstGeom prst="rect">
            <a:avLst/>
          </a:prstGeom>
          <a:solidFill>
            <a:srgbClr val="7030A0"/>
          </a:solidFill>
        </p:spPr>
        <p:txBody>
          <a:bodyPr wrap="square" rtlCol="0">
            <a:spAutoFit/>
          </a:bodyPr>
          <a:lstStyle/>
          <a:p>
            <a:endParaRPr lang="en-US" sz="2800">
              <a:solidFill>
                <a:schemeClr val="bg1"/>
              </a:solidFill>
              <a:latin typeface="Museo Sans 500" panose="02000000000000000000" pitchFamily="2" charset="77"/>
            </a:endParaRPr>
          </a:p>
        </p:txBody>
      </p:sp>
    </p:spTree>
    <p:extLst>
      <p:ext uri="{BB962C8B-B14F-4D97-AF65-F5344CB8AC3E}">
        <p14:creationId xmlns:p14="http://schemas.microsoft.com/office/powerpoint/2010/main" val="553087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67"/>
        <p:cNvGrpSpPr/>
        <p:nvPr/>
      </p:nvGrpSpPr>
      <p:grpSpPr>
        <a:xfrm>
          <a:off x="0" y="0"/>
          <a:ext cx="0" cy="0"/>
          <a:chOff x="0" y="0"/>
          <a:chExt cx="0" cy="0"/>
        </a:xfrm>
      </p:grpSpPr>
      <p:sp>
        <p:nvSpPr>
          <p:cNvPr id="768" name="Google Shape;768;p132"/>
          <p:cNvSpPr txBox="1">
            <a:spLocks noGrp="1"/>
          </p:cNvSpPr>
          <p:nvPr>
            <p:ph type="ctrTitle"/>
          </p:nvPr>
        </p:nvSpPr>
        <p:spPr>
          <a:xfrm>
            <a:off x="0" y="5749870"/>
            <a:ext cx="12192000" cy="1108129"/>
          </a:xfrm>
          <a:prstGeom prst="rect">
            <a:avLst/>
          </a:prstGeom>
          <a:solidFill>
            <a:schemeClr val="tx1"/>
          </a:solidFill>
        </p:spPr>
        <p:txBody>
          <a:bodyPr spcFirstLastPara="1" vert="horz" wrap="square" lIns="121900" tIns="121900" rIns="121900" bIns="121900" rtlCol="0" anchor="ctr" anchorCtr="0">
            <a:noAutofit/>
          </a:bodyPr>
          <a:lstStyle/>
          <a:p>
            <a:pPr>
              <a:spcBef>
                <a:spcPts val="0"/>
              </a:spcBef>
            </a:pPr>
            <a:r>
              <a:rPr lang="en" i="1" dirty="0">
                <a:latin typeface="Georgia"/>
                <a:ea typeface="Georgia"/>
                <a:cs typeface="Georgia"/>
                <a:sym typeface="Georgia"/>
              </a:rPr>
              <a:t>Thank you!</a:t>
            </a:r>
            <a:endParaRPr i="1" dirty="0">
              <a:latin typeface="Georgia"/>
              <a:ea typeface="Georgia"/>
              <a:cs typeface="Georgia"/>
              <a:sym typeface="Georgia"/>
            </a:endParaRPr>
          </a:p>
          <a:p>
            <a:pPr>
              <a:spcBef>
                <a:spcPts val="0"/>
              </a:spcBef>
            </a:pPr>
            <a:r>
              <a:rPr lang="en" sz="2400" i="1" dirty="0">
                <a:latin typeface="Georgia"/>
                <a:ea typeface="Georgia"/>
                <a:cs typeface="Georgia"/>
                <a:sym typeface="Georgia"/>
              </a:rPr>
              <a:t>Slides will be available HERE: </a:t>
            </a:r>
            <a:r>
              <a:rPr lang="en" sz="2400" b="1" dirty="0" err="1">
                <a:latin typeface="Museo Sans 900" panose="02000000000000000000" pitchFamily="2" charset="77"/>
                <a:ea typeface="Georgia"/>
                <a:cs typeface="Georgia"/>
                <a:sym typeface="Georgia"/>
              </a:rPr>
              <a:t>www.lateach.es</a:t>
            </a:r>
            <a:r>
              <a:rPr lang="en" sz="2400" b="1" dirty="0">
                <a:latin typeface="Museo Sans 900" panose="02000000000000000000" pitchFamily="2" charset="77"/>
                <a:ea typeface="Georgia"/>
                <a:cs typeface="Georgia"/>
                <a:sym typeface="Georgia"/>
              </a:rPr>
              <a:t>/elle</a:t>
            </a:r>
            <a:r>
              <a:rPr lang="en" sz="2400" i="1" dirty="0">
                <a:latin typeface="Georgia"/>
                <a:ea typeface="Georgia"/>
                <a:cs typeface="Georgia"/>
                <a:sym typeface="Georgia"/>
              </a:rPr>
              <a:t>!</a:t>
            </a:r>
            <a:endParaRPr sz="2400" i="1" dirty="0">
              <a:latin typeface="Georgia"/>
              <a:ea typeface="Georgia"/>
              <a:cs typeface="Georgia"/>
              <a:sym typeface="Georgia"/>
            </a:endParaRPr>
          </a:p>
        </p:txBody>
      </p:sp>
    </p:spTree>
    <p:extLst>
      <p:ext uri="{BB962C8B-B14F-4D97-AF65-F5344CB8AC3E}">
        <p14:creationId xmlns:p14="http://schemas.microsoft.com/office/powerpoint/2010/main" val="796933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585858"/>
      </a:dk1>
      <a:lt1>
        <a:srgbClr val="FFFFFF"/>
      </a:lt1>
      <a:dk2>
        <a:srgbClr val="6B2B81"/>
      </a:dk2>
      <a:lt2>
        <a:srgbClr val="999999"/>
      </a:lt2>
      <a:accent1>
        <a:srgbClr val="552C9F"/>
      </a:accent1>
      <a:accent2>
        <a:srgbClr val="3359EC"/>
      </a:accent2>
      <a:accent3>
        <a:srgbClr val="5CD344"/>
      </a:accent3>
      <a:accent4>
        <a:srgbClr val="C11FE8"/>
      </a:accent4>
      <a:accent5>
        <a:srgbClr val="080281"/>
      </a:accent5>
      <a:accent6>
        <a:srgbClr val="EF6B11"/>
      </a:accent6>
      <a:hlink>
        <a:srgbClr val="2F10EA"/>
      </a:hlink>
      <a:folHlink>
        <a:srgbClr val="C90B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inuum SE Deck title slide" id="{D7D1C0FA-5934-AF42-9FAE-1EA66A2D4BCB}" vid="{0AB917EE-71EB-C14D-AF5D-78C63C1D01DF}"/>
    </a:ext>
  </a:extLst>
</a:theme>
</file>

<file path=ppt/theme/theme3.xml><?xml version="1.0" encoding="utf-8"?>
<a:theme xmlns:a="http://schemas.openxmlformats.org/drawingml/2006/main" name="2_Office Theme">
  <a:themeElements>
    <a:clrScheme name="Custom 2">
      <a:dk1>
        <a:srgbClr val="585858"/>
      </a:dk1>
      <a:lt1>
        <a:srgbClr val="FFFFFF"/>
      </a:lt1>
      <a:dk2>
        <a:srgbClr val="6B2B81"/>
      </a:dk2>
      <a:lt2>
        <a:srgbClr val="999999"/>
      </a:lt2>
      <a:accent1>
        <a:srgbClr val="552C9F"/>
      </a:accent1>
      <a:accent2>
        <a:srgbClr val="3359EC"/>
      </a:accent2>
      <a:accent3>
        <a:srgbClr val="5CD344"/>
      </a:accent3>
      <a:accent4>
        <a:srgbClr val="C11FE8"/>
      </a:accent4>
      <a:accent5>
        <a:srgbClr val="080281"/>
      </a:accent5>
      <a:accent6>
        <a:srgbClr val="EF6B11"/>
      </a:accent6>
      <a:hlink>
        <a:srgbClr val="2F10EA"/>
      </a:hlink>
      <a:folHlink>
        <a:srgbClr val="C90B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6_9_Wide_Final_2018Alternate.potx" id="{DAA9EEEB-C0F1-1747-AA72-62786F9929B7}" vid="{8843B359-1ABE-E64D-AE8B-900E17C4B56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2551</Words>
  <Application>Microsoft Macintosh PowerPoint</Application>
  <PresentationFormat>Widescreen</PresentationFormat>
  <Paragraphs>454</Paragraphs>
  <Slides>100</Slides>
  <Notes>96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100</vt:i4>
      </vt:variant>
    </vt:vector>
  </HeadingPairs>
  <TitlesOfParts>
    <vt:vector size="117" baseType="lpstr">
      <vt:lpstr>Arial</vt:lpstr>
      <vt:lpstr>Arial Black</vt:lpstr>
      <vt:lpstr>Arial Regular</vt:lpstr>
      <vt:lpstr>Avenir Book</vt:lpstr>
      <vt:lpstr>Calibri</vt:lpstr>
      <vt:lpstr>Calibri Light</vt:lpstr>
      <vt:lpstr>Georgia</vt:lpstr>
      <vt:lpstr>Museo Sans 300</vt:lpstr>
      <vt:lpstr>Museo Sans 500</vt:lpstr>
      <vt:lpstr>Museo Sans 900</vt:lpstr>
      <vt:lpstr>Myriad Pro Semibold</vt:lpstr>
      <vt:lpstr>Myriad Pro Semibold It</vt:lpstr>
      <vt:lpstr>Proxima Nova</vt:lpstr>
      <vt:lpstr>Questrial</vt:lpstr>
      <vt:lpstr>Office Theme</vt:lpstr>
      <vt:lpstr>1_Office Theme</vt:lpstr>
      <vt:lpstr>2_Office Theme</vt:lpstr>
      <vt:lpstr>WELCOME!  Please answer the following questions:</vt:lpstr>
      <vt:lpstr>Storytime!</vt:lpstr>
      <vt:lpstr>What is the moral of the story?</vt:lpstr>
      <vt:lpstr>The cultural shift at an organization  can be as small and as significant  as a hex value.</vt:lpstr>
      <vt:lpstr>EXCELLENCE AT SCALE</vt:lpstr>
      <vt:lpstr>Who am I?</vt:lpstr>
      <vt:lpstr>What are our goals?</vt:lpstr>
      <vt:lpstr>Whose class is this?</vt:lpstr>
      <vt:lpstr>WHERE THE MAGIC HAPPENS… (and here’s your comfort zone… over here.)</vt:lpstr>
      <vt:lpstr>What’s it all about?</vt:lpstr>
      <vt:lpstr>“Digitalus accessificorum!” </vt:lpstr>
      <vt:lpstr>Boss fights you will face...</vt:lpstr>
      <vt:lpstr>But, after today...</vt:lpstr>
      <vt:lpstr>“We choose to go to the Moon and do the other things…  not because they are easy, but because they are hard.”</vt:lpstr>
      <vt:lpstr>How you adapt to changes will define your success. </vt:lpstr>
      <vt:lpstr>1. PROMOTION </vt:lpstr>
      <vt:lpstr>Look how delicious!</vt:lpstr>
      <vt:lpstr>Maybe?</vt:lpstr>
      <vt:lpstr>Thwack!</vt:lpstr>
      <vt:lpstr>Maybe not?</vt:lpstr>
      <vt:lpstr>How to win the business case</vt:lpstr>
      <vt:lpstr>A cautionary tale...</vt:lpstr>
      <vt:lpstr>Key points to win the business case</vt:lpstr>
      <vt:lpstr>Tips to win the business case</vt:lpstr>
      <vt:lpstr>Who does accessibility benefit?</vt:lpstr>
      <vt:lpstr>Percentage of individuals with disabilities</vt:lpstr>
      <vt:lpstr>Number of individuals who struggle with low literacy (in English, in the U.S.)</vt:lpstr>
      <vt:lpstr>Percentage of individuals over 65 in the United States</vt:lpstr>
      <vt:lpstr>Tidal wave</vt:lpstr>
      <vt:lpstr>Percentage of cell phone owners in the world</vt:lpstr>
      <vt:lpstr>What is the ROI of accessibility?</vt:lpstr>
      <vt:lpstr>What’s the ROI of your mother?</vt:lpstr>
      <vt:lpstr> WHAT NO ONE IS SAYING OUT LOUD</vt:lpstr>
      <vt:lpstr> WHAT NO ONE IS SAYING OUT LOUD</vt:lpstr>
      <vt:lpstr> WHAT NO ONE IS SAYING OUT LOUD</vt:lpstr>
      <vt:lpstr> WHAT NO ONE IS SAYING OUT LOUD</vt:lpstr>
      <vt:lpstr>Your job is to find those preconditions.</vt:lpstr>
      <vt:lpstr>Organizational level wins</vt:lpstr>
      <vt:lpstr>TEAM EXERCISE!</vt:lpstr>
      <vt:lpstr>Find the cornerstone</vt:lpstr>
      <vt:lpstr>Examples of brand promises</vt:lpstr>
      <vt:lpstr>Always Be Closing (Alec Baldwin from Glengary Glenross, standing in front of a blackboard)</vt:lpstr>
      <vt:lpstr>2. policy </vt:lpstr>
      <vt:lpstr>Accessibility policies</vt:lpstr>
      <vt:lpstr>Internal accessibility policy: decisions</vt:lpstr>
      <vt:lpstr>External accessibility policy statement</vt:lpstr>
      <vt:lpstr>Accessibility policy statement: Starbucks</vt:lpstr>
      <vt:lpstr>Accessibility policy statement: Humana</vt:lpstr>
      <vt:lpstr>3. PROCUREMENT</vt:lpstr>
      <vt:lpstr>Procurement vs. Compliance</vt:lpstr>
      <vt:lpstr>And when we say procurement</vt:lpstr>
      <vt:lpstr>The procurement toolkit</vt:lpstr>
      <vt:lpstr>TEAM EXERCISE!</vt:lpstr>
      <vt:lpstr>How many do you have?</vt:lpstr>
      <vt:lpstr>List the ingredients you “cook” with</vt:lpstr>
      <vt:lpstr>Vendor self assessment</vt:lpstr>
      <vt:lpstr>Live interviews</vt:lpstr>
      <vt:lpstr>Live interviews: sample questions</vt:lpstr>
      <vt:lpstr>Live interviews: more sample questions</vt:lpstr>
      <vt:lpstr>Contract language</vt:lpstr>
      <vt:lpstr>Setting compliance timelines</vt:lpstr>
      <vt:lpstr>How important are those milestones?</vt:lpstr>
      <vt:lpstr>Procurement</vt:lpstr>
      <vt:lpstr>4. PROCESS</vt:lpstr>
      <vt:lpstr>Waterfall, the vision (colour photo of waterfall with rainbow at the end)</vt:lpstr>
      <vt:lpstr>Waterfall, the reality (black and white photo)</vt:lpstr>
      <vt:lpstr>Waterfall vs. Agile</vt:lpstr>
      <vt:lpstr>WHY AGILE?</vt:lpstr>
      <vt:lpstr>Accessibility loves Agile!</vt:lpstr>
      <vt:lpstr>A top down accessibility model (i.e. how to stay up late every night for work and miss every family vacation)</vt:lpstr>
      <vt:lpstr>A close-up view of project stages and accessibility considerations within a project team</vt:lpstr>
      <vt:lpstr>Where this really sits in your process...</vt:lpstr>
      <vt:lpstr>An example of an iterative real-world process</vt:lpstr>
      <vt:lpstr>Should I use automated tools  in my process?</vt:lpstr>
      <vt:lpstr>AUTOMATE ALL THE THINGS!</vt:lpstr>
      <vt:lpstr>A word about process and scalability</vt:lpstr>
      <vt:lpstr>5. PEOPLE</vt:lpstr>
      <vt:lpstr>Who are my people?</vt:lpstr>
      <vt:lpstr>Where might things fall apart?</vt:lpstr>
      <vt:lpstr>Where might things fall apart?      Selecting an airline seat</vt:lpstr>
      <vt:lpstr>Let’s find out!</vt:lpstr>
      <vt:lpstr>TEAM EXERCISE!</vt:lpstr>
      <vt:lpstr>Journey maps</vt:lpstr>
      <vt:lpstr>Components of a customer journey map</vt:lpstr>
      <vt:lpstr>A sketch of a customer journey map</vt:lpstr>
      <vt:lpstr>The fancier, typed out version of a full customer journey map</vt:lpstr>
      <vt:lpstr>6. Professional development</vt:lpstr>
      <vt:lpstr>Professional development</vt:lpstr>
      <vt:lpstr>7. Patterns (or, more specifically,  how to leverage a functioning design system to do most of this work for you)</vt:lpstr>
      <vt:lpstr>Some quick definitions</vt:lpstr>
      <vt:lpstr>Features of a healthy design system</vt:lpstr>
      <vt:lpstr>Design system examples</vt:lpstr>
      <vt:lpstr>Consider this image before saying “don’t reinvent the wheel!”</vt:lpstr>
      <vt:lpstr>HOMEWORK!</vt:lpstr>
      <vt:lpstr>Risk prioritization matrix</vt:lpstr>
      <vt:lpstr>RISK PRIORITIZATION MATRIX</vt:lpstr>
      <vt:lpstr>BENEFITS OF A LIVING DESIGN SYSTEM</vt:lpstr>
      <vt:lpstr>Questions? Let’s discuss!</vt:lpstr>
      <vt:lpstr>Thank you! Slides will be available HERE: www.lateach.es/elle!</vt:lpstr>
      <vt:lpstr>Who am 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PROCUREMENT</dc:title>
  <dc:creator>Elle Waters</dc:creator>
  <cp:lastModifiedBy>Elle Waters</cp:lastModifiedBy>
  <cp:revision>173</cp:revision>
  <dcterms:created xsi:type="dcterms:W3CDTF">2019-05-14T18:50:25Z</dcterms:created>
  <dcterms:modified xsi:type="dcterms:W3CDTF">2019-05-21T16:29:06Z</dcterms:modified>
</cp:coreProperties>
</file>