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7" d="100"/>
          <a:sy n="117" d="100"/>
        </p:scale>
        <p:origin x="-104"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040FD-B7F4-F544-A77F-CFAA2DFCF167}" type="datetimeFigureOut">
              <a:rPr lang="en-US" smtClean="0"/>
              <a:t>5/15/19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0F2CFA-C0ED-0F43-A051-80063D3EA829}" type="slidenum">
              <a:rPr lang="en-US" smtClean="0"/>
              <a:t>‹#›</a:t>
            </a:fld>
            <a:endParaRPr lang="en-US"/>
          </a:p>
        </p:txBody>
      </p:sp>
    </p:spTree>
    <p:extLst>
      <p:ext uri="{BB962C8B-B14F-4D97-AF65-F5344CB8AC3E}">
        <p14:creationId xmlns:p14="http://schemas.microsoft.com/office/powerpoint/2010/main" val="11916308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Seen</a:t>
            </a:r>
            <a:r>
              <a:rPr lang="en-US" baseline="0" dirty="0" smtClean="0"/>
              <a:t> on </a:t>
            </a:r>
            <a:r>
              <a:rPr lang="en-US" baseline="0" dirty="0" err="1" smtClean="0"/>
              <a:t>tv</a:t>
            </a:r>
            <a:r>
              <a:rPr lang="en-US" baseline="0" dirty="0" smtClean="0"/>
              <a:t>. Or lately on phones when watching videos on </a:t>
            </a:r>
            <a:r>
              <a:rPr lang="en-US" baseline="0" dirty="0" err="1" smtClean="0"/>
              <a:t>facebook</a:t>
            </a:r>
            <a:r>
              <a:rPr lang="en-US" baseline="0" dirty="0" smtClean="0"/>
              <a:t> or </a:t>
            </a:r>
            <a:r>
              <a:rPr lang="en-US" baseline="0" dirty="0" err="1" smtClean="0"/>
              <a:t>youtube</a:t>
            </a:r>
            <a:endParaRPr lang="en-US" baseline="0" dirty="0" smtClean="0"/>
          </a:p>
          <a:p>
            <a:endParaRPr lang="en-US" baseline="0" dirty="0" smtClean="0"/>
          </a:p>
          <a:p>
            <a:r>
              <a:rPr lang="en-US" baseline="0" dirty="0" smtClean="0"/>
              <a:t>Open is then they are always on the screen, burned in and can’t be turned off. Closed is when there is an option to turn them on or off. </a:t>
            </a:r>
          </a:p>
          <a:p>
            <a:endParaRPr lang="en-US" baseline="0" dirty="0" smtClean="0"/>
          </a:p>
          <a:p>
            <a:r>
              <a:rPr lang="en-US" baseline="0" dirty="0" smtClean="0"/>
              <a:t>Captions are different than subtitles. Subtitles are a translation of the dialogue or words only. Captions convey all the sounds heard and are capturing the words and tone as exact as possible. Not a translation or paraphrasing. </a:t>
            </a:r>
          </a:p>
          <a:p>
            <a:endParaRPr lang="en-US" baseline="0" dirty="0" smtClean="0"/>
          </a:p>
          <a:p>
            <a:r>
              <a:rPr lang="en-US" baseline="0" dirty="0" smtClean="0"/>
              <a:t>Includes background music and noises.</a:t>
            </a:r>
          </a:p>
        </p:txBody>
      </p:sp>
      <p:sp>
        <p:nvSpPr>
          <p:cNvPr id="4" name="Slide Number Placeholder 3"/>
          <p:cNvSpPr>
            <a:spLocks noGrp="1"/>
          </p:cNvSpPr>
          <p:nvPr>
            <p:ph type="sldNum" sz="quarter" idx="10"/>
          </p:nvPr>
        </p:nvSpPr>
        <p:spPr/>
        <p:txBody>
          <a:bodyPr/>
          <a:lstStyle/>
          <a:p>
            <a:fld id="{360F2CFA-C0ED-0F43-A051-80063D3EA829}" type="slidenum">
              <a:rPr lang="en-US" smtClean="0"/>
              <a:t>2</a:t>
            </a:fld>
            <a:endParaRPr lang="en-US"/>
          </a:p>
        </p:txBody>
      </p:sp>
    </p:spTree>
    <p:extLst>
      <p:ext uri="{BB962C8B-B14F-4D97-AF65-F5344CB8AC3E}">
        <p14:creationId xmlns:p14="http://schemas.microsoft.com/office/powerpoint/2010/main" val="62094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someone has an accent caption using the flavor</a:t>
            </a:r>
            <a:r>
              <a:rPr lang="en-US" baseline="0" dirty="0" smtClean="0"/>
              <a:t> of that dialect such as You </a:t>
            </a:r>
            <a:r>
              <a:rPr lang="en-US" baseline="0" dirty="0" err="1" smtClean="0"/>
              <a:t>sho</a:t>
            </a:r>
            <a:r>
              <a:rPr lang="en-US" baseline="0" dirty="0" smtClean="0"/>
              <a:t>’ </a:t>
            </a:r>
            <a:r>
              <a:rPr lang="en-US" baseline="0" dirty="0" err="1" smtClean="0"/>
              <a:t>ain’t</a:t>
            </a:r>
            <a:r>
              <a:rPr lang="en-US" baseline="0" dirty="0" smtClean="0"/>
              <a:t> from ‘round here</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12</a:t>
            </a:fld>
            <a:endParaRPr lang="en-US"/>
          </a:p>
        </p:txBody>
      </p:sp>
    </p:spTree>
    <p:extLst>
      <p:ext uri="{BB962C8B-B14F-4D97-AF65-F5344CB8AC3E}">
        <p14:creationId xmlns:p14="http://schemas.microsoft.com/office/powerpoint/2010/main" val="220805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the age of</a:t>
            </a:r>
            <a:r>
              <a:rPr lang="en-US" baseline="0" dirty="0" smtClean="0"/>
              <a:t> your student their reading rate is different, so it is hard to say how many words per minute you should aim for in terms of how long to leave a caption up on the screen. At least one second though and no longer than 6 seconds is the general rule of thumb. Watch your finished product and adjust. You will notice if a caption is not up long enough to read.</a:t>
            </a:r>
          </a:p>
          <a:p>
            <a:endParaRPr lang="en-US" baseline="0" dirty="0" smtClean="0"/>
          </a:p>
          <a:p>
            <a:r>
              <a:rPr lang="en-US" baseline="0" dirty="0" smtClean="0"/>
              <a:t>Can’t remember all these rules. Just do the captioning, then refer back to rules to clean up.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13</a:t>
            </a:fld>
            <a:endParaRPr lang="en-US"/>
          </a:p>
        </p:txBody>
      </p:sp>
    </p:spTree>
    <p:extLst>
      <p:ext uri="{BB962C8B-B14F-4D97-AF65-F5344CB8AC3E}">
        <p14:creationId xmlns:p14="http://schemas.microsoft.com/office/powerpoint/2010/main" val="540463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be 99 percent accurate to be accessible</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14</a:t>
            </a:fld>
            <a:endParaRPr lang="en-US"/>
          </a:p>
        </p:txBody>
      </p:sp>
    </p:spTree>
    <p:extLst>
      <p:ext uri="{BB962C8B-B14F-4D97-AF65-F5344CB8AC3E}">
        <p14:creationId xmlns:p14="http://schemas.microsoft.com/office/powerpoint/2010/main" val="225048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15</a:t>
            </a:fld>
            <a:endParaRPr lang="en-US"/>
          </a:p>
        </p:txBody>
      </p:sp>
    </p:spTree>
    <p:extLst>
      <p:ext uri="{BB962C8B-B14F-4D97-AF65-F5344CB8AC3E}">
        <p14:creationId xmlns:p14="http://schemas.microsoft.com/office/powerpoint/2010/main" val="288782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 have liftoff of the Antares NG-11 mission to the ISS</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16</a:t>
            </a:fld>
            <a:endParaRPr lang="en-US"/>
          </a:p>
        </p:txBody>
      </p:sp>
    </p:spTree>
    <p:extLst>
      <p:ext uri="{BB962C8B-B14F-4D97-AF65-F5344CB8AC3E}">
        <p14:creationId xmlns:p14="http://schemas.microsoft.com/office/powerpoint/2010/main" val="1787837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a:t>
            </a:r>
            <a:r>
              <a:rPr lang="en-US" baseline="0" dirty="0" smtClean="0"/>
              <a:t> in and click on your icon to choose your channel. Show them around the channel. Show them Fly me to the Coffee Shop with auto captions. </a:t>
            </a:r>
          </a:p>
          <a:p>
            <a:r>
              <a:rPr lang="en-US" baseline="0" dirty="0" err="1" smtClean="0"/>
              <a:t>vsatxinfo@gmail.com</a:t>
            </a:r>
            <a:r>
              <a:rPr lang="en-US" baseline="0" dirty="0" smtClean="0"/>
              <a:t>  access123</a:t>
            </a:r>
            <a:endParaRPr lang="en-US" baseline="0" dirty="0" smtClean="0"/>
          </a:p>
          <a:p>
            <a:r>
              <a:rPr lang="en-US" baseline="0" dirty="0" smtClean="0"/>
              <a:t>Go into you tube studio beta</a:t>
            </a:r>
          </a:p>
          <a:p>
            <a:endParaRPr lang="en-US" baseline="0" dirty="0" smtClean="0"/>
          </a:p>
          <a:p>
            <a:r>
              <a:rPr lang="en-US" baseline="0" dirty="0" smtClean="0"/>
              <a:t>Edit coffee shop video by showing how to move captions around and edit font and placement, making changes to text, moving time codes, deleting and adding a caption.</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17</a:t>
            </a:fld>
            <a:endParaRPr lang="en-US"/>
          </a:p>
        </p:txBody>
      </p:sp>
    </p:spTree>
    <p:extLst>
      <p:ext uri="{BB962C8B-B14F-4D97-AF65-F5344CB8AC3E}">
        <p14:creationId xmlns:p14="http://schemas.microsoft.com/office/powerpoint/2010/main" val="1954030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with Celeste Giving Tuesday </a:t>
            </a:r>
            <a:r>
              <a:rPr lang="en-US" dirty="0" smtClean="0"/>
              <a:t>video</a:t>
            </a:r>
          </a:p>
          <a:p>
            <a:r>
              <a:rPr lang="en-US" dirty="0" smtClean="0"/>
              <a:t>Discard published subtitles</a:t>
            </a:r>
          </a:p>
          <a:p>
            <a:r>
              <a:rPr lang="en-US" dirty="0" smtClean="0"/>
              <a:t>Remove auto generated</a:t>
            </a:r>
            <a:r>
              <a:rPr lang="en-US" baseline="0" dirty="0" smtClean="0"/>
              <a:t> text</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18</a:t>
            </a:fld>
            <a:endParaRPr lang="en-US"/>
          </a:p>
        </p:txBody>
      </p:sp>
    </p:spTree>
    <p:extLst>
      <p:ext uri="{BB962C8B-B14F-4D97-AF65-F5344CB8AC3E}">
        <p14:creationId xmlns:p14="http://schemas.microsoft.com/office/powerpoint/2010/main" val="1613141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Celeste again</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19</a:t>
            </a:fld>
            <a:endParaRPr lang="en-US"/>
          </a:p>
        </p:txBody>
      </p:sp>
    </p:spTree>
    <p:extLst>
      <p:ext uri="{BB962C8B-B14F-4D97-AF65-F5344CB8AC3E}">
        <p14:creationId xmlns:p14="http://schemas.microsoft.com/office/powerpoint/2010/main" val="2569372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t>
            </a:r>
            <a:r>
              <a:rPr lang="en-US" dirty="0" err="1" smtClean="0"/>
              <a:t>julie</a:t>
            </a:r>
            <a:r>
              <a:rPr lang="en-US" dirty="0" smtClean="0"/>
              <a:t> video</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23</a:t>
            </a:fld>
            <a:endParaRPr lang="en-US"/>
          </a:p>
        </p:txBody>
      </p:sp>
    </p:spTree>
    <p:extLst>
      <p:ext uri="{BB962C8B-B14F-4D97-AF65-F5344CB8AC3E}">
        <p14:creationId xmlns:p14="http://schemas.microsoft.com/office/powerpoint/2010/main" val="728074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Legally</a:t>
            </a:r>
            <a:r>
              <a:rPr lang="en-US" baseline="0" dirty="0" smtClean="0"/>
              <a:t> required to provide access to people who are deaf or hard of hearing.</a:t>
            </a:r>
          </a:p>
          <a:p>
            <a:endParaRPr lang="en-US" baseline="0" dirty="0" smtClean="0"/>
          </a:p>
          <a:p>
            <a:r>
              <a:rPr lang="en-US" baseline="0" dirty="0" smtClean="0"/>
              <a:t>Helps you catch information if volume is turned down. Clarifies things if someone has an accent. Or if technical terms are used. </a:t>
            </a:r>
          </a:p>
          <a:p>
            <a:endParaRPr lang="en-US" baseline="0" dirty="0" smtClean="0"/>
          </a:p>
          <a:p>
            <a:r>
              <a:rPr lang="en-US" baseline="0" dirty="0" smtClean="0"/>
              <a:t>Students who need information in multiple formats to help them retain it can listen and read captions. Many students with learning disabilities are undiagnosed.</a:t>
            </a:r>
          </a:p>
          <a:p>
            <a:endParaRPr lang="en-US" baseline="0" dirty="0" smtClean="0"/>
          </a:p>
          <a:p>
            <a:r>
              <a:rPr lang="en-US" baseline="0" dirty="0" smtClean="0"/>
              <a:t>Great if learning a new language.</a:t>
            </a:r>
          </a:p>
          <a:p>
            <a:endParaRPr lang="en-US" baseline="0" dirty="0" smtClean="0"/>
          </a:p>
          <a:p>
            <a:r>
              <a:rPr lang="en-US" baseline="0" dirty="0" smtClean="0"/>
              <a:t>Captions are eye-catching and keep students engaged.</a:t>
            </a:r>
          </a:p>
          <a:p>
            <a:endParaRPr lang="en-US" baseline="0" dirty="0" smtClean="0"/>
          </a:p>
          <a:p>
            <a:r>
              <a:rPr lang="en-US" baseline="0" dirty="0" smtClean="0"/>
              <a:t>Oral-only instruction had an information retention rate of 10% and visual-only instruction had a retention rate of 35%. The combination of both visual and oral instruction resulted in a 65% retention rate.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Proven through studies.</a:t>
            </a:r>
          </a:p>
          <a:p>
            <a:endParaRPr lang="en-US" baseline="0" dirty="0" smtClean="0"/>
          </a:p>
        </p:txBody>
      </p:sp>
      <p:sp>
        <p:nvSpPr>
          <p:cNvPr id="4" name="Slide Number Placeholder 3"/>
          <p:cNvSpPr>
            <a:spLocks noGrp="1"/>
          </p:cNvSpPr>
          <p:nvPr>
            <p:ph type="sldNum" sz="quarter" idx="10"/>
          </p:nvPr>
        </p:nvSpPr>
        <p:spPr/>
        <p:txBody>
          <a:bodyPr/>
          <a:lstStyle/>
          <a:p>
            <a:fld id="{360F2CFA-C0ED-0F43-A051-80063D3EA829}" type="slidenum">
              <a:rPr lang="en-US" smtClean="0"/>
              <a:t>3</a:t>
            </a:fld>
            <a:endParaRPr lang="en-US"/>
          </a:p>
        </p:txBody>
      </p:sp>
    </p:spTree>
    <p:extLst>
      <p:ext uri="{BB962C8B-B14F-4D97-AF65-F5344CB8AC3E}">
        <p14:creationId xmlns:p14="http://schemas.microsoft.com/office/powerpoint/2010/main" val="1973612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with disabilities has a right to a free public</a:t>
            </a:r>
            <a:r>
              <a:rPr lang="en-US" baseline="0" dirty="0" smtClean="0"/>
              <a:t> school education that is equal to all other students, in a classroom environment and with the tools necessary to succeed. In an integrated setting with accommodations as needed</a:t>
            </a:r>
          </a:p>
          <a:p>
            <a:endParaRPr lang="en-US" baseline="0" dirty="0" smtClean="0"/>
          </a:p>
          <a:p>
            <a:r>
              <a:rPr lang="en-US" baseline="0" dirty="0" smtClean="0"/>
              <a:t>Equivalent alternative for any multimedia presentation shall be synchronized with the presentation. So that means if you are showing a video you need to provide captioning on it. Not show it later to the student who is deaf and give them a transcript to read.</a:t>
            </a:r>
          </a:p>
          <a:p>
            <a:endParaRPr lang="en-US" baseline="0" dirty="0" smtClean="0"/>
          </a:p>
          <a:p>
            <a:r>
              <a:rPr lang="en-US" dirty="0" smtClean="0"/>
              <a:t>Nobody coming to arrest you,</a:t>
            </a:r>
            <a:r>
              <a:rPr lang="en-US" baseline="0" dirty="0" smtClean="0"/>
              <a:t> but you are obligated to do you best effort for your students. </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4</a:t>
            </a:fld>
            <a:endParaRPr lang="en-US"/>
          </a:p>
        </p:txBody>
      </p:sp>
    </p:spTree>
    <p:extLst>
      <p:ext uri="{BB962C8B-B14F-4D97-AF65-F5344CB8AC3E}">
        <p14:creationId xmlns:p14="http://schemas.microsoft.com/office/powerpoint/2010/main" val="3778700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set of guidelines for making digital content accessible for all users, including those with disabilities.</a:t>
            </a:r>
          </a:p>
          <a:p>
            <a:endParaRPr lang="en-US" dirty="0" smtClean="0"/>
          </a:p>
          <a:p>
            <a:r>
              <a:rPr lang="en-US" dirty="0" smtClean="0"/>
              <a:t>WCAG 2.0 isn’t a law, yet many laws around the world have adopted the guideline as a standard for organizations to meet.</a:t>
            </a:r>
          </a:p>
          <a:p>
            <a:endParaRPr lang="en-US" dirty="0" smtClean="0"/>
          </a:p>
          <a:p>
            <a:r>
              <a:rPr lang="en-US" dirty="0" smtClean="0"/>
              <a:t>WCAG 2.0 has three level of compliance: Level A, Level AA, and Level AAA. If you comply with Level AA, you should also be compliant with Level A.</a:t>
            </a:r>
          </a:p>
          <a:p>
            <a:endParaRPr lang="en-US" dirty="0" smtClean="0"/>
          </a:p>
          <a:p>
            <a:r>
              <a:rPr lang="en-US" dirty="0" smtClean="0"/>
              <a:t>Under WCAG 2.0, closed captions are a Level A requirement for pre-recorded video. Closed captions must be synchronized with the media and represent all the dialogue and sounds in the video.</a:t>
            </a:r>
          </a:p>
          <a:p>
            <a:endParaRPr lang="en-US" dirty="0" smtClean="0"/>
          </a:p>
          <a:p>
            <a:r>
              <a:rPr lang="en-US" dirty="0" smtClean="0"/>
              <a:t>WCAG 2.0 Level AA requires captions for live video, and Level AAA requires an additional text alternative to videos – like a full-text transcript, in addition to closed captions.</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5</a:t>
            </a:fld>
            <a:endParaRPr lang="en-US"/>
          </a:p>
        </p:txBody>
      </p:sp>
    </p:spTree>
    <p:extLst>
      <p:ext uri="{BB962C8B-B14F-4D97-AF65-F5344CB8AC3E}">
        <p14:creationId xmlns:p14="http://schemas.microsoft.com/office/powerpoint/2010/main" val="103307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great resource for the trends in captioning to see how</a:t>
            </a:r>
            <a:r>
              <a:rPr lang="en-US" baseline="0" dirty="0" smtClean="0"/>
              <a:t> much video is being captioned, by what industries and why. How much people are spending on captioning in their companies, the barriers to captioning, the understanding of the legalities of captioning.</a:t>
            </a:r>
          </a:p>
          <a:p>
            <a:endParaRPr lang="en-US" baseline="0" dirty="0" smtClean="0"/>
          </a:p>
          <a:p>
            <a:endParaRPr lang="en-US" baseline="0" dirty="0" smtClean="0"/>
          </a:p>
          <a:p>
            <a:r>
              <a:rPr lang="en-US" baseline="0" dirty="0" smtClean="0"/>
              <a:t>Useful information if you need to convince your school of why captioning is important in an easily digestible format.</a:t>
            </a:r>
          </a:p>
          <a:p>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6</a:t>
            </a:fld>
            <a:endParaRPr lang="en-US"/>
          </a:p>
        </p:txBody>
      </p:sp>
    </p:spTree>
    <p:extLst>
      <p:ext uri="{BB962C8B-B14F-4D97-AF65-F5344CB8AC3E}">
        <p14:creationId xmlns:p14="http://schemas.microsoft.com/office/powerpoint/2010/main" val="3399073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companies out there you can pay a fee and</a:t>
            </a:r>
            <a:r>
              <a:rPr lang="en-US" baseline="0" dirty="0" smtClean="0"/>
              <a:t> they will caption your videos. Or you can CIY Caption it Yourself. </a:t>
            </a:r>
          </a:p>
          <a:p>
            <a:endParaRPr lang="en-US" baseline="0" dirty="0" smtClean="0"/>
          </a:p>
          <a:p>
            <a:r>
              <a:rPr lang="en-US" baseline="0" dirty="0" smtClean="0"/>
              <a:t>Use the best practices set forth in the Captioning Key published by the Described and Captioned Media Program.</a:t>
            </a:r>
          </a:p>
          <a:p>
            <a:endParaRPr lang="en-US" baseline="0" dirty="0" smtClean="0"/>
          </a:p>
          <a:p>
            <a:r>
              <a:rPr lang="en-US" baseline="0" dirty="0" smtClean="0"/>
              <a:t>Top three things to achieve with your captioning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7</a:t>
            </a:fld>
            <a:endParaRPr lang="en-US"/>
          </a:p>
        </p:txBody>
      </p:sp>
    </p:spTree>
    <p:extLst>
      <p:ext uri="{BB962C8B-B14F-4D97-AF65-F5344CB8AC3E}">
        <p14:creationId xmlns:p14="http://schemas.microsoft.com/office/powerpoint/2010/main" val="3584523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standard punctuation you do in good writing. Same for using</a:t>
            </a:r>
            <a:r>
              <a:rPr lang="en-US" baseline="0" dirty="0" smtClean="0"/>
              <a:t> numbers or spelling them out</a:t>
            </a:r>
            <a:endParaRPr lang="en-US" dirty="0" smtClean="0"/>
          </a:p>
          <a:p>
            <a:r>
              <a:rPr lang="en-US" dirty="0" smtClean="0"/>
              <a:t/>
            </a:r>
            <a:br>
              <a:rPr lang="en-US" dirty="0" smtClean="0"/>
            </a:br>
            <a:r>
              <a:rPr lang="en-US" dirty="0" smtClean="0"/>
              <a:t>Sometimes font is not an option on captioning software.</a:t>
            </a:r>
            <a:r>
              <a:rPr lang="en-US" baseline="0" dirty="0" smtClean="0"/>
              <a:t> But if you have options use these font guidelines.</a:t>
            </a:r>
          </a:p>
          <a:p>
            <a:endParaRPr lang="en-US" baseline="0" dirty="0" smtClean="0"/>
          </a:p>
          <a:p>
            <a:r>
              <a:rPr lang="en-US" baseline="0" dirty="0" smtClean="0"/>
              <a:t>Examples of breaking up lines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9</a:t>
            </a:fld>
            <a:endParaRPr lang="en-US"/>
          </a:p>
        </p:txBody>
      </p:sp>
    </p:spTree>
    <p:extLst>
      <p:ext uri="{BB962C8B-B14F-4D97-AF65-F5344CB8AC3E}">
        <p14:creationId xmlns:p14="http://schemas.microsoft.com/office/powerpoint/2010/main" val="259315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Placement choice</a:t>
            </a:r>
            <a:r>
              <a:rPr lang="en-US" baseline="0" dirty="0" smtClean="0"/>
              <a:t> may not be an option in some software, but here is what is preferred. </a:t>
            </a:r>
            <a:endParaRPr lang="en-US" baseline="0" dirty="0" smtClean="0"/>
          </a:p>
          <a:p>
            <a:endParaRPr lang="en-US" baseline="0" dirty="0" smtClean="0"/>
          </a:p>
          <a:p>
            <a:r>
              <a:rPr lang="en-US" baseline="0" dirty="0" smtClean="0"/>
              <a:t>If two speak at once, put both on screen under speakers</a:t>
            </a:r>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10</a:t>
            </a:fld>
            <a:endParaRPr lang="en-US"/>
          </a:p>
        </p:txBody>
      </p:sp>
    </p:spTree>
    <p:extLst>
      <p:ext uri="{BB962C8B-B14F-4D97-AF65-F5344CB8AC3E}">
        <p14:creationId xmlns:p14="http://schemas.microsoft.com/office/powerpoint/2010/main" val="556849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Skipping spelling and capitalization</a:t>
            </a:r>
            <a:r>
              <a:rPr lang="en-US" baseline="0" dirty="0" smtClean="0"/>
              <a:t> because it is the standard rules.</a:t>
            </a:r>
          </a:p>
          <a:p>
            <a:endParaRPr lang="en-US" baseline="0" dirty="0" smtClean="0"/>
          </a:p>
          <a:p>
            <a:r>
              <a:rPr lang="en-US" baseline="0" dirty="0" smtClean="0"/>
              <a:t>You want to caption not just the words but the way things are said. So if someone says they are c-c-c-old you want to use dashes to indicate that. </a:t>
            </a:r>
          </a:p>
          <a:p>
            <a:endParaRPr lang="en-US" baseline="0" dirty="0" smtClean="0"/>
          </a:p>
          <a:p>
            <a:r>
              <a:rPr lang="en-US" baseline="0" dirty="0" smtClean="0"/>
              <a:t>Put in the ums</a:t>
            </a:r>
          </a:p>
          <a:p>
            <a:endParaRPr lang="en-US" baseline="0" dirty="0" smtClean="0"/>
          </a:p>
          <a:p>
            <a:r>
              <a:rPr lang="en-US" baseline="0" dirty="0" smtClean="0"/>
              <a:t>Don’t use an ellipsis for a sentence continuing into the next caption.</a:t>
            </a:r>
          </a:p>
          <a:p>
            <a:endParaRPr lang="en-US" baseline="0" dirty="0" smtClean="0"/>
          </a:p>
          <a:p>
            <a:r>
              <a:rPr lang="en-US" dirty="0" smtClean="0"/>
              <a:t>Sound effects can</a:t>
            </a:r>
            <a:r>
              <a:rPr lang="en-US" baseline="0" dirty="0" smtClean="0"/>
              <a:t> include onomatopoeia. But put them on a separate line from the described sound. Example.</a:t>
            </a:r>
          </a:p>
          <a:p>
            <a:r>
              <a:rPr lang="en-US" baseline="0" dirty="0" smtClean="0"/>
              <a:t>[engine rumbling]</a:t>
            </a:r>
          </a:p>
          <a:p>
            <a:r>
              <a:rPr lang="en-US" baseline="0" dirty="0" err="1" smtClean="0"/>
              <a:t>rrr-rrr-rrr</a:t>
            </a:r>
            <a:endParaRPr lang="en-US" baseline="0" dirty="0" smtClean="0"/>
          </a:p>
          <a:p>
            <a:r>
              <a:rPr lang="en-US" baseline="0" dirty="0" smtClean="0"/>
              <a:t>But both lowercase</a:t>
            </a:r>
          </a:p>
          <a:p>
            <a:r>
              <a:rPr lang="en-US" baseline="0" dirty="0" smtClean="0"/>
              <a:t>Synchronize them with the sound and use present tense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0F2CFA-C0ED-0F43-A051-80063D3EA829}" type="slidenum">
              <a:rPr lang="en-US" smtClean="0"/>
              <a:t>11</a:t>
            </a:fld>
            <a:endParaRPr lang="en-US"/>
          </a:p>
        </p:txBody>
      </p:sp>
    </p:spTree>
    <p:extLst>
      <p:ext uri="{BB962C8B-B14F-4D97-AF65-F5344CB8AC3E}">
        <p14:creationId xmlns:p14="http://schemas.microsoft.com/office/powerpoint/2010/main" val="741647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5/15/19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5/15/19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5/15/19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5/15/19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5/15/19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ikse.dk/subtitleedi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andbrake.f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april@vsatx.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3playmedia.com/resources/industry-studies/2019-state-of-caption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captioningkey.org/quality_captioning.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332397"/>
            <a:ext cx="5458968" cy="1048684"/>
          </a:xfrm>
        </p:spPr>
        <p:txBody>
          <a:bodyPr>
            <a:normAutofit fontScale="90000"/>
          </a:bodyPr>
          <a:lstStyle/>
          <a:p>
            <a:r>
              <a:rPr lang="en-US" dirty="0" smtClean="0"/>
              <a:t>Captioning in the K12 Classroom</a:t>
            </a:r>
            <a:endParaRPr lang="en-US" dirty="0"/>
          </a:p>
        </p:txBody>
      </p:sp>
      <p:sp>
        <p:nvSpPr>
          <p:cNvPr id="3" name="Subtitle 2"/>
          <p:cNvSpPr>
            <a:spLocks noGrp="1"/>
          </p:cNvSpPr>
          <p:nvPr>
            <p:ph type="subTitle" idx="1"/>
          </p:nvPr>
        </p:nvSpPr>
        <p:spPr>
          <a:xfrm>
            <a:off x="3200400" y="5381081"/>
            <a:ext cx="5458968" cy="621792"/>
          </a:xfrm>
        </p:spPr>
        <p:txBody>
          <a:bodyPr/>
          <a:lstStyle/>
          <a:p>
            <a:r>
              <a:rPr lang="en-US" dirty="0" smtClean="0"/>
              <a:t>April Sullivan, VSA Texas</a:t>
            </a:r>
            <a:endParaRPr lang="en-US" dirty="0"/>
          </a:p>
        </p:txBody>
      </p:sp>
    </p:spTree>
    <p:extLst>
      <p:ext uri="{BB962C8B-B14F-4D97-AF65-F5344CB8AC3E}">
        <p14:creationId xmlns:p14="http://schemas.microsoft.com/office/powerpoint/2010/main" val="2983066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 Placement	</a:t>
            </a:r>
            <a:endParaRPr lang="en-US" dirty="0"/>
          </a:p>
        </p:txBody>
      </p:sp>
      <p:sp>
        <p:nvSpPr>
          <p:cNvPr id="3" name="Content Placeholder 2"/>
          <p:cNvSpPr>
            <a:spLocks noGrp="1"/>
          </p:cNvSpPr>
          <p:nvPr>
            <p:ph idx="1"/>
          </p:nvPr>
        </p:nvSpPr>
        <p:spPr/>
        <p:txBody>
          <a:bodyPr/>
          <a:lstStyle/>
          <a:p>
            <a:r>
              <a:rPr lang="en-US" dirty="0" smtClean="0"/>
              <a:t>Should be left aligned and along the bottom</a:t>
            </a:r>
          </a:p>
          <a:p>
            <a:r>
              <a:rPr lang="en-US" dirty="0" smtClean="0"/>
              <a:t>If this preferred placement interferes with text/graphics in the video, place at top</a:t>
            </a:r>
          </a:p>
          <a:p>
            <a:r>
              <a:rPr lang="en-US" dirty="0" smtClean="0"/>
              <a:t>No more than 2 lines per caption</a:t>
            </a:r>
          </a:p>
          <a:p>
            <a:r>
              <a:rPr lang="en-US" dirty="0" smtClean="0"/>
              <a:t>Captioned dialogue should be placed under the speaker</a:t>
            </a:r>
          </a:p>
          <a:p>
            <a:pPr marL="0" indent="0">
              <a:buNone/>
            </a:pPr>
            <a:endParaRPr lang="en-US" dirty="0"/>
          </a:p>
        </p:txBody>
      </p:sp>
    </p:spTree>
    <p:extLst>
      <p:ext uri="{BB962C8B-B14F-4D97-AF65-F5344CB8AC3E}">
        <p14:creationId xmlns:p14="http://schemas.microsoft.com/office/powerpoint/2010/main" val="2435962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 and Grammar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dashes to indicate s-s-s-stuttering</a:t>
            </a:r>
          </a:p>
          <a:p>
            <a:r>
              <a:rPr lang="en-US" dirty="0" smtClean="0"/>
              <a:t>Use dashes for spelling A-B-C</a:t>
            </a:r>
          </a:p>
          <a:p>
            <a:r>
              <a:rPr lang="en-US" dirty="0" smtClean="0"/>
              <a:t>Use ellipsis for significant …pauses</a:t>
            </a:r>
          </a:p>
          <a:p>
            <a:r>
              <a:rPr lang="en-US" dirty="0" smtClean="0"/>
              <a:t>Use quotation marks for onscreen readings “Fourscore and seven years ago”</a:t>
            </a:r>
          </a:p>
          <a:p>
            <a:r>
              <a:rPr lang="en-US" dirty="0" smtClean="0"/>
              <a:t>Use </a:t>
            </a:r>
            <a:r>
              <a:rPr lang="en-US" i="1" dirty="0" smtClean="0"/>
              <a:t>italics</a:t>
            </a:r>
            <a:r>
              <a:rPr lang="en-US" dirty="0" smtClean="0"/>
              <a:t> for voice-overs, narration, thinking, heavy emphasis, foreign words, background audio</a:t>
            </a:r>
          </a:p>
          <a:p>
            <a:r>
              <a:rPr lang="en-US" dirty="0" smtClean="0"/>
              <a:t>Use the music symbol for ♪ song lyrics♪</a:t>
            </a:r>
          </a:p>
          <a:p>
            <a:r>
              <a:rPr lang="en-US" dirty="0" smtClean="0"/>
              <a:t>Put sound effects in brackets [audience groaning]</a:t>
            </a:r>
          </a:p>
        </p:txBody>
      </p:sp>
    </p:spTree>
    <p:extLst>
      <p:ext uri="{BB962C8B-B14F-4D97-AF65-F5344CB8AC3E}">
        <p14:creationId xmlns:p14="http://schemas.microsoft.com/office/powerpoint/2010/main" val="229969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 Identification</a:t>
            </a:r>
            <a:endParaRPr lang="en-US" dirty="0"/>
          </a:p>
        </p:txBody>
      </p:sp>
      <p:sp>
        <p:nvSpPr>
          <p:cNvPr id="3" name="Content Placeholder 2"/>
          <p:cNvSpPr>
            <a:spLocks noGrp="1"/>
          </p:cNvSpPr>
          <p:nvPr>
            <p:ph idx="1"/>
          </p:nvPr>
        </p:nvSpPr>
        <p:spPr/>
        <p:txBody>
          <a:bodyPr/>
          <a:lstStyle/>
          <a:p>
            <a:r>
              <a:rPr lang="en-US" dirty="0" smtClean="0"/>
              <a:t>If you can’t place the captions under a speaker directly then identify them with their name in parentheses</a:t>
            </a:r>
          </a:p>
          <a:p>
            <a:r>
              <a:rPr lang="en-US" dirty="0" smtClean="0"/>
              <a:t>If their name is unknown, identify them with the same information a hearing viewer has</a:t>
            </a:r>
          </a:p>
          <a:p>
            <a:r>
              <a:rPr lang="en-US" dirty="0" smtClean="0"/>
              <a:t>(April) or (instructor)</a:t>
            </a:r>
          </a:p>
        </p:txBody>
      </p:sp>
    </p:spTree>
    <p:extLst>
      <p:ext uri="{BB962C8B-B14F-4D97-AF65-F5344CB8AC3E}">
        <p14:creationId xmlns:p14="http://schemas.microsoft.com/office/powerpoint/2010/main" val="1801804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Rate</a:t>
            </a:r>
            <a:endParaRPr lang="en-US" dirty="0"/>
          </a:p>
        </p:txBody>
      </p:sp>
      <p:sp>
        <p:nvSpPr>
          <p:cNvPr id="3" name="Content Placeholder 2"/>
          <p:cNvSpPr>
            <a:spLocks noGrp="1"/>
          </p:cNvSpPr>
          <p:nvPr>
            <p:ph idx="1"/>
          </p:nvPr>
        </p:nvSpPr>
        <p:spPr/>
        <p:txBody>
          <a:bodyPr/>
          <a:lstStyle/>
          <a:p>
            <a:r>
              <a:rPr lang="en-US" dirty="0" smtClean="0"/>
              <a:t>Up to 130 to 160 words per minute</a:t>
            </a:r>
          </a:p>
          <a:p>
            <a:r>
              <a:rPr lang="en-US" smtClean="0"/>
              <a:t>Words </a:t>
            </a:r>
            <a:r>
              <a:rPr lang="en-US" dirty="0" smtClean="0"/>
              <a:t>on screen for 1 to 6 seconds</a:t>
            </a:r>
          </a:p>
          <a:p>
            <a:endParaRPr lang="en-US" dirty="0"/>
          </a:p>
        </p:txBody>
      </p:sp>
    </p:spTree>
    <p:extLst>
      <p:ext uri="{BB962C8B-B14F-4D97-AF65-F5344CB8AC3E}">
        <p14:creationId xmlns:p14="http://schemas.microsoft.com/office/powerpoint/2010/main" val="1081840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Captions</a:t>
            </a:r>
            <a:endParaRPr lang="en-US" dirty="0"/>
          </a:p>
        </p:txBody>
      </p:sp>
      <p:sp>
        <p:nvSpPr>
          <p:cNvPr id="3" name="Content Placeholder 2"/>
          <p:cNvSpPr>
            <a:spLocks noGrp="1"/>
          </p:cNvSpPr>
          <p:nvPr>
            <p:ph idx="1"/>
          </p:nvPr>
        </p:nvSpPr>
        <p:spPr/>
        <p:txBody>
          <a:bodyPr/>
          <a:lstStyle/>
          <a:p>
            <a:r>
              <a:rPr lang="en-US" dirty="0" smtClean="0"/>
              <a:t>An accuracy rate of 60 to 70 percent</a:t>
            </a:r>
          </a:p>
          <a:p>
            <a:r>
              <a:rPr lang="en-US" dirty="0" smtClean="0"/>
              <a:t>Do not meet the guidelines</a:t>
            </a:r>
          </a:p>
          <a:p>
            <a:r>
              <a:rPr lang="en-US" dirty="0" smtClean="0"/>
              <a:t>Convenient and a good starting place</a:t>
            </a:r>
          </a:p>
        </p:txBody>
      </p:sp>
    </p:spTree>
    <p:extLst>
      <p:ext uri="{BB962C8B-B14F-4D97-AF65-F5344CB8AC3E}">
        <p14:creationId xmlns:p14="http://schemas.microsoft.com/office/powerpoint/2010/main" val="133735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823779"/>
            <a:ext cx="7362283" cy="1143000"/>
          </a:xfrm>
        </p:spPr>
        <p:txBody>
          <a:bodyPr/>
          <a:lstStyle/>
          <a:p>
            <a:r>
              <a:rPr lang="en-US" dirty="0" smtClean="0"/>
              <a:t>Example</a:t>
            </a:r>
            <a:endParaRPr lang="en-US" sz="2000" dirty="0">
              <a:solidFill>
                <a:schemeClr val="tx1"/>
              </a:solidFill>
            </a:endParaRPr>
          </a:p>
        </p:txBody>
      </p:sp>
      <p:pic>
        <p:nvPicPr>
          <p:cNvPr id="4" name="Content Placeholder 3" descr="antares1.jpg"/>
          <p:cNvPicPr>
            <a:picLocks noGrp="1" noChangeAspect="1"/>
          </p:cNvPicPr>
          <p:nvPr>
            <p:ph idx="1"/>
          </p:nvPr>
        </p:nvPicPr>
        <p:blipFill>
          <a:blip r:embed="rId3">
            <a:extLst>
              <a:ext uri="{28A0092B-C50C-407E-A947-70E740481C1C}">
                <a14:useLocalDpi xmlns:a14="http://schemas.microsoft.com/office/drawing/2010/main" val="0"/>
              </a:ext>
            </a:extLst>
          </a:blip>
          <a:srcRect l="3661" r="3661"/>
          <a:stretch>
            <a:fillRect/>
          </a:stretch>
        </p:blipFill>
        <p:spPr>
          <a:xfrm>
            <a:off x="249968" y="1966779"/>
            <a:ext cx="7843445" cy="4719730"/>
          </a:xfrm>
        </p:spPr>
      </p:pic>
    </p:spTree>
    <p:extLst>
      <p:ext uri="{BB962C8B-B14F-4D97-AF65-F5344CB8AC3E}">
        <p14:creationId xmlns:p14="http://schemas.microsoft.com/office/powerpoint/2010/main" val="744793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823779"/>
            <a:ext cx="7362283" cy="1143000"/>
          </a:xfrm>
        </p:spPr>
        <p:txBody>
          <a:bodyPr/>
          <a:lstStyle/>
          <a:p>
            <a:r>
              <a:rPr lang="en-US" dirty="0" smtClean="0"/>
              <a:t>Example</a:t>
            </a:r>
            <a:endParaRPr lang="en-US" sz="2000" dirty="0">
              <a:solidFill>
                <a:schemeClr val="tx1"/>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9968" y="2141989"/>
            <a:ext cx="7843445" cy="4369310"/>
          </a:xfrm>
        </p:spPr>
      </p:pic>
    </p:spTree>
    <p:extLst>
      <p:ext uri="{BB962C8B-B14F-4D97-AF65-F5344CB8AC3E}">
        <p14:creationId xmlns:p14="http://schemas.microsoft.com/office/powerpoint/2010/main" val="3239418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r>
              <a:rPr lang="en-US" dirty="0" smtClean="0"/>
              <a:t>YouTube Captioning – Editing Auto Captions</a:t>
            </a:r>
            <a:endParaRPr lang="en-US" dirty="0"/>
          </a:p>
        </p:txBody>
      </p:sp>
      <p:sp>
        <p:nvSpPr>
          <p:cNvPr id="3" name="Content Placeholder 2"/>
          <p:cNvSpPr>
            <a:spLocks noGrp="1"/>
          </p:cNvSpPr>
          <p:nvPr>
            <p:ph idx="1"/>
          </p:nvPr>
        </p:nvSpPr>
        <p:spPr>
          <a:xfrm>
            <a:off x="457199" y="1743296"/>
            <a:ext cx="7001192" cy="4582376"/>
          </a:xfrm>
        </p:spPr>
        <p:txBody>
          <a:bodyPr>
            <a:normAutofit fontScale="92500" lnSpcReduction="10000"/>
          </a:bodyPr>
          <a:lstStyle/>
          <a:p>
            <a:r>
              <a:rPr lang="en-US" dirty="0" smtClean="0"/>
              <a:t>Sign into your YouTube account</a:t>
            </a:r>
          </a:p>
          <a:p>
            <a:r>
              <a:rPr lang="en-US" dirty="0" smtClean="0"/>
              <a:t>Go to Your Channel</a:t>
            </a:r>
          </a:p>
          <a:p>
            <a:r>
              <a:rPr lang="en-US" dirty="0" smtClean="0"/>
              <a:t>Click on Creator Studio </a:t>
            </a:r>
            <a:br>
              <a:rPr lang="en-US" dirty="0" smtClean="0"/>
            </a:br>
            <a:r>
              <a:rPr lang="en-US" dirty="0" smtClean="0"/>
              <a:t>(or YouTube Studio Beta, then Creator Studio Classic)</a:t>
            </a:r>
          </a:p>
          <a:p>
            <a:r>
              <a:rPr lang="en-US" dirty="0" smtClean="0"/>
              <a:t>Click on Video Manager</a:t>
            </a:r>
          </a:p>
          <a:p>
            <a:r>
              <a:rPr lang="en-US" dirty="0" smtClean="0"/>
              <a:t>Choose a video and click Edit Subtitles/CC</a:t>
            </a:r>
          </a:p>
          <a:p>
            <a:r>
              <a:rPr lang="en-US" dirty="0" smtClean="0"/>
              <a:t>Choose the Language to view the captions</a:t>
            </a:r>
          </a:p>
          <a:p>
            <a:r>
              <a:rPr lang="en-US" dirty="0" smtClean="0"/>
              <a:t>Click Edit and make changes to text</a:t>
            </a:r>
          </a:p>
          <a:p>
            <a:r>
              <a:rPr lang="en-US" dirty="0" smtClean="0"/>
              <a:t>Click Publish Edits</a:t>
            </a:r>
          </a:p>
          <a:p>
            <a:r>
              <a:rPr lang="en-US" dirty="0" smtClean="0"/>
              <a:t>Edit caption font, background, and placement</a:t>
            </a:r>
          </a:p>
          <a:p>
            <a:endParaRPr lang="en-US" dirty="0"/>
          </a:p>
        </p:txBody>
      </p:sp>
    </p:spTree>
    <p:extLst>
      <p:ext uri="{BB962C8B-B14F-4D97-AF65-F5344CB8AC3E}">
        <p14:creationId xmlns:p14="http://schemas.microsoft.com/office/powerpoint/2010/main" val="919808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YouTube Captioning – </a:t>
            </a:r>
            <a:r>
              <a:rPr lang="en-US" dirty="0" smtClean="0"/>
              <a:t>Creating Captions</a:t>
            </a:r>
            <a:endParaRPr lang="en-US" dirty="0"/>
          </a:p>
        </p:txBody>
      </p:sp>
      <p:sp>
        <p:nvSpPr>
          <p:cNvPr id="3" name="Content Placeholder 2"/>
          <p:cNvSpPr>
            <a:spLocks noGrp="1"/>
          </p:cNvSpPr>
          <p:nvPr>
            <p:ph idx="1"/>
          </p:nvPr>
        </p:nvSpPr>
        <p:spPr/>
        <p:txBody>
          <a:bodyPr/>
          <a:lstStyle/>
          <a:p>
            <a:r>
              <a:rPr lang="en-US" dirty="0" smtClean="0"/>
              <a:t>In Video Manager, choose a video and </a:t>
            </a:r>
            <a:r>
              <a:rPr lang="en-US" dirty="0"/>
              <a:t>click Edit Subtitles/CC</a:t>
            </a:r>
          </a:p>
          <a:p>
            <a:r>
              <a:rPr lang="en-US" dirty="0" smtClean="0"/>
              <a:t>Click Add new subtitles or CC</a:t>
            </a:r>
          </a:p>
          <a:p>
            <a:r>
              <a:rPr lang="en-US" dirty="0" smtClean="0"/>
              <a:t>Choose a language</a:t>
            </a:r>
          </a:p>
          <a:p>
            <a:r>
              <a:rPr lang="en-US" dirty="0" smtClean="0"/>
              <a:t>Click Create new subtitles or CC</a:t>
            </a:r>
          </a:p>
          <a:p>
            <a:r>
              <a:rPr lang="en-US" dirty="0" smtClean="0"/>
              <a:t>Type in captions as you listen to video</a:t>
            </a:r>
          </a:p>
          <a:p>
            <a:r>
              <a:rPr lang="en-US" dirty="0" smtClean="0"/>
              <a:t>Click Publish</a:t>
            </a:r>
          </a:p>
          <a:p>
            <a:endParaRPr lang="en-US" dirty="0"/>
          </a:p>
        </p:txBody>
      </p:sp>
    </p:spTree>
    <p:extLst>
      <p:ext uri="{BB962C8B-B14F-4D97-AF65-F5344CB8AC3E}">
        <p14:creationId xmlns:p14="http://schemas.microsoft.com/office/powerpoint/2010/main" val="850066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YouTube Captioning – </a:t>
            </a:r>
            <a:r>
              <a:rPr lang="en-US" dirty="0" smtClean="0"/>
              <a:t>Transcribe and </a:t>
            </a:r>
            <a:r>
              <a:rPr lang="en-US" dirty="0" err="1" smtClean="0"/>
              <a:t>AutoSync</a:t>
            </a:r>
            <a:endParaRPr lang="en-US" dirty="0"/>
          </a:p>
        </p:txBody>
      </p:sp>
      <p:sp>
        <p:nvSpPr>
          <p:cNvPr id="3" name="Content Placeholder 2"/>
          <p:cNvSpPr>
            <a:spLocks noGrp="1"/>
          </p:cNvSpPr>
          <p:nvPr>
            <p:ph idx="1"/>
          </p:nvPr>
        </p:nvSpPr>
        <p:spPr/>
        <p:txBody>
          <a:bodyPr/>
          <a:lstStyle/>
          <a:p>
            <a:r>
              <a:rPr lang="en-US" dirty="0" smtClean="0"/>
              <a:t>In Video Manager, choose a video and </a:t>
            </a:r>
            <a:r>
              <a:rPr lang="en-US" dirty="0"/>
              <a:t>click Edit Subtitles/CC</a:t>
            </a:r>
          </a:p>
          <a:p>
            <a:r>
              <a:rPr lang="en-US" dirty="0" smtClean="0"/>
              <a:t>Click Add new subtitles or CC</a:t>
            </a:r>
          </a:p>
          <a:p>
            <a:r>
              <a:rPr lang="en-US" dirty="0" smtClean="0"/>
              <a:t>Choose a language</a:t>
            </a:r>
          </a:p>
          <a:p>
            <a:r>
              <a:rPr lang="en-US" dirty="0" smtClean="0"/>
              <a:t>Click Transcribe and auto-sync</a:t>
            </a:r>
          </a:p>
          <a:p>
            <a:r>
              <a:rPr lang="en-US" dirty="0" smtClean="0"/>
              <a:t>Type in captions as you listen to video</a:t>
            </a:r>
          </a:p>
          <a:p>
            <a:r>
              <a:rPr lang="en-US" dirty="0" smtClean="0"/>
              <a:t>Click Set Timings</a:t>
            </a:r>
          </a:p>
          <a:p>
            <a:r>
              <a:rPr lang="en-US" dirty="0" smtClean="0"/>
              <a:t>Choose the </a:t>
            </a:r>
            <a:r>
              <a:rPr lang="en-US" dirty="0" smtClean="0"/>
              <a:t>Language (set timings)</a:t>
            </a:r>
            <a:endParaRPr lang="en-US" dirty="0" smtClean="0"/>
          </a:p>
          <a:p>
            <a:endParaRPr lang="en-US" dirty="0"/>
          </a:p>
        </p:txBody>
      </p:sp>
    </p:spTree>
    <p:extLst>
      <p:ext uri="{BB962C8B-B14F-4D97-AF65-F5344CB8AC3E}">
        <p14:creationId xmlns:p14="http://schemas.microsoft.com/office/powerpoint/2010/main" val="305451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Captioning</a:t>
            </a:r>
            <a:endParaRPr lang="en-US" dirty="0"/>
          </a:p>
        </p:txBody>
      </p:sp>
      <p:sp>
        <p:nvSpPr>
          <p:cNvPr id="3" name="Content Placeholder 2"/>
          <p:cNvSpPr>
            <a:spLocks noGrp="1"/>
          </p:cNvSpPr>
          <p:nvPr>
            <p:ph idx="1"/>
          </p:nvPr>
        </p:nvSpPr>
        <p:spPr/>
        <p:txBody>
          <a:bodyPr/>
          <a:lstStyle/>
          <a:p>
            <a:r>
              <a:rPr lang="en-US" dirty="0" smtClean="0"/>
              <a:t>The text version of speech and other sounds that can be provided on television, DVDs, online videos, at movies, or at live theater</a:t>
            </a:r>
          </a:p>
          <a:p>
            <a:r>
              <a:rPr lang="en-US" dirty="0" smtClean="0"/>
              <a:t>Captions are useful for people who are Deaf or hearing impaired, noisy environments, teaching environments, and for English language learners</a:t>
            </a:r>
          </a:p>
          <a:p>
            <a:r>
              <a:rPr lang="en-US" dirty="0" smtClean="0"/>
              <a:t>Open captioned </a:t>
            </a:r>
            <a:r>
              <a:rPr lang="en-US" dirty="0" err="1" smtClean="0"/>
              <a:t>vs</a:t>
            </a:r>
            <a:r>
              <a:rPr lang="en-US" dirty="0" smtClean="0"/>
              <a:t> closed captioned</a:t>
            </a:r>
          </a:p>
          <a:p>
            <a:r>
              <a:rPr lang="en-US" dirty="0" smtClean="0"/>
              <a:t>Captions </a:t>
            </a:r>
            <a:r>
              <a:rPr lang="en-US" dirty="0" err="1" smtClean="0"/>
              <a:t>vs</a:t>
            </a:r>
            <a:r>
              <a:rPr lang="en-US" dirty="0" smtClean="0"/>
              <a:t> subtitles</a:t>
            </a:r>
          </a:p>
          <a:p>
            <a:endParaRPr lang="en-US" dirty="0"/>
          </a:p>
        </p:txBody>
      </p:sp>
      <p:pic>
        <p:nvPicPr>
          <p:cNvPr id="4" name="Picture 3" descr="CC.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1465" y="5145466"/>
            <a:ext cx="1943100" cy="1460500"/>
          </a:xfrm>
          <a:prstGeom prst="rect">
            <a:avLst/>
          </a:prstGeom>
        </p:spPr>
      </p:pic>
      <p:pic>
        <p:nvPicPr>
          <p:cNvPr id="5" name="Picture 4" descr="open_captioned_100sq_0se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2430" y="5121936"/>
            <a:ext cx="1484030" cy="1484030"/>
          </a:xfrm>
          <a:prstGeom prst="rect">
            <a:avLst/>
          </a:prstGeom>
        </p:spPr>
      </p:pic>
    </p:spTree>
    <p:extLst>
      <p:ext uri="{BB962C8B-B14F-4D97-AF65-F5344CB8AC3E}">
        <p14:creationId xmlns:p14="http://schemas.microsoft.com/office/powerpoint/2010/main" val="3122026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YouTube Captioning – </a:t>
            </a:r>
            <a:r>
              <a:rPr lang="en-US" dirty="0" smtClean="0"/>
              <a:t>Upload a File</a:t>
            </a:r>
            <a:endParaRPr lang="en-US" dirty="0"/>
          </a:p>
        </p:txBody>
      </p:sp>
      <p:sp>
        <p:nvSpPr>
          <p:cNvPr id="3" name="Content Placeholder 2"/>
          <p:cNvSpPr>
            <a:spLocks noGrp="1"/>
          </p:cNvSpPr>
          <p:nvPr>
            <p:ph idx="1"/>
          </p:nvPr>
        </p:nvSpPr>
        <p:spPr/>
        <p:txBody>
          <a:bodyPr/>
          <a:lstStyle/>
          <a:p>
            <a:r>
              <a:rPr lang="en-US" dirty="0" smtClean="0"/>
              <a:t>In Video Manager, choose a video and </a:t>
            </a:r>
            <a:r>
              <a:rPr lang="en-US" dirty="0"/>
              <a:t>click Edit Subtitles/CC</a:t>
            </a:r>
          </a:p>
          <a:p>
            <a:r>
              <a:rPr lang="en-US" dirty="0" smtClean="0"/>
              <a:t>Click Add new subtitles or CC</a:t>
            </a:r>
          </a:p>
          <a:p>
            <a:r>
              <a:rPr lang="en-US" dirty="0" smtClean="0"/>
              <a:t>Choose a language</a:t>
            </a:r>
          </a:p>
          <a:p>
            <a:r>
              <a:rPr lang="en-US" dirty="0" smtClean="0"/>
              <a:t>Click Upload a File</a:t>
            </a:r>
          </a:p>
          <a:p>
            <a:r>
              <a:rPr lang="en-US" dirty="0" smtClean="0"/>
              <a:t>Choose your File Type (transcript or Subtitles file)</a:t>
            </a:r>
          </a:p>
          <a:p>
            <a:r>
              <a:rPr lang="en-US" dirty="0" smtClean="0"/>
              <a:t>Click Set Timings</a:t>
            </a:r>
          </a:p>
          <a:p>
            <a:r>
              <a:rPr lang="en-US" dirty="0" smtClean="0"/>
              <a:t>Choose the Language</a:t>
            </a:r>
          </a:p>
          <a:p>
            <a:endParaRPr lang="en-US" dirty="0"/>
          </a:p>
        </p:txBody>
      </p:sp>
    </p:spTree>
    <p:extLst>
      <p:ext uri="{BB962C8B-B14F-4D97-AF65-F5344CB8AC3E}">
        <p14:creationId xmlns:p14="http://schemas.microsoft.com/office/powerpoint/2010/main" val="3028975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 Rip Text (.</a:t>
            </a:r>
            <a:r>
              <a:rPr lang="en-US" dirty="0" err="1" smtClean="0"/>
              <a:t>srt</a:t>
            </a:r>
            <a:r>
              <a:rPr lang="en-US" dirty="0" smtClean="0"/>
              <a:t>) Files </a:t>
            </a:r>
            <a:endParaRPr lang="en-US" dirty="0"/>
          </a:p>
        </p:txBody>
      </p:sp>
      <p:sp>
        <p:nvSpPr>
          <p:cNvPr id="3" name="Content Placeholder 2"/>
          <p:cNvSpPr>
            <a:spLocks noGrp="1"/>
          </p:cNvSpPr>
          <p:nvPr>
            <p:ph idx="1"/>
          </p:nvPr>
        </p:nvSpPr>
        <p:spPr/>
        <p:txBody>
          <a:bodyPr/>
          <a:lstStyle/>
          <a:p>
            <a:r>
              <a:rPr lang="en-US" dirty="0" smtClean="0"/>
              <a:t>A plain text file that is formatted to include the start and end </a:t>
            </a:r>
            <a:r>
              <a:rPr lang="en-US" dirty="0" smtClean="0"/>
              <a:t>time codes </a:t>
            </a:r>
            <a:r>
              <a:rPr lang="en-US" dirty="0" smtClean="0"/>
              <a:t>of your text to match up with your video</a:t>
            </a:r>
          </a:p>
        </p:txBody>
      </p:sp>
      <p:pic>
        <p:nvPicPr>
          <p:cNvPr id="5" name="Picture 4" descr="srt exampl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7734" y="3341453"/>
            <a:ext cx="3925780" cy="3242345"/>
          </a:xfrm>
          <a:prstGeom prst="rect">
            <a:avLst/>
          </a:prstGeom>
        </p:spPr>
      </p:pic>
    </p:spTree>
    <p:extLst>
      <p:ext uri="{BB962C8B-B14F-4D97-AF65-F5344CB8AC3E}">
        <p14:creationId xmlns:p14="http://schemas.microsoft.com/office/powerpoint/2010/main" val="3937587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Subtitle Edit</a:t>
            </a:r>
            <a:endParaRPr lang="en-US" dirty="0"/>
          </a:p>
        </p:txBody>
      </p:sp>
      <p:sp>
        <p:nvSpPr>
          <p:cNvPr id="3" name="Content Placeholder 2"/>
          <p:cNvSpPr>
            <a:spLocks noGrp="1"/>
          </p:cNvSpPr>
          <p:nvPr>
            <p:ph idx="1"/>
          </p:nvPr>
        </p:nvSpPr>
        <p:spPr/>
        <p:txBody>
          <a:bodyPr/>
          <a:lstStyle/>
          <a:p>
            <a:r>
              <a:rPr lang="en-US" dirty="0" smtClean="0"/>
              <a:t>Free open source video subtitle editor</a:t>
            </a:r>
          </a:p>
          <a:p>
            <a:r>
              <a:rPr lang="en-US" dirty="0" smtClean="0"/>
              <a:t>Download at </a:t>
            </a:r>
            <a:r>
              <a:rPr lang="en-US" dirty="0" smtClean="0">
                <a:hlinkClick r:id="rId2"/>
              </a:rPr>
              <a:t>https://www.nikse.dk/subtitleedit/</a:t>
            </a:r>
            <a:endParaRPr lang="en-US" dirty="0" smtClean="0"/>
          </a:p>
          <a:p>
            <a:r>
              <a:rPr lang="en-US" dirty="0" smtClean="0"/>
              <a:t>Only for Windows</a:t>
            </a:r>
          </a:p>
          <a:p>
            <a:r>
              <a:rPr lang="en-US" dirty="0" smtClean="0"/>
              <a:t>Create SRT files to upload to YouTube or burn onto a video to create open captions</a:t>
            </a:r>
          </a:p>
          <a:p>
            <a:pPr marL="0" indent="0">
              <a:buNone/>
            </a:pPr>
            <a:endParaRPr lang="en-US" dirty="0"/>
          </a:p>
        </p:txBody>
      </p:sp>
    </p:spTree>
    <p:extLst>
      <p:ext uri="{BB962C8B-B14F-4D97-AF65-F5344CB8AC3E}">
        <p14:creationId xmlns:p14="http://schemas.microsoft.com/office/powerpoint/2010/main" val="391143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an SRT file with Subtitle Edit</a:t>
            </a:r>
            <a:endParaRPr lang="en-US" dirty="0"/>
          </a:p>
        </p:txBody>
      </p:sp>
      <p:sp>
        <p:nvSpPr>
          <p:cNvPr id="3" name="Content Placeholder 2"/>
          <p:cNvSpPr>
            <a:spLocks noGrp="1"/>
          </p:cNvSpPr>
          <p:nvPr>
            <p:ph idx="1"/>
          </p:nvPr>
        </p:nvSpPr>
        <p:spPr/>
        <p:txBody>
          <a:bodyPr/>
          <a:lstStyle/>
          <a:p>
            <a:r>
              <a:rPr lang="en-US" dirty="0" smtClean="0"/>
              <a:t>Open the program</a:t>
            </a:r>
          </a:p>
          <a:p>
            <a:r>
              <a:rPr lang="en-US" dirty="0" smtClean="0"/>
              <a:t>Click Video, Open Video File</a:t>
            </a:r>
          </a:p>
          <a:p>
            <a:r>
              <a:rPr lang="en-US" dirty="0" smtClean="0"/>
              <a:t>Click to Add Waveform</a:t>
            </a:r>
          </a:p>
          <a:p>
            <a:r>
              <a:rPr lang="en-US" dirty="0" smtClean="0"/>
              <a:t>Play video and pause where you want captions</a:t>
            </a:r>
          </a:p>
          <a:p>
            <a:r>
              <a:rPr lang="en-US" dirty="0" smtClean="0"/>
              <a:t>On Create Tab, Insert new subtitle at video </a:t>
            </a:r>
            <a:r>
              <a:rPr lang="en-US" dirty="0" err="1" smtClean="0"/>
              <a:t>pos</a:t>
            </a:r>
            <a:endParaRPr lang="en-US" dirty="0" smtClean="0"/>
          </a:p>
          <a:p>
            <a:r>
              <a:rPr lang="en-US" dirty="0" smtClean="0"/>
              <a:t>Type text in box</a:t>
            </a:r>
          </a:p>
          <a:p>
            <a:r>
              <a:rPr lang="en-US" dirty="0" smtClean="0"/>
              <a:t>Save SRT File</a:t>
            </a:r>
          </a:p>
          <a:p>
            <a:endParaRPr lang="en-US" dirty="0" smtClean="0"/>
          </a:p>
        </p:txBody>
      </p:sp>
    </p:spTree>
    <p:extLst>
      <p:ext uri="{BB962C8B-B14F-4D97-AF65-F5344CB8AC3E}">
        <p14:creationId xmlns:p14="http://schemas.microsoft.com/office/powerpoint/2010/main" val="2399487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HandBrake</a:t>
            </a:r>
            <a:endParaRPr lang="en-US" dirty="0"/>
          </a:p>
        </p:txBody>
      </p:sp>
      <p:sp>
        <p:nvSpPr>
          <p:cNvPr id="3" name="Content Placeholder 2"/>
          <p:cNvSpPr>
            <a:spLocks noGrp="1"/>
          </p:cNvSpPr>
          <p:nvPr>
            <p:ph idx="1"/>
          </p:nvPr>
        </p:nvSpPr>
        <p:spPr/>
        <p:txBody>
          <a:bodyPr>
            <a:normAutofit/>
          </a:bodyPr>
          <a:lstStyle/>
          <a:p>
            <a:r>
              <a:rPr lang="en-US" dirty="0"/>
              <a:t>Free open source video </a:t>
            </a:r>
            <a:r>
              <a:rPr lang="en-US" dirty="0" smtClean="0"/>
              <a:t>transcoder</a:t>
            </a:r>
            <a:endParaRPr lang="en-US" dirty="0"/>
          </a:p>
          <a:p>
            <a:r>
              <a:rPr lang="en-US" dirty="0"/>
              <a:t>Download at </a:t>
            </a:r>
            <a:r>
              <a:rPr lang="en-US" dirty="0">
                <a:hlinkClick r:id="rId2"/>
              </a:rPr>
              <a:t>https:/</a:t>
            </a:r>
            <a:r>
              <a:rPr lang="en-US" dirty="0" smtClean="0">
                <a:hlinkClick r:id="rId2"/>
              </a:rPr>
              <a:t>/</a:t>
            </a:r>
            <a:r>
              <a:rPr lang="en-US" dirty="0" err="1" smtClean="0">
                <a:hlinkClick r:id="rId2"/>
              </a:rPr>
              <a:t>handbrake.fr</a:t>
            </a:r>
            <a:endParaRPr lang="en-US" dirty="0"/>
          </a:p>
          <a:p>
            <a:r>
              <a:rPr lang="en-US" dirty="0"/>
              <a:t>Only for Windows</a:t>
            </a:r>
          </a:p>
          <a:p>
            <a:r>
              <a:rPr lang="en-US" dirty="0" smtClean="0"/>
              <a:t>Adds the SRT file to your video </a:t>
            </a:r>
            <a:r>
              <a:rPr lang="en-US" dirty="0"/>
              <a:t>to </a:t>
            </a:r>
            <a:r>
              <a:rPr lang="en-US" dirty="0" smtClean="0"/>
              <a:t>create an </a:t>
            </a:r>
            <a:r>
              <a:rPr lang="en-US" dirty="0"/>
              <a:t>open </a:t>
            </a:r>
            <a:r>
              <a:rPr lang="en-US" dirty="0" smtClean="0"/>
              <a:t>captioned video</a:t>
            </a:r>
            <a:endParaRPr lang="en-US" dirty="0"/>
          </a:p>
        </p:txBody>
      </p:sp>
    </p:spTree>
    <p:extLst>
      <p:ext uri="{BB962C8B-B14F-4D97-AF65-F5344CB8AC3E}">
        <p14:creationId xmlns:p14="http://schemas.microsoft.com/office/powerpoint/2010/main" val="1686450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an SRT file with a Video using </a:t>
            </a:r>
            <a:r>
              <a:rPr lang="en-US" dirty="0" err="1" smtClean="0"/>
              <a:t>HandBrake</a:t>
            </a:r>
            <a:endParaRPr lang="en-US" dirty="0"/>
          </a:p>
        </p:txBody>
      </p:sp>
      <p:sp>
        <p:nvSpPr>
          <p:cNvPr id="3" name="Content Placeholder 2"/>
          <p:cNvSpPr>
            <a:spLocks noGrp="1"/>
          </p:cNvSpPr>
          <p:nvPr>
            <p:ph idx="1"/>
          </p:nvPr>
        </p:nvSpPr>
        <p:spPr/>
        <p:txBody>
          <a:bodyPr/>
          <a:lstStyle/>
          <a:p>
            <a:r>
              <a:rPr lang="en-US" dirty="0" smtClean="0"/>
              <a:t>Open the program</a:t>
            </a:r>
          </a:p>
          <a:p>
            <a:r>
              <a:rPr lang="en-US" dirty="0" smtClean="0"/>
              <a:t>Source Selection – Open a Video File</a:t>
            </a:r>
          </a:p>
          <a:p>
            <a:r>
              <a:rPr lang="en-US" dirty="0" smtClean="0"/>
              <a:t>Click on Subtitles Tab</a:t>
            </a:r>
          </a:p>
          <a:p>
            <a:r>
              <a:rPr lang="en-US" dirty="0" smtClean="0"/>
              <a:t>Import SRT</a:t>
            </a:r>
          </a:p>
          <a:p>
            <a:r>
              <a:rPr lang="en-US" dirty="0" smtClean="0"/>
              <a:t>Check Burn in</a:t>
            </a:r>
          </a:p>
          <a:p>
            <a:r>
              <a:rPr lang="en-US" dirty="0" smtClean="0"/>
              <a:t>Name file</a:t>
            </a:r>
          </a:p>
          <a:p>
            <a:r>
              <a:rPr lang="en-US" dirty="0" smtClean="0"/>
              <a:t>Start Encode</a:t>
            </a:r>
          </a:p>
          <a:p>
            <a:endParaRPr lang="en-US" dirty="0" smtClean="0"/>
          </a:p>
        </p:txBody>
      </p:sp>
    </p:spTree>
    <p:extLst>
      <p:ext uri="{BB962C8B-B14F-4D97-AF65-F5344CB8AC3E}">
        <p14:creationId xmlns:p14="http://schemas.microsoft.com/office/powerpoint/2010/main" val="24944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056" y="360174"/>
            <a:ext cx="2702344" cy="3686762"/>
          </a:xfrm>
        </p:spPr>
        <p:txBody>
          <a:bodyPr>
            <a:normAutofit/>
          </a:bodyPr>
          <a:lstStyle/>
          <a:p>
            <a:r>
              <a:rPr lang="en-US" dirty="0" smtClean="0"/>
              <a:t>Thank You!</a:t>
            </a:r>
            <a:br>
              <a:rPr lang="en-US" dirty="0" smtClean="0"/>
            </a:br>
            <a:r>
              <a:rPr lang="en-US" dirty="0"/>
              <a:t/>
            </a:r>
            <a:br>
              <a:rPr lang="en-US" dirty="0"/>
            </a:br>
            <a:endParaRPr lang="en-US" dirty="0"/>
          </a:p>
        </p:txBody>
      </p:sp>
      <p:sp>
        <p:nvSpPr>
          <p:cNvPr id="3" name="Subtitle 2"/>
          <p:cNvSpPr>
            <a:spLocks noGrp="1"/>
          </p:cNvSpPr>
          <p:nvPr>
            <p:ph type="subTitle" idx="1"/>
          </p:nvPr>
        </p:nvSpPr>
        <p:spPr>
          <a:xfrm>
            <a:off x="622570" y="4432951"/>
            <a:ext cx="8036798" cy="1569922"/>
          </a:xfrm>
        </p:spPr>
        <p:txBody>
          <a:bodyPr>
            <a:normAutofit/>
          </a:bodyPr>
          <a:lstStyle/>
          <a:p>
            <a:r>
              <a:rPr lang="en-US" sz="2400" dirty="0" smtClean="0"/>
              <a:t>April Sullivan</a:t>
            </a:r>
          </a:p>
          <a:p>
            <a:r>
              <a:rPr lang="en-US" sz="2400" dirty="0" smtClean="0"/>
              <a:t>VSA Texas</a:t>
            </a:r>
          </a:p>
          <a:p>
            <a:r>
              <a:rPr lang="en-US" sz="2400" dirty="0" smtClean="0">
                <a:hlinkClick r:id="rId2"/>
              </a:rPr>
              <a:t>april@vsatx.org</a:t>
            </a:r>
            <a:endParaRPr lang="en-US" sz="2400" dirty="0" smtClean="0"/>
          </a:p>
          <a:p>
            <a:r>
              <a:rPr lang="en-US" sz="2400" dirty="0" err="1" smtClean="0"/>
              <a:t>www.vsatx.org</a:t>
            </a:r>
            <a:endParaRPr lang="en-US" sz="2400" dirty="0"/>
          </a:p>
        </p:txBody>
      </p:sp>
    </p:spTree>
    <p:extLst>
      <p:ext uri="{BB962C8B-B14F-4D97-AF65-F5344CB8AC3E}">
        <p14:creationId xmlns:p14="http://schemas.microsoft.com/office/powerpoint/2010/main" val="3215548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Captioning Matters</a:t>
            </a:r>
            <a:endParaRPr lang="en-US" dirty="0"/>
          </a:p>
        </p:txBody>
      </p:sp>
      <p:sp>
        <p:nvSpPr>
          <p:cNvPr id="3" name="Content Placeholder 2"/>
          <p:cNvSpPr>
            <a:spLocks noGrp="1"/>
          </p:cNvSpPr>
          <p:nvPr>
            <p:ph idx="1"/>
          </p:nvPr>
        </p:nvSpPr>
        <p:spPr/>
        <p:txBody>
          <a:bodyPr/>
          <a:lstStyle/>
          <a:p>
            <a:r>
              <a:rPr lang="en-US" dirty="0" smtClean="0"/>
              <a:t>It’s the law</a:t>
            </a:r>
          </a:p>
          <a:p>
            <a:r>
              <a:rPr lang="en-US" dirty="0" smtClean="0"/>
              <a:t>Clarity</a:t>
            </a:r>
          </a:p>
          <a:p>
            <a:r>
              <a:rPr lang="en-US" dirty="0" smtClean="0"/>
              <a:t>Helpful to students with Learning Disabilities</a:t>
            </a:r>
          </a:p>
          <a:p>
            <a:r>
              <a:rPr lang="en-US" dirty="0" smtClean="0"/>
              <a:t>Improve reading comprehension and literacy</a:t>
            </a:r>
          </a:p>
          <a:p>
            <a:r>
              <a:rPr lang="en-US" dirty="0" smtClean="0"/>
              <a:t>Improve retention and focus</a:t>
            </a:r>
          </a:p>
          <a:p>
            <a:r>
              <a:rPr lang="en-US" dirty="0" smtClean="0"/>
              <a:t>Improve test scores</a:t>
            </a:r>
          </a:p>
        </p:txBody>
      </p:sp>
    </p:spTree>
    <p:extLst>
      <p:ext uri="{BB962C8B-B14F-4D97-AF65-F5344CB8AC3E}">
        <p14:creationId xmlns:p14="http://schemas.microsoft.com/office/powerpoint/2010/main" val="131831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26308"/>
            <a:ext cx="6508377" cy="805079"/>
          </a:xfrm>
        </p:spPr>
        <p:txBody>
          <a:bodyPr/>
          <a:lstStyle/>
          <a:p>
            <a:r>
              <a:rPr lang="en-US" dirty="0" smtClean="0"/>
              <a:t>Legal Obligations</a:t>
            </a:r>
            <a:endParaRPr lang="en-US" dirty="0"/>
          </a:p>
        </p:txBody>
      </p:sp>
      <p:sp>
        <p:nvSpPr>
          <p:cNvPr id="3" name="Content Placeholder 2"/>
          <p:cNvSpPr>
            <a:spLocks noGrp="1"/>
          </p:cNvSpPr>
          <p:nvPr>
            <p:ph idx="1"/>
          </p:nvPr>
        </p:nvSpPr>
        <p:spPr>
          <a:xfrm>
            <a:off x="457199" y="1327884"/>
            <a:ext cx="6508377" cy="4880805"/>
          </a:xfrm>
        </p:spPr>
        <p:txBody>
          <a:bodyPr>
            <a:normAutofit fontScale="92500"/>
          </a:bodyPr>
          <a:lstStyle/>
          <a:p>
            <a:r>
              <a:rPr lang="en-US" dirty="0" smtClean="0"/>
              <a:t>ADA Title II – Must furnish auxiliary aids and services when necessary to ensure effective communication, unless an undue burden or fundamental alteration would result</a:t>
            </a:r>
          </a:p>
          <a:p>
            <a:r>
              <a:rPr lang="en-US" dirty="0" smtClean="0"/>
              <a:t>Section 504 of the Rehabilitation Act – can not deny a student participation in education or extracurricular activities because of a disability</a:t>
            </a:r>
          </a:p>
          <a:p>
            <a:r>
              <a:rPr lang="en-US" dirty="0" smtClean="0"/>
              <a:t>Section 508 of </a:t>
            </a:r>
            <a:r>
              <a:rPr lang="en-US" dirty="0"/>
              <a:t>the Rehabilitation Act - This section covers access to federal programs and services in regards to electronic and information </a:t>
            </a:r>
            <a:r>
              <a:rPr lang="en-US" dirty="0" smtClean="0"/>
              <a:t>technology</a:t>
            </a:r>
          </a:p>
          <a:p>
            <a:r>
              <a:rPr lang="en-US" dirty="0" smtClean="0"/>
              <a:t>IDEA – Individuals with </a:t>
            </a:r>
            <a:r>
              <a:rPr lang="en-US" dirty="0"/>
              <a:t>Disabilities Education Act - ensures students with a disability are provided with Free Appropriate Public Education (FAPE) that meets their specific individual needs.</a:t>
            </a:r>
          </a:p>
        </p:txBody>
      </p:sp>
    </p:spTree>
    <p:extLst>
      <p:ext uri="{BB962C8B-B14F-4D97-AF65-F5344CB8AC3E}">
        <p14:creationId xmlns:p14="http://schemas.microsoft.com/office/powerpoint/2010/main" val="100742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WCAG 2.0 – Web Content Accessibility Guidelines</a:t>
            </a:r>
            <a:endParaRPr lang="en-US" dirty="0"/>
          </a:p>
        </p:txBody>
      </p:sp>
      <p:sp>
        <p:nvSpPr>
          <p:cNvPr id="3" name="Content Placeholder 2"/>
          <p:cNvSpPr>
            <a:spLocks noGrp="1"/>
          </p:cNvSpPr>
          <p:nvPr>
            <p:ph idx="1"/>
          </p:nvPr>
        </p:nvSpPr>
        <p:spPr/>
        <p:txBody>
          <a:bodyPr/>
          <a:lstStyle/>
          <a:p>
            <a:r>
              <a:rPr lang="en-US" dirty="0" smtClean="0"/>
              <a:t>Not a law, but a guideline</a:t>
            </a:r>
          </a:p>
          <a:p>
            <a:r>
              <a:rPr lang="en-US" dirty="0" smtClean="0"/>
              <a:t>WCAG 2.0 Level AA has become the standard for compliance with the ADA</a:t>
            </a:r>
          </a:p>
          <a:p>
            <a:endParaRPr lang="en-US" dirty="0" smtClean="0"/>
          </a:p>
        </p:txBody>
      </p:sp>
    </p:spTree>
    <p:extLst>
      <p:ext uri="{BB962C8B-B14F-4D97-AF65-F5344CB8AC3E}">
        <p14:creationId xmlns:p14="http://schemas.microsoft.com/office/powerpoint/2010/main" val="108961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Captioning 2019</a:t>
            </a:r>
            <a:endParaRPr lang="en-US" dirty="0"/>
          </a:p>
        </p:txBody>
      </p:sp>
      <p:sp>
        <p:nvSpPr>
          <p:cNvPr id="3" name="Content Placeholder 2"/>
          <p:cNvSpPr>
            <a:spLocks noGrp="1"/>
          </p:cNvSpPr>
          <p:nvPr>
            <p:ph idx="1"/>
          </p:nvPr>
        </p:nvSpPr>
        <p:spPr/>
        <p:txBody>
          <a:bodyPr/>
          <a:lstStyle/>
          <a:p>
            <a:r>
              <a:rPr lang="en-US" dirty="0" smtClean="0"/>
              <a:t>3Play Media survey of captioning trends</a:t>
            </a:r>
            <a:endParaRPr lang="en-US" dirty="0"/>
          </a:p>
          <a:p>
            <a:r>
              <a:rPr lang="en-US" dirty="0" smtClean="0">
                <a:hlinkClick r:id="rId3"/>
              </a:rPr>
              <a:t>https://www.3playmedia.com/resources/industry-studies/2019-state-of-captioning/</a:t>
            </a:r>
            <a:endParaRPr lang="en-US" dirty="0" smtClean="0"/>
          </a:p>
          <a:p>
            <a:r>
              <a:rPr lang="en-US" dirty="0" smtClean="0"/>
              <a:t>Be an advocate for accessible media at your school!</a:t>
            </a:r>
          </a:p>
        </p:txBody>
      </p:sp>
    </p:spTree>
    <p:extLst>
      <p:ext uri="{BB962C8B-B14F-4D97-AF65-F5344CB8AC3E}">
        <p14:creationId xmlns:p14="http://schemas.microsoft.com/office/powerpoint/2010/main" val="4150368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CIY – Caption It Yourself</a:t>
            </a:r>
            <a:endParaRPr lang="en-US" dirty="0"/>
          </a:p>
        </p:txBody>
      </p:sp>
      <p:sp>
        <p:nvSpPr>
          <p:cNvPr id="3" name="Content Placeholder 2"/>
          <p:cNvSpPr>
            <a:spLocks noGrp="1"/>
          </p:cNvSpPr>
          <p:nvPr>
            <p:ph idx="1"/>
          </p:nvPr>
        </p:nvSpPr>
        <p:spPr/>
        <p:txBody>
          <a:bodyPr>
            <a:normAutofit lnSpcReduction="10000"/>
          </a:bodyPr>
          <a:lstStyle/>
          <a:p>
            <a:r>
              <a:rPr lang="en-US" dirty="0" smtClean="0"/>
              <a:t>Best Practices</a:t>
            </a:r>
          </a:p>
          <a:p>
            <a:r>
              <a:rPr lang="en-US" dirty="0" smtClean="0">
                <a:hlinkClick r:id="rId3"/>
              </a:rPr>
              <a:t>http://www.captioningkey.org/quality_captioning.html</a:t>
            </a:r>
            <a:endParaRPr lang="en-US" dirty="0" smtClean="0"/>
          </a:p>
          <a:p>
            <a:r>
              <a:rPr lang="en-US" dirty="0"/>
              <a:t>synchronized and appear at approximately the same time as the audio is </a:t>
            </a:r>
            <a:r>
              <a:rPr lang="en-US" dirty="0" smtClean="0"/>
              <a:t>delivered</a:t>
            </a:r>
          </a:p>
          <a:p>
            <a:r>
              <a:rPr lang="en-US" dirty="0"/>
              <a:t>equivalent and equal in content to that of the audio, including speaker identification and sound </a:t>
            </a:r>
            <a:r>
              <a:rPr lang="en-US" dirty="0" smtClean="0"/>
              <a:t>effects</a:t>
            </a:r>
          </a:p>
          <a:p>
            <a:r>
              <a:rPr lang="en-US" dirty="0"/>
              <a:t> accessible and readily available to those who need or want them</a:t>
            </a:r>
          </a:p>
        </p:txBody>
      </p:sp>
    </p:spTree>
    <p:extLst>
      <p:ext uri="{BB962C8B-B14F-4D97-AF65-F5344CB8AC3E}">
        <p14:creationId xmlns:p14="http://schemas.microsoft.com/office/powerpoint/2010/main" val="76878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Quality Captioning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Accurate - Errorless </a:t>
            </a:r>
            <a:r>
              <a:rPr lang="en-US" dirty="0"/>
              <a:t>captions are the goal for each </a:t>
            </a:r>
            <a:r>
              <a:rPr lang="en-US" dirty="0" smtClean="0"/>
              <a:t>production</a:t>
            </a:r>
          </a:p>
          <a:p>
            <a:r>
              <a:rPr lang="en-US" dirty="0" smtClean="0"/>
              <a:t>Consistent - Uniformity </a:t>
            </a:r>
            <a:r>
              <a:rPr lang="en-US" dirty="0"/>
              <a:t>in style and presentation of all captioning features is crucial for viewer </a:t>
            </a:r>
            <a:r>
              <a:rPr lang="en-US" dirty="0" smtClean="0"/>
              <a:t>understanding</a:t>
            </a:r>
          </a:p>
          <a:p>
            <a:r>
              <a:rPr lang="en-US" dirty="0" smtClean="0"/>
              <a:t>Clear - A </a:t>
            </a:r>
            <a:r>
              <a:rPr lang="en-US" dirty="0"/>
              <a:t>complete textual representation of the audio, including speaker identification and non-speech information, provides </a:t>
            </a:r>
            <a:r>
              <a:rPr lang="en-US" dirty="0" smtClean="0"/>
              <a:t>clarity</a:t>
            </a:r>
          </a:p>
          <a:p>
            <a:r>
              <a:rPr lang="en-US" dirty="0" smtClean="0"/>
              <a:t>Readable - Captions </a:t>
            </a:r>
            <a:r>
              <a:rPr lang="en-US" dirty="0"/>
              <a:t>are displayed with enough time to be read completely, are in synchronization with the audio, and are not obscured by (nor do they obscure) the visual </a:t>
            </a:r>
            <a:r>
              <a:rPr lang="en-US" dirty="0" smtClean="0"/>
              <a:t>content</a:t>
            </a:r>
          </a:p>
          <a:p>
            <a:r>
              <a:rPr lang="en-US" dirty="0" smtClean="0"/>
              <a:t>Equal - Equal </a:t>
            </a:r>
            <a:r>
              <a:rPr lang="en-US" dirty="0"/>
              <a:t>access requires that the meaning and intention of the material is completely </a:t>
            </a:r>
            <a:r>
              <a:rPr lang="en-US" dirty="0" smtClean="0"/>
              <a:t>preserved</a:t>
            </a:r>
            <a:endParaRPr lang="en-US" dirty="0"/>
          </a:p>
        </p:txBody>
      </p:sp>
    </p:spTree>
    <p:extLst>
      <p:ext uri="{BB962C8B-B14F-4D97-AF65-F5344CB8AC3E}">
        <p14:creationId xmlns:p14="http://schemas.microsoft.com/office/powerpoint/2010/main" val="823541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US" dirty="0"/>
          </a:p>
        </p:txBody>
      </p:sp>
      <p:sp>
        <p:nvSpPr>
          <p:cNvPr id="3" name="Content Placeholder 2"/>
          <p:cNvSpPr>
            <a:spLocks noGrp="1"/>
          </p:cNvSpPr>
          <p:nvPr>
            <p:ph idx="1"/>
          </p:nvPr>
        </p:nvSpPr>
        <p:spPr/>
        <p:txBody>
          <a:bodyPr/>
          <a:lstStyle/>
          <a:p>
            <a:r>
              <a:rPr lang="en-US" dirty="0" smtClean="0"/>
              <a:t>Case – Use mixed case character for readability</a:t>
            </a:r>
          </a:p>
          <a:p>
            <a:r>
              <a:rPr lang="en-US" dirty="0" smtClean="0"/>
              <a:t>Font – Consistent, sans serif, drop or rim shadow, proportionally spaced</a:t>
            </a:r>
          </a:p>
          <a:p>
            <a:r>
              <a:rPr lang="en-US" dirty="0" smtClean="0"/>
              <a:t>Font Color – White in a translucent box is preferred</a:t>
            </a:r>
          </a:p>
          <a:p>
            <a:r>
              <a:rPr lang="en-US" dirty="0" smtClean="0"/>
              <a:t>Lines Division – When breaking up a sentence, break at a logical point where speech normally pauses </a:t>
            </a:r>
          </a:p>
          <a:p>
            <a:endParaRPr lang="en-US" dirty="0"/>
          </a:p>
        </p:txBody>
      </p:sp>
    </p:spTree>
    <p:extLst>
      <p:ext uri="{BB962C8B-B14F-4D97-AF65-F5344CB8AC3E}">
        <p14:creationId xmlns:p14="http://schemas.microsoft.com/office/powerpoint/2010/main" val="3410288290"/>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6904</TotalTime>
  <Words>2031</Words>
  <Application>Microsoft Macintosh PowerPoint</Application>
  <PresentationFormat>On-screen Show (4:3)</PresentationFormat>
  <Paragraphs>232</Paragraphs>
  <Slides>26</Slides>
  <Notes>18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Plaza</vt:lpstr>
      <vt:lpstr>Captioning in the K12 Classroom</vt:lpstr>
      <vt:lpstr>What is Captioning</vt:lpstr>
      <vt:lpstr>Why Captioning Matters</vt:lpstr>
      <vt:lpstr>Legal Obligations</vt:lpstr>
      <vt:lpstr>WCAG 2.0 – Web Content Accessibility Guidelines</vt:lpstr>
      <vt:lpstr>State of Captioning 2019</vt:lpstr>
      <vt:lpstr>CIY – Caption It Yourself</vt:lpstr>
      <vt:lpstr>Elements of Quality Captioning</vt:lpstr>
      <vt:lpstr>TEXT</vt:lpstr>
      <vt:lpstr>Caption Placement </vt:lpstr>
      <vt:lpstr>Punctuation and Grammar</vt:lpstr>
      <vt:lpstr>Speaker Identification</vt:lpstr>
      <vt:lpstr>Presentation Rate</vt:lpstr>
      <vt:lpstr>Automatic Captions</vt:lpstr>
      <vt:lpstr>Example</vt:lpstr>
      <vt:lpstr>Example</vt:lpstr>
      <vt:lpstr>YouTube Captioning – Editing Auto Captions</vt:lpstr>
      <vt:lpstr>YouTube Captioning – Creating Captions</vt:lpstr>
      <vt:lpstr>YouTube Captioning – Transcribe and AutoSync</vt:lpstr>
      <vt:lpstr>YouTube Captioning – Upload a File</vt:lpstr>
      <vt:lpstr>Sub Rip Text (.srt) Files </vt:lpstr>
      <vt:lpstr>Subtitle Edit</vt:lpstr>
      <vt:lpstr>Create an SRT file with Subtitle Edit</vt:lpstr>
      <vt:lpstr>HandBrake</vt:lpstr>
      <vt:lpstr>Merge an SRT file with a Video using HandBrake</vt:lpstr>
      <vt:lpstr>Thank You!  </vt:lpstr>
    </vt:vector>
  </TitlesOfParts>
  <Company>VSA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Captioning in the K12 Classroom</dc:title>
  <dc:creator>April Sullivan</dc:creator>
  <cp:lastModifiedBy>April Sullivan</cp:lastModifiedBy>
  <cp:revision>41</cp:revision>
  <dcterms:created xsi:type="dcterms:W3CDTF">2019-05-06T20:30:22Z</dcterms:created>
  <dcterms:modified xsi:type="dcterms:W3CDTF">2019-05-15T17:48:06Z</dcterms:modified>
</cp:coreProperties>
</file>