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56" r:id="rId2"/>
    <p:sldId id="335" r:id="rId3"/>
    <p:sldId id="281" r:id="rId4"/>
    <p:sldId id="282" r:id="rId5"/>
    <p:sldId id="291" r:id="rId6"/>
    <p:sldId id="292" r:id="rId7"/>
    <p:sldId id="322" r:id="rId8"/>
    <p:sldId id="294" r:id="rId9"/>
    <p:sldId id="257" r:id="rId10"/>
    <p:sldId id="323" r:id="rId11"/>
    <p:sldId id="284" r:id="rId12"/>
    <p:sldId id="286" r:id="rId13"/>
    <p:sldId id="287" r:id="rId14"/>
    <p:sldId id="285" r:id="rId15"/>
    <p:sldId id="288" r:id="rId16"/>
    <p:sldId id="305" r:id="rId17"/>
    <p:sldId id="290" r:id="rId18"/>
    <p:sldId id="317" r:id="rId19"/>
    <p:sldId id="293" r:id="rId20"/>
    <p:sldId id="298" r:id="rId21"/>
    <p:sldId id="309" r:id="rId22"/>
    <p:sldId id="310" r:id="rId23"/>
    <p:sldId id="297" r:id="rId24"/>
    <p:sldId id="299" r:id="rId25"/>
    <p:sldId id="311" r:id="rId26"/>
    <p:sldId id="312" r:id="rId27"/>
    <p:sldId id="313" r:id="rId28"/>
    <p:sldId id="324" r:id="rId29"/>
    <p:sldId id="325" r:id="rId30"/>
    <p:sldId id="326" r:id="rId31"/>
    <p:sldId id="327" r:id="rId32"/>
    <p:sldId id="333" r:id="rId33"/>
    <p:sldId id="337" r:id="rId34"/>
    <p:sldId id="339" r:id="rId35"/>
    <p:sldId id="340" r:id="rId36"/>
    <p:sldId id="341" r:id="rId37"/>
    <p:sldId id="342" r:id="rId38"/>
    <p:sldId id="344" r:id="rId39"/>
    <p:sldId id="343" r:id="rId40"/>
    <p:sldId id="345" r:id="rId41"/>
    <p:sldId id="338" r:id="rId42"/>
    <p:sldId id="331" r:id="rId43"/>
    <p:sldId id="320" r:id="rId44"/>
    <p:sldId id="321" r:id="rId45"/>
    <p:sldId id="318" r:id="rId46"/>
    <p:sldId id="319" r:id="rId47"/>
    <p:sldId id="336" r:id="rId48"/>
    <p:sldId id="308" r:id="rId49"/>
    <p:sldId id="332" r:id="rId50"/>
    <p:sldId id="33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8A00"/>
    <a:srgbClr val="8E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20"/>
    <p:restoredTop sz="86463"/>
  </p:normalViewPr>
  <p:slideViewPr>
    <p:cSldViewPr snapToGrid="0" snapToObjects="1" showGuides="1">
      <p:cViewPr varScale="1">
        <p:scale>
          <a:sx n="82" d="100"/>
          <a:sy n="82" d="100"/>
        </p:scale>
        <p:origin x="168" y="248"/>
      </p:cViewPr>
      <p:guideLst>
        <p:guide orient="horz" pos="2160"/>
        <p:guide pos="3840"/>
      </p:guideLst>
    </p:cSldViewPr>
  </p:slideViewPr>
  <p:outlineViewPr>
    <p:cViewPr>
      <p:scale>
        <a:sx n="33" d="100"/>
        <a:sy n="33" d="100"/>
      </p:scale>
      <p:origin x="0" y="-3674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 Wealth in US by Age in 2016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Average Wealth</c:v>
                </c:pt>
              </c:strCache>
            </c:strRef>
          </c:tx>
          <c:spPr>
            <a:solidFill>
              <a:schemeClr val="accent1"/>
            </a:solidFill>
            <a:ln>
              <a:noFill/>
            </a:ln>
            <a:effectLst/>
          </c:spPr>
          <c:invertIfNegative val="0"/>
          <c:dPt>
            <c:idx val="0"/>
            <c:invertIfNegative val="0"/>
            <c:bubble3D val="0"/>
            <c:spPr>
              <a:solidFill>
                <a:srgbClr val="CD8A00"/>
              </a:solidFill>
              <a:ln>
                <a:solidFill>
                  <a:schemeClr val="tx1"/>
                </a:solidFill>
              </a:ln>
              <a:effectLst/>
            </c:spPr>
            <c:extLst>
              <c:ext xmlns:c16="http://schemas.microsoft.com/office/drawing/2014/chart" uri="{C3380CC4-5D6E-409C-BE32-E72D297353CC}">
                <c16:uniqueId val="{0000000C-87CD-8847-BC1B-47FF5EAC79EA}"/>
              </c:ext>
            </c:extLst>
          </c:dPt>
          <c:dPt>
            <c:idx val="1"/>
            <c:invertIfNegative val="0"/>
            <c:bubble3D val="0"/>
            <c:spPr>
              <a:solidFill>
                <a:srgbClr val="CD8A00"/>
              </a:solidFill>
              <a:ln>
                <a:solidFill>
                  <a:schemeClr val="tx1"/>
                </a:solidFill>
              </a:ln>
              <a:effectLst/>
            </c:spPr>
            <c:extLst>
              <c:ext xmlns:c16="http://schemas.microsoft.com/office/drawing/2014/chart" uri="{C3380CC4-5D6E-409C-BE32-E72D297353CC}">
                <c16:uniqueId val="{0000000B-87CD-8847-BC1B-47FF5EAC79EA}"/>
              </c:ext>
            </c:extLst>
          </c:dPt>
          <c:dPt>
            <c:idx val="2"/>
            <c:invertIfNegative val="0"/>
            <c:bubble3D val="0"/>
            <c:spPr>
              <a:solidFill>
                <a:srgbClr val="CD8A00"/>
              </a:solidFill>
              <a:ln>
                <a:solidFill>
                  <a:schemeClr val="tx1"/>
                </a:solidFill>
              </a:ln>
              <a:effectLst/>
            </c:spPr>
            <c:extLst>
              <c:ext xmlns:c16="http://schemas.microsoft.com/office/drawing/2014/chart" uri="{C3380CC4-5D6E-409C-BE32-E72D297353CC}">
                <c16:uniqueId val="{0000000A-87CD-8847-BC1B-47FF5EAC79EA}"/>
              </c:ext>
            </c:extLst>
          </c:dPt>
          <c:dPt>
            <c:idx val="3"/>
            <c:invertIfNegative val="0"/>
            <c:bubble3D val="0"/>
            <c:spPr>
              <a:solidFill>
                <a:srgbClr val="CD8A00"/>
              </a:solidFill>
              <a:ln>
                <a:solidFill>
                  <a:schemeClr val="tx1"/>
                </a:solidFill>
              </a:ln>
              <a:effectLst/>
            </c:spPr>
            <c:extLst>
              <c:ext xmlns:c16="http://schemas.microsoft.com/office/drawing/2014/chart" uri="{C3380CC4-5D6E-409C-BE32-E72D297353CC}">
                <c16:uniqueId val="{00000009-87CD-8847-BC1B-47FF5EAC79EA}"/>
              </c:ext>
            </c:extLst>
          </c:dPt>
          <c:dPt>
            <c:idx val="4"/>
            <c:invertIfNegative val="0"/>
            <c:bubble3D val="0"/>
            <c:spPr>
              <a:solidFill>
                <a:srgbClr val="CD8A00"/>
              </a:solidFill>
              <a:ln>
                <a:solidFill>
                  <a:schemeClr val="tx1"/>
                </a:solidFill>
              </a:ln>
              <a:effectLst/>
            </c:spPr>
            <c:extLst>
              <c:ext xmlns:c16="http://schemas.microsoft.com/office/drawing/2014/chart" uri="{C3380CC4-5D6E-409C-BE32-E72D297353CC}">
                <c16:uniqueId val="{00000008-87CD-8847-BC1B-47FF5EAC79EA}"/>
              </c:ext>
            </c:extLst>
          </c:dPt>
          <c:dPt>
            <c:idx val="5"/>
            <c:invertIfNegative val="0"/>
            <c:bubble3D val="0"/>
            <c:spPr>
              <a:solidFill>
                <a:srgbClr val="CD8A00"/>
              </a:solidFill>
              <a:ln>
                <a:solidFill>
                  <a:schemeClr val="tx1"/>
                </a:solidFill>
              </a:ln>
              <a:effectLst/>
            </c:spPr>
            <c:extLst>
              <c:ext xmlns:c16="http://schemas.microsoft.com/office/drawing/2014/chart" uri="{C3380CC4-5D6E-409C-BE32-E72D297353CC}">
                <c16:uniqueId val="{00000007-87CD-8847-BC1B-47FF5EAC79EA}"/>
              </c:ext>
            </c:extLst>
          </c:dPt>
          <c:dPt>
            <c:idx val="6"/>
            <c:invertIfNegative val="0"/>
            <c:bubble3D val="0"/>
            <c:spPr>
              <a:solidFill>
                <a:srgbClr val="CD8A00"/>
              </a:solidFill>
              <a:ln>
                <a:solidFill>
                  <a:schemeClr val="tx1"/>
                </a:solidFill>
              </a:ln>
              <a:effectLst/>
            </c:spPr>
            <c:extLst>
              <c:ext xmlns:c16="http://schemas.microsoft.com/office/drawing/2014/chart" uri="{C3380CC4-5D6E-409C-BE32-E72D297353CC}">
                <c16:uniqueId val="{00000006-87CD-8847-BC1B-47FF5EAC79EA}"/>
              </c:ext>
            </c:extLst>
          </c:dPt>
          <c:dPt>
            <c:idx val="7"/>
            <c:invertIfNegative val="0"/>
            <c:bubble3D val="0"/>
            <c:spPr>
              <a:solidFill>
                <a:srgbClr val="CD8A00"/>
              </a:solidFill>
              <a:ln>
                <a:solidFill>
                  <a:schemeClr val="tx1"/>
                </a:solidFill>
              </a:ln>
              <a:effectLst/>
            </c:spPr>
            <c:extLst>
              <c:ext xmlns:c16="http://schemas.microsoft.com/office/drawing/2014/chart" uri="{C3380CC4-5D6E-409C-BE32-E72D297353CC}">
                <c16:uniqueId val="{00000005-87CD-8847-BC1B-47FF5EAC79EA}"/>
              </c:ext>
            </c:extLst>
          </c:dPt>
          <c:dPt>
            <c:idx val="8"/>
            <c:invertIfNegative val="0"/>
            <c:bubble3D val="0"/>
            <c:spPr>
              <a:solidFill>
                <a:srgbClr val="CD8A00"/>
              </a:solidFill>
              <a:ln>
                <a:solidFill>
                  <a:schemeClr val="tx1"/>
                </a:solidFill>
              </a:ln>
              <a:effectLst/>
            </c:spPr>
            <c:extLst>
              <c:ext xmlns:c16="http://schemas.microsoft.com/office/drawing/2014/chart" uri="{C3380CC4-5D6E-409C-BE32-E72D297353CC}">
                <c16:uniqueId val="{00000004-87CD-8847-BC1B-47FF5EAC79EA}"/>
              </c:ext>
            </c:extLst>
          </c:dPt>
          <c:dPt>
            <c:idx val="9"/>
            <c:invertIfNegative val="0"/>
            <c:bubble3D val="0"/>
            <c:spPr>
              <a:solidFill>
                <a:srgbClr val="CD8A00"/>
              </a:solidFill>
              <a:ln>
                <a:solidFill>
                  <a:schemeClr val="tx1"/>
                </a:solidFill>
              </a:ln>
              <a:effectLst/>
            </c:spPr>
            <c:extLst>
              <c:ext xmlns:c16="http://schemas.microsoft.com/office/drawing/2014/chart" uri="{C3380CC4-5D6E-409C-BE32-E72D297353CC}">
                <c16:uniqueId val="{00000003-87CD-8847-BC1B-47FF5EAC79EA}"/>
              </c:ext>
            </c:extLst>
          </c:dPt>
          <c:dPt>
            <c:idx val="10"/>
            <c:invertIfNegative val="0"/>
            <c:bubble3D val="0"/>
            <c:spPr>
              <a:solidFill>
                <a:srgbClr val="CD8A00"/>
              </a:solidFill>
              <a:ln>
                <a:solidFill>
                  <a:schemeClr val="tx1"/>
                </a:solidFill>
              </a:ln>
              <a:effectLst/>
            </c:spPr>
            <c:extLst>
              <c:ext xmlns:c16="http://schemas.microsoft.com/office/drawing/2014/chart" uri="{C3380CC4-5D6E-409C-BE32-E72D297353CC}">
                <c16:uniqueId val="{00000002-87CD-8847-BC1B-47FF5EAC79EA}"/>
              </c:ext>
            </c:extLst>
          </c:dPt>
          <c:dPt>
            <c:idx val="11"/>
            <c:invertIfNegative val="0"/>
            <c:bubble3D val="0"/>
            <c:spPr>
              <a:solidFill>
                <a:srgbClr val="CD8A00"/>
              </a:solidFill>
              <a:ln>
                <a:solidFill>
                  <a:schemeClr val="tx1"/>
                </a:solidFill>
              </a:ln>
              <a:effectLst/>
            </c:spPr>
            <c:extLst>
              <c:ext xmlns:c16="http://schemas.microsoft.com/office/drawing/2014/chart" uri="{C3380CC4-5D6E-409C-BE32-E72D297353CC}">
                <c16:uniqueId val="{00000001-87CD-8847-BC1B-47FF5EAC79EA}"/>
              </c:ext>
            </c:extLst>
          </c:dPt>
          <c:dPt>
            <c:idx val="12"/>
            <c:invertIfNegative val="0"/>
            <c:bubble3D val="0"/>
            <c:spPr>
              <a:solidFill>
                <a:srgbClr val="CD8A00"/>
              </a:solidFill>
              <a:ln>
                <a:solidFill>
                  <a:schemeClr val="tx1"/>
                </a:solidFill>
              </a:ln>
              <a:effectLst/>
            </c:spPr>
            <c:extLst>
              <c:ext xmlns:c16="http://schemas.microsoft.com/office/drawing/2014/chart" uri="{C3380CC4-5D6E-409C-BE32-E72D297353CC}">
                <c16:uniqueId val="{00000000-87CD-8847-BC1B-47FF5EAC79EA}"/>
              </c:ext>
            </c:extLst>
          </c:dPt>
          <c:cat>
            <c:strRef>
              <c:f>Sheet1!$A$2:$A$14</c:f>
              <c:strCache>
                <c:ptCount val="13"/>
                <c:pt idx="0">
                  <c:v>18-24</c:v>
                </c:pt>
                <c:pt idx="1">
                  <c:v>25-29</c:v>
                </c:pt>
                <c:pt idx="2">
                  <c:v>30-34</c:v>
                </c:pt>
                <c:pt idx="3">
                  <c:v>35-39</c:v>
                </c:pt>
                <c:pt idx="4">
                  <c:v>40-44</c:v>
                </c:pt>
                <c:pt idx="5">
                  <c:v>45-49</c:v>
                </c:pt>
                <c:pt idx="6">
                  <c:v>50-54</c:v>
                </c:pt>
                <c:pt idx="7">
                  <c:v>55-59</c:v>
                </c:pt>
                <c:pt idx="8">
                  <c:v>60-64</c:v>
                </c:pt>
                <c:pt idx="9">
                  <c:v>65-69</c:v>
                </c:pt>
                <c:pt idx="10">
                  <c:v>70-74</c:v>
                </c:pt>
                <c:pt idx="11">
                  <c:v>75-79</c:v>
                </c:pt>
                <c:pt idx="12">
                  <c:v>80+</c:v>
                </c:pt>
              </c:strCache>
            </c:strRef>
          </c:cat>
          <c:val>
            <c:numRef>
              <c:f>Sheet1!$B$2:$B$14</c:f>
              <c:numCache>
                <c:formatCode>"$"#,##0.00_);[Red]\("$"#,##0.00\)</c:formatCode>
                <c:ptCount val="13"/>
                <c:pt idx="0">
                  <c:v>93982.8</c:v>
                </c:pt>
                <c:pt idx="1">
                  <c:v>39565.879999999997</c:v>
                </c:pt>
                <c:pt idx="2">
                  <c:v>95235.53</c:v>
                </c:pt>
                <c:pt idx="3">
                  <c:v>257581.86</c:v>
                </c:pt>
                <c:pt idx="4">
                  <c:v>316660.61</c:v>
                </c:pt>
                <c:pt idx="5">
                  <c:v>599194.17000000004</c:v>
                </c:pt>
                <c:pt idx="6">
                  <c:v>838702.95</c:v>
                </c:pt>
                <c:pt idx="7">
                  <c:v>1150037.78</c:v>
                </c:pt>
                <c:pt idx="8">
                  <c:v>1180377.6200000001</c:v>
                </c:pt>
                <c:pt idx="9">
                  <c:v>1056483.97</c:v>
                </c:pt>
                <c:pt idx="10">
                  <c:v>1062427.6299999999</c:v>
                </c:pt>
                <c:pt idx="11">
                  <c:v>1097415.06</c:v>
                </c:pt>
                <c:pt idx="12">
                  <c:v>1039818.04</c:v>
                </c:pt>
              </c:numCache>
            </c:numRef>
          </c:val>
          <c:extLst>
            <c:ext xmlns:c16="http://schemas.microsoft.com/office/drawing/2014/chart" uri="{C3380CC4-5D6E-409C-BE32-E72D297353CC}">
              <c16:uniqueId val="{00000000-093C-254B-A565-42467F37A31E}"/>
            </c:ext>
          </c:extLst>
        </c:ser>
        <c:dLbls>
          <c:showLegendKey val="0"/>
          <c:showVal val="0"/>
          <c:showCatName val="0"/>
          <c:showSerName val="0"/>
          <c:showPercent val="0"/>
          <c:showBubbleSize val="0"/>
        </c:dLbls>
        <c:gapWidth val="182"/>
        <c:axId val="810287903"/>
        <c:axId val="810289583"/>
      </c:barChart>
      <c:catAx>
        <c:axId val="810287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289583"/>
        <c:crosses val="autoZero"/>
        <c:auto val="1"/>
        <c:lblAlgn val="ctr"/>
        <c:lblOffset val="100"/>
        <c:noMultiLvlLbl val="0"/>
      </c:catAx>
      <c:valAx>
        <c:axId val="810289583"/>
        <c:scaling>
          <c:orientation val="minMax"/>
        </c:scaling>
        <c:delete val="0"/>
        <c:axPos val="b"/>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287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FE821-CB47-2746-9A26-2F3815782EA2}" type="datetimeFigureOut">
              <a:rPr lang="en-US" smtClean="0"/>
              <a:t>5/19/19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1FF95-410D-1842-A62A-9C2A729B60DE}" type="slidenum">
              <a:rPr lang="en-US" smtClean="0"/>
              <a:t>‹#›</a:t>
            </a:fld>
            <a:endParaRPr lang="en-US"/>
          </a:p>
        </p:txBody>
      </p:sp>
    </p:spTree>
    <p:extLst>
      <p:ext uri="{BB962C8B-B14F-4D97-AF65-F5344CB8AC3E}">
        <p14:creationId xmlns:p14="http://schemas.microsoft.com/office/powerpoint/2010/main" val="162319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3.org/community/con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3c.github.io/coga/desig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if I told you that I could make you fall in love with Cognitive Accessibility? I don’t ever want you to compromise on good design. Let me show you how the principles of Cognitive Design can elevate your UI to a delightful user experience for all. Learn about key cognitive challenges and how they exist in our daily lives. Explore actionable design principles that will reduce mental friction for all of your users.</a:t>
            </a:r>
            <a:endParaRPr lang="en-US" dirty="0"/>
          </a:p>
        </p:txBody>
      </p:sp>
      <p:sp>
        <p:nvSpPr>
          <p:cNvPr id="4" name="Slide Number Placeholder 3"/>
          <p:cNvSpPr>
            <a:spLocks noGrp="1"/>
          </p:cNvSpPr>
          <p:nvPr>
            <p:ph type="sldNum" sz="quarter" idx="5"/>
          </p:nvPr>
        </p:nvSpPr>
        <p:spPr/>
        <p:txBody>
          <a:bodyPr/>
          <a:lstStyle/>
          <a:p>
            <a:fld id="{7721FF95-410D-1842-A62A-9C2A729B60DE}" type="slidenum">
              <a:rPr lang="en-US" smtClean="0"/>
              <a:t>1</a:t>
            </a:fld>
            <a:endParaRPr lang="en-US" dirty="0"/>
          </a:p>
        </p:txBody>
      </p:sp>
    </p:spTree>
    <p:extLst>
      <p:ext uri="{BB962C8B-B14F-4D97-AF65-F5344CB8AC3E}">
        <p14:creationId xmlns:p14="http://schemas.microsoft.com/office/powerpoint/2010/main" val="1159143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 sz="1200" b="1" kern="1200">
                <a:solidFill>
                  <a:schemeClr val="tx1"/>
                </a:solidFill>
                <a:effectLst/>
                <a:latin typeface="+mn-lt"/>
                <a:ea typeface="+mn-ea"/>
                <a:cs typeface="+mn-cs"/>
              </a:rPr>
              <a:t>ETSI EG 203 350 V1.1.1 (2016-11) </a:t>
            </a:r>
            <a:endParaRPr lang="fi" sz="1200" kern="1200">
              <a:solidFill>
                <a:schemeClr val="tx1"/>
              </a:solidFill>
              <a:effectLst/>
              <a:latin typeface="+mn-lt"/>
              <a:ea typeface="+mn-ea"/>
              <a:cs typeface="+mn-cs"/>
            </a:endParaRPr>
          </a:p>
          <a:p>
            <a:endParaRPr lang="en-US"/>
          </a:p>
          <a:p>
            <a:r>
              <a:rPr lang="en-US"/>
              <a:t>Annex A:  List of Usage needs</a:t>
            </a:r>
          </a:p>
        </p:txBody>
      </p:sp>
      <p:sp>
        <p:nvSpPr>
          <p:cNvPr id="4" name="Slide Number Placeholder 3"/>
          <p:cNvSpPr>
            <a:spLocks noGrp="1"/>
          </p:cNvSpPr>
          <p:nvPr>
            <p:ph type="sldNum" sz="quarter" idx="5"/>
          </p:nvPr>
        </p:nvSpPr>
        <p:spPr/>
        <p:txBody>
          <a:bodyPr/>
          <a:lstStyle/>
          <a:p>
            <a:fld id="{7721FF95-410D-1842-A62A-9C2A729B60DE}" type="slidenum">
              <a:rPr lang="en-US" smtClean="0"/>
              <a:t>12</a:t>
            </a:fld>
            <a:endParaRPr lang="en-US"/>
          </a:p>
        </p:txBody>
      </p:sp>
    </p:spTree>
    <p:extLst>
      <p:ext uri="{BB962C8B-B14F-4D97-AF65-F5344CB8AC3E}">
        <p14:creationId xmlns:p14="http://schemas.microsoft.com/office/powerpoint/2010/main" val="190753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721FF95-410D-1842-A62A-9C2A729B60DE}" type="slidenum">
              <a:rPr lang="en-US" smtClean="0"/>
              <a:t>16</a:t>
            </a:fld>
            <a:endParaRPr lang="en-US"/>
          </a:p>
        </p:txBody>
      </p:sp>
    </p:spTree>
    <p:extLst>
      <p:ext uri="{BB962C8B-B14F-4D97-AF65-F5344CB8AC3E}">
        <p14:creationId xmlns:p14="http://schemas.microsoft.com/office/powerpoint/2010/main" val="247752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Inspired by Unlock the Einstein Inside </a:t>
            </a:r>
          </a:p>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17</a:t>
            </a:fld>
            <a:endParaRPr lang="en-US"/>
          </a:p>
        </p:txBody>
      </p:sp>
    </p:spTree>
    <p:extLst>
      <p:ext uri="{BB962C8B-B14F-4D97-AF65-F5344CB8AC3E}">
        <p14:creationId xmlns:p14="http://schemas.microsoft.com/office/powerpoint/2010/main" val="249962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Focus Attention: </a:t>
            </a:r>
            <a:r>
              <a:rPr lang="en-US" b="1">
                <a:solidFill>
                  <a:schemeClr val="tx1">
                    <a:lumMod val="50000"/>
                    <a:lumOff val="50000"/>
                  </a:schemeClr>
                </a:solidFill>
              </a:rPr>
              <a:t>use with limited ability to focus attention. </a:t>
            </a:r>
            <a:r>
              <a:rPr lang="en-US">
                <a:solidFill>
                  <a:schemeClr val="tx1">
                    <a:lumMod val="50000"/>
                    <a:lumOff val="50000"/>
                  </a:schemeClr>
                </a:solidFill>
              </a:rPr>
              <a:t>Some users need an environment in which there are no stimuli unrelated to the current task. </a:t>
            </a:r>
          </a:p>
          <a:p>
            <a:r>
              <a:rPr lang="en-US" b="1"/>
              <a:t>Maintain Attention: </a:t>
            </a:r>
            <a:r>
              <a:rPr lang="en-US" b="1">
                <a:solidFill>
                  <a:schemeClr val="tx1">
                    <a:lumMod val="50000"/>
                    <a:lumOff val="50000"/>
                  </a:schemeClr>
                </a:solidFill>
              </a:rPr>
              <a:t>use with limited ability to maintain attention. </a:t>
            </a:r>
            <a:r>
              <a:rPr lang="en-US">
                <a:solidFill>
                  <a:schemeClr val="tx1">
                    <a:lumMod val="50000"/>
                    <a:lumOff val="50000"/>
                  </a:schemeClr>
                </a:solidFill>
              </a:rPr>
              <a:t>Some users need specific support for maintaining attention on their current task. . </a:t>
            </a:r>
          </a:p>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19</a:t>
            </a:fld>
            <a:endParaRPr lang="en-US"/>
          </a:p>
        </p:txBody>
      </p:sp>
    </p:spTree>
    <p:extLst>
      <p:ext uri="{BB962C8B-B14F-4D97-AF65-F5344CB8AC3E}">
        <p14:creationId xmlns:p14="http://schemas.microsoft.com/office/powerpoint/2010/main" val="2702164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6.7 Retracing the path - enable the user to return to a recognizable point in an interaction</a:t>
            </a:r>
          </a:p>
          <a:p>
            <a:r>
              <a:rPr lang="en-US"/>
              <a:t>7.3 Syntax: 7.3.7 Variation in sentence length (keep the text interesting)</a:t>
            </a:r>
          </a:p>
          <a:p>
            <a:r>
              <a:rPr lang="en-US"/>
              <a:t>10.2.4 Low-reflective screens – avoid glare that may obscure essential info/functionality</a:t>
            </a:r>
          </a:p>
          <a:p>
            <a:r>
              <a:rPr lang="en-US"/>
              <a:t>12:3 Personalization – </a:t>
            </a:r>
          </a:p>
          <a:p>
            <a:r>
              <a:rPr lang="en-US"/>
              <a:t>12.3.1 User-selectable options - Personalization (global settings, device/service specific, AI)</a:t>
            </a:r>
          </a:p>
          <a:p>
            <a:r>
              <a:rPr lang="en-US"/>
              <a:t>12.3.2 Context sensitive individualization – user needs are different in different contexts.  Examples include:  location (home vs work), in a vehicle, in a noisy environment). </a:t>
            </a:r>
          </a:p>
          <a:p>
            <a:pPr lvl="1"/>
            <a:r>
              <a:rPr lang="en-US"/>
              <a:t>For users whose attention suffers in noisy environments, the mobile ICT could switch to a focus enhancing mode (e.g. applying some of the recommendations in clause 12.10.2 "Hiding non task-related content") if the ambient noise exceeds a threshold level. </a:t>
            </a:r>
          </a:p>
          <a:p>
            <a:r>
              <a:rPr lang="en-US"/>
              <a:t>12.3.3 Feedback modality selection - Multi-modal feedback can be a combination of auditory, visual and haptic (vibration, Braille, etc.) feedback depending on which feedback modalities the user has chosen to receive. </a:t>
            </a:r>
          </a:p>
          <a:p>
            <a:r>
              <a:rPr lang="en-US"/>
              <a:t>12.4: Perceivability: 12.4.1  Setting attention on important information. EXAMPLE 1: Important information is presented at the top </a:t>
            </a:r>
            <a:r>
              <a:rPr lang="en-US" err="1"/>
              <a:t>centre</a:t>
            </a:r>
            <a:r>
              <a:rPr lang="en-US"/>
              <a:t> of a page of visual information. </a:t>
            </a:r>
          </a:p>
          <a:p>
            <a:r>
              <a:rPr lang="en-US"/>
              <a:t>12.4.2. Important information to stand out: Critical information is presented in larger, bold faced, visually contrasting text in a visual display </a:t>
            </a:r>
          </a:p>
          <a:p>
            <a:r>
              <a:rPr lang="en-US"/>
              <a:t>12.4.5 Interference with important information: present information that is less important in a way that does not interfere with the presentation of important information. </a:t>
            </a:r>
          </a:p>
          <a:p>
            <a:r>
              <a:rPr lang="en-US"/>
              <a:t>12.4.6 Immediate Response – provide feedback that acknowledges the users interaction</a:t>
            </a:r>
          </a:p>
          <a:p>
            <a:r>
              <a:rPr lang="en-US"/>
              <a:t>12.4.7 Busy indication –no need of indication of the busy time is below 1 second</a:t>
            </a:r>
          </a:p>
          <a:p>
            <a:r>
              <a:rPr lang="en-US"/>
              <a:t>12.5: Understandability 12.5.5 Minimizing the amount of info - present the least amount of information that is needed at the moment of interaction </a:t>
            </a:r>
          </a:p>
          <a:p>
            <a:r>
              <a:rPr lang="en-US"/>
              <a:t>12.5.6 Unnecessary information - should not present additional information that does not support the user's task. </a:t>
            </a:r>
          </a:p>
          <a:p>
            <a:r>
              <a:rPr lang="en-US"/>
              <a:t>12.5.7 Access to levels of information - enable users to access different amounts of information in order to meet their individual needs. New users might have additional information needs (e.g. for guidance on how to use the system) that experienced users do not have. </a:t>
            </a:r>
          </a:p>
          <a:p>
            <a:r>
              <a:rPr lang="en-US" u="sng"/>
              <a:t>12.6 </a:t>
            </a:r>
            <a:r>
              <a:rPr lang="en-US" u="sng" err="1"/>
              <a:t>Controlability</a:t>
            </a:r>
            <a:r>
              <a:rPr lang="en-US" u="sng"/>
              <a:t> - 12.6.2</a:t>
            </a:r>
            <a:r>
              <a:rPr lang="en-US"/>
              <a:t> Time limits - avoid setting time limits.  Warn in advance (before starting task) if a time limit exists (and how long it is and how to extend or adjust it).</a:t>
            </a:r>
          </a:p>
          <a:p>
            <a:r>
              <a:rPr lang="en-US"/>
              <a:t>12.6.2 Timing Adjustable</a:t>
            </a:r>
          </a:p>
          <a:p>
            <a:r>
              <a:rPr lang="en-US"/>
              <a:t>12.6.3 Timing adjustable extended option</a:t>
            </a:r>
          </a:p>
          <a:p>
            <a:r>
              <a:rPr lang="en-US"/>
              <a:t>12.6.4 Pause, stop hide</a:t>
            </a:r>
          </a:p>
          <a:p>
            <a:r>
              <a:rPr lang="en-US"/>
              <a:t>12.6.5 Focus order</a:t>
            </a:r>
          </a:p>
          <a:p>
            <a:r>
              <a:rPr lang="en-US"/>
              <a:t>12.6.8 Focus Visible</a:t>
            </a:r>
          </a:p>
          <a:p>
            <a:r>
              <a:rPr lang="en-US"/>
              <a:t>12:10 Freedom from distraction </a:t>
            </a:r>
          </a:p>
          <a:p>
            <a:r>
              <a:rPr lang="en-US"/>
              <a:t>12.10.1 Restart (when external distraction, allows user to save current state, quit the system, restart the system with saved info present AFTER external distraction has been resolved)</a:t>
            </a:r>
          </a:p>
          <a:p>
            <a:r>
              <a:rPr lang="en-US"/>
              <a:t>12.10.2 Hiding non task-related content (and reinstating) - allows all content, not related to a task, to be hidden </a:t>
            </a:r>
          </a:p>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21</a:t>
            </a:fld>
            <a:endParaRPr lang="en-US"/>
          </a:p>
        </p:txBody>
      </p:sp>
    </p:spTree>
    <p:extLst>
      <p:ext uri="{BB962C8B-B14F-4D97-AF65-F5344CB8AC3E}">
        <p14:creationId xmlns:p14="http://schemas.microsoft.com/office/powerpoint/2010/main" val="3282149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22</a:t>
            </a:fld>
            <a:endParaRPr lang="en-US"/>
          </a:p>
        </p:txBody>
      </p:sp>
    </p:spTree>
    <p:extLst>
      <p:ext uri="{BB962C8B-B14F-4D97-AF65-F5344CB8AC3E}">
        <p14:creationId xmlns:p14="http://schemas.microsoft.com/office/powerpoint/2010/main" val="1357956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Short-Term Memory: </a:t>
            </a:r>
            <a:r>
              <a:rPr lang="en-US" b="1">
                <a:solidFill>
                  <a:schemeClr val="tx1">
                    <a:lumMod val="50000"/>
                    <a:lumOff val="50000"/>
                  </a:schemeClr>
                </a:solidFill>
              </a:rPr>
              <a:t>use with limited short-term memory. </a:t>
            </a:r>
            <a:r>
              <a:rPr lang="en-US">
                <a:solidFill>
                  <a:schemeClr val="tx1">
                    <a:lumMod val="50000"/>
                    <a:lumOff val="50000"/>
                  </a:schemeClr>
                </a:solidFill>
              </a:rPr>
              <a:t>Some users need to be able to complete tasks without relying on short-term memory. </a:t>
            </a:r>
          </a:p>
          <a:p>
            <a:r>
              <a:rPr lang="en-US" b="1"/>
              <a:t>Long-Term Memory: </a:t>
            </a:r>
            <a:r>
              <a:rPr lang="en-US" b="1">
                <a:solidFill>
                  <a:schemeClr val="tx1">
                    <a:lumMod val="50000"/>
                    <a:lumOff val="50000"/>
                  </a:schemeClr>
                </a:solidFill>
              </a:rPr>
              <a:t>use with limited long-term memory. </a:t>
            </a:r>
            <a:r>
              <a:rPr lang="en-US">
                <a:solidFill>
                  <a:schemeClr val="tx1">
                    <a:lumMod val="50000"/>
                    <a:lumOff val="50000"/>
                  </a:schemeClr>
                </a:solidFill>
              </a:rPr>
              <a:t>Some users need to be able to complete tasks without relying on short-term memory. </a:t>
            </a:r>
          </a:p>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23</a:t>
            </a:fld>
            <a:endParaRPr lang="en-US"/>
          </a:p>
        </p:txBody>
      </p:sp>
    </p:spTree>
    <p:extLst>
      <p:ext uri="{BB962C8B-B14F-4D97-AF65-F5344CB8AC3E}">
        <p14:creationId xmlns:p14="http://schemas.microsoft.com/office/powerpoint/2010/main" val="907549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User Authentication</a:t>
            </a:r>
          </a:p>
          <a:p>
            <a:pPr lvl="1"/>
            <a:r>
              <a:rPr lang="en-US"/>
              <a:t>Alternate(s) - offer at least one method that does not rely on memory.  </a:t>
            </a:r>
          </a:p>
          <a:p>
            <a:pPr lvl="2"/>
            <a:r>
              <a:rPr lang="en-US"/>
              <a:t>Memory challenges include:  password character strings, character selection, gestures, entering characters from a captcha…</a:t>
            </a:r>
          </a:p>
          <a:p>
            <a:pPr lvl="1"/>
            <a:r>
              <a:rPr lang="en-US"/>
              <a:t>Allow Copy/Paste – don’t block users ability to copy/paste from password manager software</a:t>
            </a:r>
          </a:p>
          <a:p>
            <a:r>
              <a:rPr lang="en-US"/>
              <a:t> </a:t>
            </a:r>
          </a:p>
          <a:p>
            <a:endParaRPr lang="en-US"/>
          </a:p>
          <a:p>
            <a:endParaRPr lang="en-US"/>
          </a:p>
          <a:p>
            <a:r>
              <a:rPr lang="en-US"/>
              <a:t>6.2 Usability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6.5.2 User Authentication:  Character Memorization  (long term)- </a:t>
            </a:r>
            <a:r>
              <a:rPr lang="en-US" sz="1200" kern="1200">
                <a:solidFill>
                  <a:schemeClr val="tx1"/>
                </a:solidFill>
                <a:effectLst/>
                <a:latin typeface="+mn-lt"/>
                <a:ea typeface="+mn-ea"/>
                <a:cs typeface="+mn-cs"/>
              </a:rPr>
              <a:t>should offer at least one user authentication method that does not rely on a user's ability to memorize character strings.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6.5.3 User Authentication: Character Selection (short term) - </a:t>
            </a:r>
            <a:r>
              <a:rPr lang="en-US" sz="1200" kern="1200">
                <a:solidFill>
                  <a:schemeClr val="tx1"/>
                </a:solidFill>
                <a:effectLst/>
                <a:latin typeface="+mn-lt"/>
                <a:ea typeface="+mn-ea"/>
                <a:cs typeface="+mn-cs"/>
              </a:rPr>
              <a:t>should offer at least one user authentication method that does not rely on a user's ability to correctly identify and enter numbered characters from a character string.  - Some mobile ICT asks a user to enter, say, the third, sixth and seventh characters from a word that they have previously chosen. A user who is unable to count to the correct characters and then hold them in short-term memory will be unable to correctly respond to the security challenge.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6.5.4 User Authentication:  Producing Gestures (long term) - </a:t>
            </a:r>
            <a:r>
              <a:rPr lang="en-US" sz="1200" kern="1200">
                <a:solidFill>
                  <a:schemeClr val="tx1"/>
                </a:solidFill>
                <a:effectLst/>
                <a:latin typeface="+mn-lt"/>
                <a:ea typeface="+mn-ea"/>
                <a:cs typeface="+mn-cs"/>
              </a:rPr>
              <a:t>should offer at least one user authentication method that does not rely on a user's ability to reliably produce gesture.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6.5.7 User Authentication:  Entering Characters - </a:t>
            </a:r>
            <a:r>
              <a:rPr lang="en-US" sz="1200" kern="1200">
                <a:solidFill>
                  <a:schemeClr val="tx1"/>
                </a:solidFill>
                <a:effectLst/>
                <a:latin typeface="+mn-lt"/>
                <a:ea typeface="+mn-ea"/>
                <a:cs typeface="+mn-cs"/>
              </a:rPr>
              <a:t>should offer at least one user authentication method that does not rely on a user's ability to recognize characters presented on screen and then enter them into an input field.   CAPTCHAS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6.7 Retracing the Dialogue Path - </a:t>
            </a:r>
            <a:r>
              <a:rPr lang="en-US" sz="1200" kern="1200">
                <a:solidFill>
                  <a:schemeClr val="tx1"/>
                </a:solidFill>
                <a:effectLst/>
                <a:latin typeface="+mn-lt"/>
                <a:ea typeface="+mn-ea"/>
                <a:cs typeface="+mn-cs"/>
              </a:rPr>
              <a:t>should enable the user to return to a recognizable point in an interactive dialogue.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6.8 Arrangement of UI Elements - </a:t>
            </a:r>
            <a:r>
              <a:rPr lang="en-US" sz="1200" kern="1200">
                <a:solidFill>
                  <a:schemeClr val="tx1"/>
                </a:solidFill>
                <a:effectLst/>
                <a:latin typeface="+mn-lt"/>
                <a:ea typeface="+mn-ea"/>
                <a:cs typeface="+mn-cs"/>
              </a:rPr>
              <a:t>should arrange the user interface elements to reflect the logic of the tasks for which they are used.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8.2.3 Text Messages for Asynchronous Chat - </a:t>
            </a:r>
            <a:r>
              <a:rPr lang="en-US" sz="1200" kern="1200">
                <a:solidFill>
                  <a:schemeClr val="tx1"/>
                </a:solidFill>
                <a:effectLst/>
                <a:latin typeface="+mn-lt"/>
                <a:ea typeface="+mn-ea"/>
                <a:cs typeface="+mn-cs"/>
              </a:rPr>
              <a:t>should allow the use of asynchronous chat via text messaging.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8.2.4 Photo based call directory - </a:t>
            </a:r>
            <a:r>
              <a:rPr lang="en-US" sz="1200" kern="1200">
                <a:solidFill>
                  <a:schemeClr val="tx1"/>
                </a:solidFill>
                <a:effectLst/>
                <a:latin typeface="+mn-lt"/>
                <a:ea typeface="+mn-ea"/>
                <a:cs typeface="+mn-cs"/>
              </a:rPr>
              <a:t>should allow accessing a phone call directory based on contacts' photo and accessing contacts through images.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9.2.1 Always visible playback controls - </a:t>
            </a:r>
            <a:r>
              <a:rPr lang="en-US" sz="1200" kern="1200">
                <a:solidFill>
                  <a:schemeClr val="tx1"/>
                </a:solidFill>
                <a:effectLst/>
                <a:latin typeface="+mn-lt"/>
                <a:ea typeface="+mn-ea"/>
                <a:cs typeface="+mn-cs"/>
              </a:rPr>
              <a:t>should make the main media playback controls (play, pause and stop) always visible. </a:t>
            </a:r>
          </a:p>
          <a:p>
            <a:endParaRPr lang="en-US"/>
          </a:p>
          <a:p>
            <a:r>
              <a:rPr lang="en-US"/>
              <a:t>10.2.1 Standard Connections</a:t>
            </a:r>
          </a:p>
          <a:p>
            <a:r>
              <a:rPr lang="en-US"/>
              <a:t>10.2.2 Symmetrical 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10.2.3 Discernable Touch Controls - </a:t>
            </a:r>
            <a:r>
              <a:rPr lang="en-US" sz="1200" kern="1200">
                <a:solidFill>
                  <a:schemeClr val="tx1"/>
                </a:solidFill>
                <a:effectLst/>
                <a:latin typeface="+mn-lt"/>
                <a:ea typeface="+mn-ea"/>
                <a:cs typeface="+mn-cs"/>
              </a:rPr>
              <a:t>provide a mode of operation where the user can discern touch controls in two or more modalities and without performing the action associated with the touch controls. </a:t>
            </a:r>
          </a:p>
          <a:p>
            <a:endParaRPr lang="en-US"/>
          </a:p>
          <a:p>
            <a:r>
              <a:rPr lang="en-US"/>
              <a:t>12.2.3 Consistent attributes</a:t>
            </a:r>
          </a:p>
          <a:p>
            <a:r>
              <a:rPr lang="en-US"/>
              <a:t>12.2.4 Consistent gestures</a:t>
            </a:r>
          </a:p>
          <a:p>
            <a:r>
              <a:rPr lang="en-US"/>
              <a:t>12.2.5 Consistent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12.2.6 Consistent layout - </a:t>
            </a:r>
            <a:r>
              <a:rPr lang="en-US" sz="1200" kern="1200">
                <a:solidFill>
                  <a:schemeClr val="tx1"/>
                </a:solidFill>
                <a:effectLst/>
                <a:latin typeface="+mn-lt"/>
                <a:ea typeface="+mn-ea"/>
                <a:cs typeface="+mn-cs"/>
              </a:rPr>
              <a:t>use relative positioning and layout of user interface elements that are consistent throughout the interactive system.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12.2.7 Consistent individualization - </a:t>
            </a:r>
            <a:r>
              <a:rPr lang="en-US" sz="1200" kern="1200">
                <a:solidFill>
                  <a:schemeClr val="tx1"/>
                </a:solidFill>
                <a:effectLst/>
                <a:latin typeface="+mn-lt"/>
                <a:ea typeface="+mn-ea"/>
                <a:cs typeface="+mn-cs"/>
              </a:rPr>
              <a:t>should apply individualization actions with a behavior that is consistent throughout the interactive system </a:t>
            </a:r>
            <a:endParaRPr lang="en-US"/>
          </a:p>
          <a:p>
            <a:r>
              <a:rPr lang="en-US"/>
              <a:t>12.2.8 Platform conventions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12.2.9 Breaking conventions - </a:t>
            </a:r>
            <a:r>
              <a:rPr lang="en-US" sz="1200" kern="1200">
                <a:solidFill>
                  <a:schemeClr val="tx1"/>
                </a:solidFill>
                <a:effectLst/>
                <a:latin typeface="+mn-lt"/>
                <a:ea typeface="+mn-ea"/>
                <a:cs typeface="+mn-cs"/>
              </a:rPr>
              <a:t>should notify the user if it is breaking with platform conventions </a:t>
            </a:r>
            <a:endParaRPr lang="en-US"/>
          </a:p>
          <a:p>
            <a:r>
              <a:rPr lang="en-US"/>
              <a:t>12.3.1 User-selectable options</a:t>
            </a:r>
          </a:p>
          <a:p>
            <a:r>
              <a:rPr lang="en-US"/>
              <a:t>12.3.2 Contest sensitive individualization</a:t>
            </a:r>
          </a:p>
          <a:p>
            <a:r>
              <a:rPr lang="en-US"/>
              <a:t>12.3.4 Input modality selection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12.3.4 Access to personal information - </a:t>
            </a:r>
            <a:r>
              <a:rPr lang="en-US" sz="1200" kern="1200">
                <a:solidFill>
                  <a:schemeClr val="tx1"/>
                </a:solidFill>
                <a:effectLst/>
                <a:latin typeface="+mn-lt"/>
                <a:ea typeface="+mn-ea"/>
                <a:cs typeface="+mn-cs"/>
              </a:rPr>
              <a:t>should allow users to access their personal information and to copy and paste the results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12.4.8 Availability of freq. and critical controls - </a:t>
            </a:r>
            <a:r>
              <a:rPr lang="en-US" sz="1200" kern="1200">
                <a:solidFill>
                  <a:schemeClr val="tx1"/>
                </a:solidFill>
                <a:effectLst/>
                <a:latin typeface="+mn-lt"/>
                <a:ea typeface="+mn-ea"/>
                <a:cs typeface="+mn-cs"/>
              </a:rPr>
              <a:t>should always make available the most frequent and critical controls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12.4.9 Occasional Controls - s</a:t>
            </a:r>
            <a:r>
              <a:rPr lang="en-US" sz="1200" kern="1200">
                <a:solidFill>
                  <a:schemeClr val="tx1"/>
                </a:solidFill>
                <a:effectLst/>
                <a:latin typeface="+mn-lt"/>
                <a:ea typeface="+mn-ea"/>
                <a:cs typeface="+mn-cs"/>
              </a:rPr>
              <a:t>hould hide controls that are only occasionally used and it should enable the user to get to them if needed.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12.4.10 Non-allowed controls - </a:t>
            </a:r>
            <a:r>
              <a:rPr lang="en-US" sz="1200" kern="1200">
                <a:solidFill>
                  <a:schemeClr val="tx1"/>
                </a:solidFill>
                <a:effectLst/>
                <a:latin typeface="+mn-lt"/>
                <a:ea typeface="+mn-ea"/>
                <a:cs typeface="+mn-cs"/>
              </a:rPr>
              <a:t>should hide the controls that the user is never allowed to use.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12.4.11 Accessing non-presented info - </a:t>
            </a:r>
            <a:r>
              <a:rPr lang="en-US" sz="1200" kern="1200">
                <a:solidFill>
                  <a:schemeClr val="tx1"/>
                </a:solidFill>
                <a:effectLst/>
                <a:latin typeface="+mn-lt"/>
                <a:ea typeface="+mn-ea"/>
                <a:cs typeface="+mn-cs"/>
              </a:rPr>
              <a:t>should make the user aware that more information is available and describe how to access it when the mobile ICT is only presenting a part of a set of information or hiding some of the information.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12.4.12 End of set of information - s</a:t>
            </a:r>
            <a:r>
              <a:rPr lang="en-US" sz="1200" kern="1200">
                <a:solidFill>
                  <a:schemeClr val="tx1"/>
                </a:solidFill>
                <a:effectLst/>
                <a:latin typeface="+mn-lt"/>
                <a:ea typeface="+mn-ea"/>
                <a:cs typeface="+mn-cs"/>
              </a:rPr>
              <a:t>hould make the user aware of the end of a set of information.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12.4.14 Touchscreen vibration - </a:t>
            </a:r>
            <a:r>
              <a:rPr lang="en-US" sz="1200" kern="1200">
                <a:solidFill>
                  <a:schemeClr val="tx1"/>
                </a:solidFill>
                <a:effectLst/>
                <a:latin typeface="+mn-lt"/>
                <a:ea typeface="+mn-ea"/>
                <a:cs typeface="+mn-cs"/>
              </a:rPr>
              <a:t>should be able to provide vibration feedback that can be perceived when the screen is touched.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12.4.15 Structuring information - </a:t>
            </a:r>
            <a:r>
              <a:rPr lang="en-US" sz="1200" kern="1200">
                <a:solidFill>
                  <a:schemeClr val="tx1"/>
                </a:solidFill>
                <a:effectLst/>
                <a:latin typeface="+mn-lt"/>
                <a:ea typeface="+mn-ea"/>
                <a:cs typeface="+mn-cs"/>
              </a:rPr>
              <a:t>should structure information in a consistent manner according to the semantic approach that best suits its use.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12.4.16 Presentation of dissimilar items - </a:t>
            </a:r>
            <a:r>
              <a:rPr lang="en-US" sz="1200" kern="1200">
                <a:solidFill>
                  <a:schemeClr val="tx1"/>
                </a:solidFill>
                <a:effectLst/>
                <a:latin typeface="+mn-lt"/>
                <a:ea typeface="+mn-ea"/>
                <a:cs typeface="+mn-cs"/>
              </a:rPr>
              <a:t>should use different presentation attributes for logically dissimilar items of information.  make the differences between items obvious.   The differences can be based on several presentation attributes, such as: locations, visual shapes, sizes, colors, typefaces, etc.; auditory order of presentation, volumes, tones, frequencies, etc.; tactile locations, shapes, vibrations, pressures, etc.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12.4.17 Presentation of similar items - </a:t>
            </a:r>
            <a:r>
              <a:rPr lang="en-US" sz="1200" kern="1200">
                <a:solidFill>
                  <a:schemeClr val="tx1"/>
                </a:solidFill>
                <a:effectLst/>
                <a:latin typeface="+mn-lt"/>
                <a:ea typeface="+mn-ea"/>
                <a:cs typeface="+mn-cs"/>
              </a:rPr>
              <a:t>use similar presentation attributes for logically similar items of information. draw attention to the similarities between items.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12.4.18 Distinguishable groups - </a:t>
            </a:r>
            <a:r>
              <a:rPr lang="en-US" sz="1200" kern="1200">
                <a:solidFill>
                  <a:schemeClr val="tx1"/>
                </a:solidFill>
                <a:effectLst/>
                <a:latin typeface="+mn-lt"/>
                <a:ea typeface="+mn-ea"/>
                <a:cs typeface="+mn-cs"/>
              </a:rPr>
              <a:t>should present information in groups that the user can distinguish from one another.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12.4.19 Grouping by proximity - </a:t>
            </a:r>
            <a:r>
              <a:rPr lang="en-US" sz="1200" kern="1200">
                <a:solidFill>
                  <a:schemeClr val="tx1"/>
                </a:solidFill>
                <a:effectLst/>
                <a:latin typeface="+mn-lt"/>
                <a:ea typeface="+mn-ea"/>
                <a:cs typeface="+mn-cs"/>
              </a:rPr>
              <a:t>should present items of information that belong together or that have similar properties in physical or temporal proximity to one another.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12.4.20 Separating groups - </a:t>
            </a:r>
            <a:r>
              <a:rPr lang="en-US" sz="1200" kern="1200">
                <a:solidFill>
                  <a:schemeClr val="tx1"/>
                </a:solidFill>
                <a:effectLst/>
                <a:latin typeface="+mn-lt"/>
                <a:ea typeface="+mn-ea"/>
                <a:cs typeface="+mn-cs"/>
              </a:rPr>
              <a:t>should use physical or temporal spaces to separate groups of information.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12.4.21 Differentiating groups - </a:t>
            </a:r>
            <a:r>
              <a:rPr lang="en-US" sz="1200" kern="1200">
                <a:solidFill>
                  <a:schemeClr val="tx1"/>
                </a:solidFill>
                <a:effectLst/>
                <a:latin typeface="+mn-lt"/>
                <a:ea typeface="+mn-ea"/>
                <a:cs typeface="+mn-cs"/>
              </a:rPr>
              <a:t>should use color to differentiate visual groups of information items. </a:t>
            </a:r>
          </a:p>
          <a:p>
            <a:endParaRPr lang="en-US"/>
          </a:p>
          <a:p>
            <a:r>
              <a:rPr lang="en-US"/>
              <a:t>12.4.22 Maximum group size - </a:t>
            </a:r>
            <a:r>
              <a:rPr lang="en-US" sz="1200" kern="1200">
                <a:solidFill>
                  <a:schemeClr val="tx1"/>
                </a:solidFill>
                <a:effectLst/>
                <a:latin typeface="+mn-lt"/>
                <a:ea typeface="+mn-ea"/>
                <a:cs typeface="+mn-cs"/>
              </a:rPr>
              <a:t>should present information in groups with a maximum size of five items.  NOTE 4: Normally, the recommended size of groups is up to seven items, but persons with cognitive impairments need smaller groups. </a:t>
            </a:r>
          </a:p>
          <a:p>
            <a:r>
              <a:rPr lang="en-US" sz="1200" kern="1200">
                <a:solidFill>
                  <a:schemeClr val="tx1"/>
                </a:solidFill>
                <a:effectLst/>
                <a:latin typeface="+mn-lt"/>
                <a:ea typeface="+mn-ea"/>
                <a:cs typeface="+mn-cs"/>
              </a:rPr>
              <a:t>NOTE 5: Restricting the size of groups reduces memory load. </a:t>
            </a:r>
          </a:p>
          <a:p>
            <a:r>
              <a:rPr lang="en-US" sz="1200" kern="1200">
                <a:solidFill>
                  <a:schemeClr val="tx1"/>
                </a:solidFill>
                <a:effectLst/>
                <a:latin typeface="+mn-lt"/>
                <a:ea typeface="+mn-ea"/>
                <a:cs typeface="+mn-cs"/>
              </a:rPr>
              <a:t>NOTE 6: Limiting the number of options is of particular importance for auditory menus. </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12.4.23 Filtering information - </a:t>
            </a:r>
            <a:r>
              <a:rPr lang="en-US" sz="1200" kern="1200">
                <a:solidFill>
                  <a:schemeClr val="tx1"/>
                </a:solidFill>
                <a:effectLst/>
                <a:latin typeface="+mn-lt"/>
                <a:ea typeface="+mn-ea"/>
                <a:cs typeface="+mn-cs"/>
              </a:rPr>
              <a:t>should enable the user to filter large amounts of presented information. </a:t>
            </a:r>
          </a:p>
          <a:p>
            <a:endParaRPr lang="en-US"/>
          </a:p>
          <a:p>
            <a:r>
              <a:rPr lang="en-US"/>
              <a:t>Understandability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12.5..1 Info on current state - </a:t>
            </a:r>
            <a:r>
              <a:rPr lang="en-US" sz="1200" kern="1200">
                <a:solidFill>
                  <a:schemeClr val="tx1"/>
                </a:solidFill>
                <a:effectLst/>
                <a:latin typeface="+mn-lt"/>
                <a:ea typeface="+mn-ea"/>
                <a:cs typeface="+mn-cs"/>
              </a:rPr>
              <a:t>should provide information on the current states that affect interactions and processing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12.5.2 Context </a:t>
            </a:r>
            <a:r>
              <a:rPr lang="en-US" err="1"/>
              <a:t>senstivie</a:t>
            </a:r>
            <a:r>
              <a:rPr lang="en-US"/>
              <a:t> help - </a:t>
            </a:r>
            <a:r>
              <a:rPr lang="en-US" sz="1200" kern="1200">
                <a:solidFill>
                  <a:schemeClr val="tx1"/>
                </a:solidFill>
                <a:effectLst/>
                <a:latin typeface="+mn-lt"/>
                <a:ea typeface="+mn-ea"/>
                <a:cs typeface="+mn-cs"/>
              </a:rPr>
              <a:t>should provide context-sensitive help that includes information explaining the effect of activating a user interface function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12.5.4. Symbols to enhance understanding - </a:t>
            </a:r>
            <a:r>
              <a:rPr lang="en-US" sz="1200" kern="1200">
                <a:solidFill>
                  <a:schemeClr val="tx1"/>
                </a:solidFill>
                <a:effectLst/>
                <a:latin typeface="+mn-lt"/>
                <a:ea typeface="+mn-ea"/>
                <a:cs typeface="+mn-cs"/>
              </a:rPr>
              <a:t>should add symbols to text-based items.  Some persons with cognitive impairments have difficulties understanding written text. The combined used of symbols and text enhances the ease of understanding of information items.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12.5.5 Minimizing the amount of info - </a:t>
            </a:r>
            <a:r>
              <a:rPr lang="en-US" sz="1200" kern="1200">
                <a:solidFill>
                  <a:schemeClr val="tx1"/>
                </a:solidFill>
                <a:effectLst/>
                <a:latin typeface="+mn-lt"/>
                <a:ea typeface="+mn-ea"/>
                <a:cs typeface="+mn-cs"/>
              </a:rPr>
              <a:t>should present the least amount of information that is needed at the moment of interaction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12.5.6 Unnecessary info - </a:t>
            </a:r>
            <a:r>
              <a:rPr lang="en-US" sz="1200" kern="1200">
                <a:solidFill>
                  <a:schemeClr val="tx1"/>
                </a:solidFill>
                <a:effectLst/>
                <a:latin typeface="+mn-lt"/>
                <a:ea typeface="+mn-ea"/>
                <a:cs typeface="+mn-cs"/>
              </a:rPr>
              <a:t>should not present additional information that does not support the user's task.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12.5.7 Access to levels of information - </a:t>
            </a:r>
            <a:r>
              <a:rPr lang="en-US" sz="1200" kern="1200">
                <a:solidFill>
                  <a:schemeClr val="tx1"/>
                </a:solidFill>
                <a:effectLst/>
                <a:latin typeface="+mn-lt"/>
                <a:ea typeface="+mn-ea"/>
                <a:cs typeface="+mn-cs"/>
              </a:rPr>
              <a:t>should enable users to access different amounts of information in order to meet their individual needs.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12.5.12-14 – </a:t>
            </a:r>
            <a:r>
              <a:rPr lang="en-US" err="1"/>
              <a:t>practive</a:t>
            </a:r>
            <a:r>
              <a:rPr lang="en-US"/>
              <a:t> mode, activation of practice mode, </a:t>
            </a:r>
            <a:r>
              <a:rPr lang="en-US" err="1"/>
              <a:t>visiability</a:t>
            </a:r>
            <a:r>
              <a:rPr lang="en-US"/>
              <a:t> of  - </a:t>
            </a:r>
            <a:r>
              <a:rPr lang="en-US" sz="1200" kern="1200">
                <a:solidFill>
                  <a:schemeClr val="tx1"/>
                </a:solidFill>
                <a:effectLst/>
                <a:latin typeface="+mn-lt"/>
                <a:ea typeface="+mn-ea"/>
                <a:cs typeface="+mn-cs"/>
              </a:rPr>
              <a:t>should provide a "practice mode" that can be easily accessed from an application's help menu. </a:t>
            </a:r>
          </a:p>
          <a:p>
            <a:endParaRPr lang="en-US"/>
          </a:p>
          <a:p>
            <a:r>
              <a:rPr lang="en-US"/>
              <a:t>12.5.15 </a:t>
            </a:r>
            <a:r>
              <a:rPr lang="en-US" err="1"/>
              <a:t>assocating</a:t>
            </a:r>
            <a:r>
              <a:rPr lang="en-US"/>
              <a:t> a photo with a contact</a:t>
            </a:r>
          </a:p>
          <a:p>
            <a:r>
              <a:rPr lang="en-US" u="sng"/>
              <a:t>12.6 </a:t>
            </a:r>
            <a:r>
              <a:rPr lang="en-US" u="sng" err="1"/>
              <a:t>Controlability</a:t>
            </a:r>
            <a:r>
              <a:rPr lang="en-US" u="sng"/>
              <a:t> - 12.6.2</a:t>
            </a:r>
            <a:r>
              <a:rPr lang="en-US"/>
              <a:t> Time limits - avoid setting time limits.  Warn in advance (before starting task) if a time limit exists (and how long it is and how to extend or adjust it).</a:t>
            </a:r>
          </a:p>
          <a:p>
            <a:r>
              <a:rPr lang="en-US"/>
              <a:t>12.6.2 Timing Adjustable</a:t>
            </a:r>
          </a:p>
          <a:p>
            <a:r>
              <a:rPr lang="en-US"/>
              <a:t>12.6.3 Timing adjustable extended option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12.6.7 Headings and labels - </a:t>
            </a:r>
            <a:r>
              <a:rPr lang="en-US" sz="1200" kern="1200">
                <a:solidFill>
                  <a:schemeClr val="tx1"/>
                </a:solidFill>
                <a:effectLst/>
                <a:latin typeface="+mn-lt"/>
                <a:ea typeface="+mn-ea"/>
                <a:cs typeface="+mn-cs"/>
              </a:rPr>
              <a:t>should ensure that headings and labels describe topic or purpose.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12.6.12 Minimize user actions - </a:t>
            </a:r>
            <a:r>
              <a:rPr lang="en-US" sz="1200" kern="1200">
                <a:solidFill>
                  <a:schemeClr val="tx1"/>
                </a:solidFill>
                <a:effectLst/>
                <a:latin typeface="+mn-lt"/>
                <a:ea typeface="+mn-ea"/>
                <a:cs typeface="+mn-cs"/>
              </a:rPr>
              <a:t>should minimize the number of elemental user actions required to complete tasks.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12.6.13 Storing input and system locally - </a:t>
            </a:r>
            <a:r>
              <a:rPr lang="en-US" sz="1200" kern="1200">
                <a:solidFill>
                  <a:schemeClr val="tx1"/>
                </a:solidFill>
                <a:effectLst/>
                <a:latin typeface="+mn-lt"/>
                <a:ea typeface="+mn-ea"/>
                <a:cs typeface="+mn-cs"/>
              </a:rPr>
              <a:t>should allow the user to store all recent input and output locally and to make that information available to the user on demand.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12.6.14 Making past info accessible to the user - </a:t>
            </a:r>
            <a:r>
              <a:rPr lang="en-US" sz="1200" kern="1200">
                <a:solidFill>
                  <a:schemeClr val="tx1"/>
                </a:solidFill>
                <a:effectLst/>
                <a:latin typeface="+mn-lt"/>
                <a:ea typeface="+mn-ea"/>
                <a:cs typeface="+mn-cs"/>
              </a:rPr>
              <a:t>should allow the user to store locally and access later several information items for direct access.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12.6.15 Marking content for later retrieval - </a:t>
            </a:r>
            <a:r>
              <a:rPr lang="en-US" sz="1200" kern="1200">
                <a:solidFill>
                  <a:schemeClr val="tx1"/>
                </a:solidFill>
                <a:effectLst/>
                <a:latin typeface="+mn-lt"/>
                <a:ea typeface="+mn-ea"/>
                <a:cs typeface="+mn-cs"/>
              </a:rPr>
              <a:t>should enable the user to mark any content for later retrieval.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12.6.16 Direct access to stored info - </a:t>
            </a:r>
            <a:r>
              <a:rPr lang="en-US" sz="1200" kern="1200">
                <a:solidFill>
                  <a:schemeClr val="tx1"/>
                </a:solidFill>
                <a:effectLst/>
                <a:latin typeface="+mn-lt"/>
                <a:ea typeface="+mn-ea"/>
                <a:cs typeface="+mn-cs"/>
              </a:rPr>
              <a:t>should enable the user to directly access the collected input and output history and any specially marked information. </a:t>
            </a:r>
          </a:p>
          <a:p>
            <a:endParaRPr lang="en-US"/>
          </a:p>
          <a:p>
            <a:r>
              <a:rPr lang="en-US"/>
              <a:t>12.6.17 exporting and importing info - </a:t>
            </a:r>
            <a:r>
              <a:rPr lang="en-US" sz="1200" kern="1200">
                <a:solidFill>
                  <a:schemeClr val="tx1"/>
                </a:solidFill>
                <a:effectLst/>
                <a:latin typeface="+mn-lt"/>
                <a:ea typeface="+mn-ea"/>
                <a:cs typeface="+mn-cs"/>
              </a:rPr>
              <a:t>should enable the user to export stored information and it also should enable the user to import information from external sources.  The possibility of exporting data already stored in one application and then importing that data into another application greatly reduces the need to re-introduce information, supporting the needs of persons with cognitive impairments. </a:t>
            </a:r>
          </a:p>
          <a:p>
            <a:r>
              <a:rPr lang="en-US" sz="1200" kern="1200">
                <a:solidFill>
                  <a:schemeClr val="tx1"/>
                </a:solidFill>
                <a:effectLst/>
                <a:latin typeface="+mn-lt"/>
                <a:ea typeface="+mn-ea"/>
                <a:cs typeface="+mn-cs"/>
              </a:rPr>
              <a:t>EXAMPLE: An email application can export the information of the user's contacts, so that it can be imported by another email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12.6.18 collected input and output history - </a:t>
            </a:r>
            <a:r>
              <a:rPr lang="en-US" sz="1200" kern="1200">
                <a:solidFill>
                  <a:schemeClr val="tx1"/>
                </a:solidFill>
                <a:effectLst/>
                <a:latin typeface="+mn-lt"/>
                <a:ea typeface="+mn-ea"/>
                <a:cs typeface="+mn-cs"/>
              </a:rPr>
              <a:t>should allow the user to organize the collected input and output history and any marked information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12.6.19 access to info about actions - </a:t>
            </a:r>
            <a:r>
              <a:rPr lang="en-US" sz="1200" kern="1200" err="1">
                <a:solidFill>
                  <a:schemeClr val="tx1"/>
                </a:solidFill>
                <a:effectLst/>
                <a:latin typeface="+mn-lt"/>
                <a:ea typeface="+mn-ea"/>
                <a:cs typeface="+mn-cs"/>
              </a:rPr>
              <a:t>ould</a:t>
            </a:r>
            <a:r>
              <a:rPr lang="en-US" sz="1200" kern="1200">
                <a:solidFill>
                  <a:schemeClr val="tx1"/>
                </a:solidFill>
                <a:effectLst/>
                <a:latin typeface="+mn-lt"/>
                <a:ea typeface="+mn-ea"/>
                <a:cs typeface="+mn-cs"/>
              </a:rPr>
              <a:t> enable the user to access information about what actions are currently possible.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12.6.20 Auto-fill-in technologies - </a:t>
            </a:r>
            <a:r>
              <a:rPr lang="en-US" sz="1200" kern="1200">
                <a:solidFill>
                  <a:schemeClr val="tx1"/>
                </a:solidFill>
                <a:effectLst/>
                <a:latin typeface="+mn-lt"/>
                <a:ea typeface="+mn-ea"/>
                <a:cs typeface="+mn-cs"/>
              </a:rPr>
              <a:t>should provide an auto-fill capability in form-based user interfaces. avoids the users having to recover data from long-term memory which they have already inserted earlier.  equally applicable in case of users with limited short-term memory.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12.6.25 location within episodic content - </a:t>
            </a:r>
            <a:r>
              <a:rPr lang="en-US" sz="1200" kern="1200">
                <a:solidFill>
                  <a:schemeClr val="tx1"/>
                </a:solidFill>
                <a:effectLst/>
                <a:latin typeface="+mn-lt"/>
                <a:ea typeface="+mn-ea"/>
                <a:cs typeface="+mn-cs"/>
              </a:rPr>
              <a:t>should show the user the current location within episodic content or procedures. The use of "breadcrumbs" is one way of visually representing location within a sequence of procedural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12.6.27 bookmarking episodic content - </a:t>
            </a:r>
            <a:r>
              <a:rPr lang="en-US" sz="1200" kern="1200">
                <a:solidFill>
                  <a:schemeClr val="tx1"/>
                </a:solidFill>
                <a:effectLst/>
                <a:latin typeface="+mn-lt"/>
                <a:ea typeface="+mn-ea"/>
                <a:cs typeface="+mn-cs"/>
              </a:rPr>
              <a:t>should enable the user to insert bookmarks into episodic content or procedures </a:t>
            </a:r>
          </a:p>
          <a:p>
            <a:endParaRPr lang="en-US"/>
          </a:p>
          <a:p>
            <a:r>
              <a:rPr lang="en-US"/>
              <a:t>12.6.28 press bookmarks of episodic content</a:t>
            </a:r>
          </a:p>
          <a:p>
            <a:r>
              <a:rPr lang="en-US"/>
              <a:t>12.6.29 Jump to bookmarks in epis </a:t>
            </a:r>
            <a:r>
              <a:rPr lang="en-US" err="1"/>
              <a:t>cont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12.9.1 Labels or instructions - </a:t>
            </a:r>
            <a:r>
              <a:rPr lang="en-US" sz="1200" kern="1200">
                <a:solidFill>
                  <a:schemeClr val="tx1"/>
                </a:solidFill>
                <a:effectLst/>
                <a:latin typeface="+mn-lt"/>
                <a:ea typeface="+mn-ea"/>
                <a:cs typeface="+mn-cs"/>
              </a:rPr>
              <a:t>should provide labels or instructions when content requires user input. </a:t>
            </a:r>
          </a:p>
          <a:p>
            <a:r>
              <a:rPr lang="en-US" sz="1200" kern="1200">
                <a:solidFill>
                  <a:schemeClr val="tx1"/>
                </a:solidFill>
                <a:effectLst/>
                <a:latin typeface="+mn-lt"/>
                <a:ea typeface="+mn-ea"/>
                <a:cs typeface="+mn-cs"/>
              </a:rPr>
              <a:t>Simple instructions visually connected to form controls can assist users with cognitive impairments or those accessing a page using a screen magnifier [i.20]. </a:t>
            </a:r>
          </a:p>
          <a:p>
            <a:r>
              <a:rPr lang="en-US" sz="1200" kern="1200">
                <a:solidFill>
                  <a:schemeClr val="tx1"/>
                </a:solidFill>
                <a:effectLst/>
                <a:latin typeface="+mn-lt"/>
                <a:ea typeface="+mn-ea"/>
                <a:cs typeface="+mn-cs"/>
              </a:rPr>
              <a:t>NOTE 5: Providing examples of expected data formats help users with cognitive, language and learning disabilities to enter information correctly [i.20].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r>
              <a:rPr lang="en-US"/>
              <a:t>12.10.2 Hiding non task-related content (and reinstating) - allows all content, not related to a task, to be hidden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13.2.5 Use of pictures for depicting actions - </a:t>
            </a:r>
            <a:r>
              <a:rPr lang="en-US" sz="1200" kern="1200">
                <a:solidFill>
                  <a:schemeClr val="tx1"/>
                </a:solidFill>
                <a:effectLst/>
                <a:latin typeface="+mn-lt"/>
                <a:ea typeface="+mn-ea"/>
                <a:cs typeface="+mn-cs"/>
              </a:rPr>
              <a:t>should include pictures for depicting simple actions wherever meaningful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Pictures can also be used as a "drawn headline" to sum up what the subsequent text will be about. </a:t>
            </a:r>
          </a:p>
          <a:p>
            <a:endParaRPr lang="en-US"/>
          </a:p>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25</a:t>
            </a:fld>
            <a:endParaRPr lang="en-US"/>
          </a:p>
        </p:txBody>
      </p:sp>
    </p:spTree>
    <p:extLst>
      <p:ext uri="{BB962C8B-B14F-4D97-AF65-F5344CB8AC3E}">
        <p14:creationId xmlns:p14="http://schemas.microsoft.com/office/powerpoint/2010/main" val="315540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t>6.2 Usability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6.5.2 User Authentication:  Character Memorization  (long term)- </a:t>
            </a:r>
            <a:r>
              <a:rPr lang="en-US" sz="1200" kern="1200">
                <a:solidFill>
                  <a:schemeClr val="tx1"/>
                </a:solidFill>
                <a:effectLst/>
                <a:latin typeface="+mn-lt"/>
                <a:ea typeface="+mn-ea"/>
                <a:cs typeface="+mn-cs"/>
              </a:rPr>
              <a:t>should offer at least one user authentication method that does not rely on a user's ability to memorize character strings.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6.5.3 User Authentication: Character Selection (short term) - </a:t>
            </a:r>
            <a:r>
              <a:rPr lang="en-US" sz="1200" kern="1200">
                <a:solidFill>
                  <a:schemeClr val="tx1"/>
                </a:solidFill>
                <a:effectLst/>
                <a:latin typeface="+mn-lt"/>
                <a:ea typeface="+mn-ea"/>
                <a:cs typeface="+mn-cs"/>
              </a:rPr>
              <a:t>should offer at least one user authentication method that does not rely on a user's ability to correctly identify and enter numbered characters from a character string.  - Some mobile ICT asks a user to enter, say, the third, sixth and seventh characters from a word that they have previously chosen. A user who is unable to count to the correct characters and then hold them in short-term memory will be unable to correctly respond to the security challenge.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6.5.4 User Authentication:  Producing Gestures (long term) - </a:t>
            </a:r>
            <a:r>
              <a:rPr lang="en-US" sz="1200" kern="1200">
                <a:solidFill>
                  <a:schemeClr val="tx1"/>
                </a:solidFill>
                <a:effectLst/>
                <a:latin typeface="+mn-lt"/>
                <a:ea typeface="+mn-ea"/>
                <a:cs typeface="+mn-cs"/>
              </a:rPr>
              <a:t>should offer at least one user authentication method that does not rely on a user's ability to reliably produce gesture.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6.5.7 User Authentication:  Entering Characters - </a:t>
            </a:r>
            <a:r>
              <a:rPr lang="en-US" sz="1200" kern="1200">
                <a:solidFill>
                  <a:schemeClr val="tx1"/>
                </a:solidFill>
                <a:effectLst/>
                <a:latin typeface="+mn-lt"/>
                <a:ea typeface="+mn-ea"/>
                <a:cs typeface="+mn-cs"/>
              </a:rPr>
              <a:t>should offer at least one user authentication method that does not rely on a user's ability to recognize characters presented on screen and then enter them into an input field.   CAPTCHAS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6.7 Retracing the Dialogue Path - </a:t>
            </a:r>
            <a:r>
              <a:rPr lang="en-US" sz="1200" kern="1200">
                <a:solidFill>
                  <a:schemeClr val="tx1"/>
                </a:solidFill>
                <a:effectLst/>
                <a:latin typeface="+mn-lt"/>
                <a:ea typeface="+mn-ea"/>
                <a:cs typeface="+mn-cs"/>
              </a:rPr>
              <a:t>should enable the user to return to a recognizable point in an interactive dialogue.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6.8 Arrangement of UI Elements - </a:t>
            </a:r>
            <a:r>
              <a:rPr lang="en-US" sz="1200" kern="1200">
                <a:solidFill>
                  <a:schemeClr val="tx1"/>
                </a:solidFill>
                <a:effectLst/>
                <a:latin typeface="+mn-lt"/>
                <a:ea typeface="+mn-ea"/>
                <a:cs typeface="+mn-cs"/>
              </a:rPr>
              <a:t>should arrange the user interface elements to reflect the logic of the tasks for which they are used.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8.2.3 Text Messages for Asynchronous Chat - </a:t>
            </a:r>
            <a:r>
              <a:rPr lang="en-US" sz="1200" kern="1200">
                <a:solidFill>
                  <a:schemeClr val="tx1"/>
                </a:solidFill>
                <a:effectLst/>
                <a:latin typeface="+mn-lt"/>
                <a:ea typeface="+mn-ea"/>
                <a:cs typeface="+mn-cs"/>
              </a:rPr>
              <a:t>should allow the use of asynchronous chat via text messaging.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8.2.4 Photo based call directory - </a:t>
            </a:r>
            <a:r>
              <a:rPr lang="en-US" sz="1200" kern="1200">
                <a:solidFill>
                  <a:schemeClr val="tx1"/>
                </a:solidFill>
                <a:effectLst/>
                <a:latin typeface="+mn-lt"/>
                <a:ea typeface="+mn-ea"/>
                <a:cs typeface="+mn-cs"/>
              </a:rPr>
              <a:t>should allow accessing a phone call directory based on contacts' photo and accessing contacts through images.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9.2.1 Always visible playback controls - </a:t>
            </a:r>
            <a:r>
              <a:rPr lang="en-US" sz="1200" kern="1200">
                <a:solidFill>
                  <a:schemeClr val="tx1"/>
                </a:solidFill>
                <a:effectLst/>
                <a:latin typeface="+mn-lt"/>
                <a:ea typeface="+mn-ea"/>
                <a:cs typeface="+mn-cs"/>
              </a:rPr>
              <a:t>should make the main media playback controls (play, pause and stop) always visible. </a:t>
            </a:r>
          </a:p>
          <a:p>
            <a:endParaRPr lang="en-US"/>
          </a:p>
          <a:p>
            <a:r>
              <a:rPr lang="en-US"/>
              <a:t>10.2.1 Standard Connections</a:t>
            </a:r>
          </a:p>
          <a:p>
            <a:r>
              <a:rPr lang="en-US"/>
              <a:t>10.2.2 Symmetrical 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10.2.3 Discernable Touch Controls - </a:t>
            </a:r>
            <a:r>
              <a:rPr lang="en-US" sz="1200" kern="1200">
                <a:solidFill>
                  <a:schemeClr val="tx1"/>
                </a:solidFill>
                <a:effectLst/>
                <a:latin typeface="+mn-lt"/>
                <a:ea typeface="+mn-ea"/>
                <a:cs typeface="+mn-cs"/>
              </a:rPr>
              <a:t>provide a mode of operation where the user can discern touch controls in two or more modalities and without performing the action associated with the touch controls. </a:t>
            </a:r>
          </a:p>
          <a:p>
            <a:endParaRPr lang="en-US"/>
          </a:p>
          <a:p>
            <a:r>
              <a:rPr lang="en-US"/>
              <a:t>12.2.3 Consistent attributes</a:t>
            </a:r>
          </a:p>
          <a:p>
            <a:r>
              <a:rPr lang="en-US"/>
              <a:t>12.2.4 Consistent gestures</a:t>
            </a:r>
          </a:p>
          <a:p>
            <a:r>
              <a:rPr lang="en-US"/>
              <a:t>12.2.5 Consistent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12.2.6 Consistent layout - </a:t>
            </a:r>
            <a:r>
              <a:rPr lang="en-US" sz="1200" kern="1200">
                <a:solidFill>
                  <a:schemeClr val="tx1"/>
                </a:solidFill>
                <a:effectLst/>
                <a:latin typeface="+mn-lt"/>
                <a:ea typeface="+mn-ea"/>
                <a:cs typeface="+mn-cs"/>
              </a:rPr>
              <a:t>use relative positioning and layout of user interface elements that are consistent throughout the interactive system.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12.2.7 Consistent individualization - </a:t>
            </a:r>
            <a:r>
              <a:rPr lang="en-US" sz="1200" kern="1200">
                <a:solidFill>
                  <a:schemeClr val="tx1"/>
                </a:solidFill>
                <a:effectLst/>
                <a:latin typeface="+mn-lt"/>
                <a:ea typeface="+mn-ea"/>
                <a:cs typeface="+mn-cs"/>
              </a:rPr>
              <a:t>should apply individualization actions with a behavior that is consistent throughout the interactive system </a:t>
            </a:r>
            <a:endParaRPr lang="en-US"/>
          </a:p>
          <a:p>
            <a:r>
              <a:rPr lang="en-US"/>
              <a:t>12.2.8 Platform conventions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12.2.9 Breaking conventions - </a:t>
            </a:r>
            <a:r>
              <a:rPr lang="en-US" sz="1200" kern="1200">
                <a:solidFill>
                  <a:schemeClr val="tx1"/>
                </a:solidFill>
                <a:effectLst/>
                <a:latin typeface="+mn-lt"/>
                <a:ea typeface="+mn-ea"/>
                <a:cs typeface="+mn-cs"/>
              </a:rPr>
              <a:t>should notify the user if it is breaking with platform conventions </a:t>
            </a:r>
            <a:endParaRPr lang="en-US"/>
          </a:p>
          <a:p>
            <a:r>
              <a:rPr lang="en-US"/>
              <a:t>12.3.1 User-selectable options</a:t>
            </a:r>
          </a:p>
          <a:p>
            <a:r>
              <a:rPr lang="en-US"/>
              <a:t>12.3.2 Contest sensitive individualization</a:t>
            </a:r>
          </a:p>
          <a:p>
            <a:r>
              <a:rPr lang="en-US"/>
              <a:t>12.3.4 Input modality selection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12.3.4 Access to personal information - </a:t>
            </a:r>
            <a:r>
              <a:rPr lang="en-US" sz="1200" kern="1200">
                <a:solidFill>
                  <a:schemeClr val="tx1"/>
                </a:solidFill>
                <a:effectLst/>
                <a:latin typeface="+mn-lt"/>
                <a:ea typeface="+mn-ea"/>
                <a:cs typeface="+mn-cs"/>
              </a:rPr>
              <a:t>should allow users to access their personal information and to copy and paste the results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12.4.8 Availability of freq. and critical controls - </a:t>
            </a:r>
            <a:r>
              <a:rPr lang="en-US" sz="1200" kern="1200">
                <a:solidFill>
                  <a:schemeClr val="tx1"/>
                </a:solidFill>
                <a:effectLst/>
                <a:latin typeface="+mn-lt"/>
                <a:ea typeface="+mn-ea"/>
                <a:cs typeface="+mn-cs"/>
              </a:rPr>
              <a:t>should always make available the most frequent and critical controls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12.4.9 Occasional Controls - s</a:t>
            </a:r>
            <a:r>
              <a:rPr lang="en-US" sz="1200" kern="1200">
                <a:solidFill>
                  <a:schemeClr val="tx1"/>
                </a:solidFill>
                <a:effectLst/>
                <a:latin typeface="+mn-lt"/>
                <a:ea typeface="+mn-ea"/>
                <a:cs typeface="+mn-cs"/>
              </a:rPr>
              <a:t>hould hide controls that are only occasionally used and it should enable the user to get to them if needed.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12.4.10 Non-allowed controls - </a:t>
            </a:r>
            <a:r>
              <a:rPr lang="en-US" sz="1200" kern="1200">
                <a:solidFill>
                  <a:schemeClr val="tx1"/>
                </a:solidFill>
                <a:effectLst/>
                <a:latin typeface="+mn-lt"/>
                <a:ea typeface="+mn-ea"/>
                <a:cs typeface="+mn-cs"/>
              </a:rPr>
              <a:t>should hide the controls that the user is never allowed to use.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12.4.11 Accessing non-presented info - </a:t>
            </a:r>
            <a:r>
              <a:rPr lang="en-US" sz="1200" kern="1200">
                <a:solidFill>
                  <a:schemeClr val="tx1"/>
                </a:solidFill>
                <a:effectLst/>
                <a:latin typeface="+mn-lt"/>
                <a:ea typeface="+mn-ea"/>
                <a:cs typeface="+mn-cs"/>
              </a:rPr>
              <a:t>should make the user aware that more information is available and describe how to access it when the mobile ICT is only presenting a part of a set of information or hiding some of the information.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12.4.12 End of set of information - s</a:t>
            </a:r>
            <a:r>
              <a:rPr lang="en-US" sz="1200" kern="1200">
                <a:solidFill>
                  <a:schemeClr val="tx1"/>
                </a:solidFill>
                <a:effectLst/>
                <a:latin typeface="+mn-lt"/>
                <a:ea typeface="+mn-ea"/>
                <a:cs typeface="+mn-cs"/>
              </a:rPr>
              <a:t>hould make the user aware of the end of a set of information.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12.4.14 Touchscreen vibration - </a:t>
            </a:r>
            <a:r>
              <a:rPr lang="en-US" sz="1200" kern="1200">
                <a:solidFill>
                  <a:schemeClr val="tx1"/>
                </a:solidFill>
                <a:effectLst/>
                <a:latin typeface="+mn-lt"/>
                <a:ea typeface="+mn-ea"/>
                <a:cs typeface="+mn-cs"/>
              </a:rPr>
              <a:t>should be able to provide vibration feedback that can be perceived when the screen is touched.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12.4.15 Structuring information - </a:t>
            </a:r>
            <a:r>
              <a:rPr lang="en-US" sz="1200" kern="1200">
                <a:solidFill>
                  <a:schemeClr val="tx1"/>
                </a:solidFill>
                <a:effectLst/>
                <a:latin typeface="+mn-lt"/>
                <a:ea typeface="+mn-ea"/>
                <a:cs typeface="+mn-cs"/>
              </a:rPr>
              <a:t>should structure information in a consistent manner according to the semantic approach that best suits its use.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12.4.16 Presentation of dissimilar items - </a:t>
            </a:r>
            <a:r>
              <a:rPr lang="en-US" sz="1200" kern="1200">
                <a:solidFill>
                  <a:schemeClr val="tx1"/>
                </a:solidFill>
                <a:effectLst/>
                <a:latin typeface="+mn-lt"/>
                <a:ea typeface="+mn-ea"/>
                <a:cs typeface="+mn-cs"/>
              </a:rPr>
              <a:t>should use different presentation attributes for logically dissimilar items of information.  make the differences between items obvious.   The differences can be based on several presentation attributes, such as: locations, visual shapes, sizes, colors, typefaces, etc.; auditory order of presentation, volumes, tones, frequencies, etc.; tactile locations, shapes, vibrations, pressures, etc.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12.4.17 Presentation of similar items - </a:t>
            </a:r>
            <a:r>
              <a:rPr lang="en-US" sz="1200" kern="1200">
                <a:solidFill>
                  <a:schemeClr val="tx1"/>
                </a:solidFill>
                <a:effectLst/>
                <a:latin typeface="+mn-lt"/>
                <a:ea typeface="+mn-ea"/>
                <a:cs typeface="+mn-cs"/>
              </a:rPr>
              <a:t>use similar presentation attributes for logically similar items of information. draw attention to the similarities between items.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12.4.18 Distinguishable groups - </a:t>
            </a:r>
            <a:r>
              <a:rPr lang="en-US" sz="1200" kern="1200">
                <a:solidFill>
                  <a:schemeClr val="tx1"/>
                </a:solidFill>
                <a:effectLst/>
                <a:latin typeface="+mn-lt"/>
                <a:ea typeface="+mn-ea"/>
                <a:cs typeface="+mn-cs"/>
              </a:rPr>
              <a:t>should present information in groups that the user can distinguish from one another.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12.4.19 Grouping by proximity - </a:t>
            </a:r>
            <a:r>
              <a:rPr lang="en-US" sz="1200" kern="1200">
                <a:solidFill>
                  <a:schemeClr val="tx1"/>
                </a:solidFill>
                <a:effectLst/>
                <a:latin typeface="+mn-lt"/>
                <a:ea typeface="+mn-ea"/>
                <a:cs typeface="+mn-cs"/>
              </a:rPr>
              <a:t>should present items of information that belong together or that have similar properties in physical or temporal proximity to one another.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12.4.20 Separating groups - </a:t>
            </a:r>
            <a:r>
              <a:rPr lang="en-US" sz="1200" kern="1200">
                <a:solidFill>
                  <a:schemeClr val="tx1"/>
                </a:solidFill>
                <a:effectLst/>
                <a:latin typeface="+mn-lt"/>
                <a:ea typeface="+mn-ea"/>
                <a:cs typeface="+mn-cs"/>
              </a:rPr>
              <a:t>should use physical or temporal spaces to separate groups of information.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12.4.21 Differentiating groups - </a:t>
            </a:r>
            <a:r>
              <a:rPr lang="en-US" sz="1200" kern="1200">
                <a:solidFill>
                  <a:schemeClr val="tx1"/>
                </a:solidFill>
                <a:effectLst/>
                <a:latin typeface="+mn-lt"/>
                <a:ea typeface="+mn-ea"/>
                <a:cs typeface="+mn-cs"/>
              </a:rPr>
              <a:t>should use color to differentiate visual groups of information items. </a:t>
            </a:r>
          </a:p>
          <a:p>
            <a:endParaRPr lang="en-US"/>
          </a:p>
          <a:p>
            <a:r>
              <a:rPr lang="en-US"/>
              <a:t>12.4.22 Maximum group size - </a:t>
            </a:r>
            <a:r>
              <a:rPr lang="en-US" sz="1200" kern="1200">
                <a:solidFill>
                  <a:schemeClr val="tx1"/>
                </a:solidFill>
                <a:effectLst/>
                <a:latin typeface="+mn-lt"/>
                <a:ea typeface="+mn-ea"/>
                <a:cs typeface="+mn-cs"/>
              </a:rPr>
              <a:t>should present information in groups with a maximum size of five items.  NOTE 4: Normally, the recommended size of groups is up to seven items, but persons with cognitive impairments need smaller groups. </a:t>
            </a:r>
          </a:p>
          <a:p>
            <a:r>
              <a:rPr lang="en-US" sz="1200" kern="1200">
                <a:solidFill>
                  <a:schemeClr val="tx1"/>
                </a:solidFill>
                <a:effectLst/>
                <a:latin typeface="+mn-lt"/>
                <a:ea typeface="+mn-ea"/>
                <a:cs typeface="+mn-cs"/>
              </a:rPr>
              <a:t>NOTE 5: Restricting the size of groups reduces memory load. </a:t>
            </a:r>
          </a:p>
          <a:p>
            <a:r>
              <a:rPr lang="en-US" sz="1200" kern="1200">
                <a:solidFill>
                  <a:schemeClr val="tx1"/>
                </a:solidFill>
                <a:effectLst/>
                <a:latin typeface="+mn-lt"/>
                <a:ea typeface="+mn-ea"/>
                <a:cs typeface="+mn-cs"/>
              </a:rPr>
              <a:t>NOTE 6: Limiting the number of options is of particular importance for auditory menus. </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12.4.23 Filtering information - </a:t>
            </a:r>
            <a:r>
              <a:rPr lang="en-US" sz="1200" kern="1200">
                <a:solidFill>
                  <a:schemeClr val="tx1"/>
                </a:solidFill>
                <a:effectLst/>
                <a:latin typeface="+mn-lt"/>
                <a:ea typeface="+mn-ea"/>
                <a:cs typeface="+mn-cs"/>
              </a:rPr>
              <a:t>should enable the user to filter large amounts of presented information. </a:t>
            </a:r>
          </a:p>
          <a:p>
            <a:endParaRPr lang="en-US"/>
          </a:p>
          <a:p>
            <a:r>
              <a:rPr lang="en-US"/>
              <a:t>Understandability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12.5.1 Info on current state - </a:t>
            </a:r>
            <a:r>
              <a:rPr lang="en-US" sz="1200" kern="1200">
                <a:solidFill>
                  <a:schemeClr val="tx1"/>
                </a:solidFill>
                <a:effectLst/>
                <a:latin typeface="+mn-lt"/>
                <a:ea typeface="+mn-ea"/>
                <a:cs typeface="+mn-cs"/>
              </a:rPr>
              <a:t>should provide information on the current states that affect interactions and processing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12.5.2 Context sensitive help - </a:t>
            </a:r>
            <a:r>
              <a:rPr lang="en-US" sz="1200" kern="1200">
                <a:solidFill>
                  <a:schemeClr val="tx1"/>
                </a:solidFill>
                <a:effectLst/>
                <a:latin typeface="+mn-lt"/>
                <a:ea typeface="+mn-ea"/>
                <a:cs typeface="+mn-cs"/>
              </a:rPr>
              <a:t>should provide context-sensitive help that includes information explaining the effect of activating a user interface function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12.5.4. Symbols to enhance understanding - </a:t>
            </a:r>
            <a:r>
              <a:rPr lang="en-US" sz="1200" kern="1200">
                <a:solidFill>
                  <a:schemeClr val="tx1"/>
                </a:solidFill>
                <a:effectLst/>
                <a:latin typeface="+mn-lt"/>
                <a:ea typeface="+mn-ea"/>
                <a:cs typeface="+mn-cs"/>
              </a:rPr>
              <a:t>should add symbols to text-based items.  Some persons with cognitive impairments have difficulties understanding written text. The combined used of symbols and text enhances the ease of understanding of information items.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12.5.5 Minimizing the amount of info - </a:t>
            </a:r>
            <a:r>
              <a:rPr lang="en-US" sz="1200" kern="1200">
                <a:solidFill>
                  <a:schemeClr val="tx1"/>
                </a:solidFill>
                <a:effectLst/>
                <a:latin typeface="+mn-lt"/>
                <a:ea typeface="+mn-ea"/>
                <a:cs typeface="+mn-cs"/>
              </a:rPr>
              <a:t>should present the least amount of information that is needed at the moment of interaction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12.5.6 Unnecessary info - </a:t>
            </a:r>
            <a:r>
              <a:rPr lang="en-US" sz="1200" kern="1200">
                <a:solidFill>
                  <a:schemeClr val="tx1"/>
                </a:solidFill>
                <a:effectLst/>
                <a:latin typeface="+mn-lt"/>
                <a:ea typeface="+mn-ea"/>
                <a:cs typeface="+mn-cs"/>
              </a:rPr>
              <a:t>should not present additional information that does not support the user's task.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12.5.7 Access to levels of information - </a:t>
            </a:r>
            <a:r>
              <a:rPr lang="en-US" sz="1200" kern="1200">
                <a:solidFill>
                  <a:schemeClr val="tx1"/>
                </a:solidFill>
                <a:effectLst/>
                <a:latin typeface="+mn-lt"/>
                <a:ea typeface="+mn-ea"/>
                <a:cs typeface="+mn-cs"/>
              </a:rPr>
              <a:t>should enable users to access different amounts of information in order to meet their individual needs.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12.5.12-14 – </a:t>
            </a:r>
            <a:r>
              <a:rPr lang="en-US" err="1"/>
              <a:t>practive</a:t>
            </a:r>
            <a:r>
              <a:rPr lang="en-US"/>
              <a:t> mode, activation of practice mode, </a:t>
            </a:r>
            <a:r>
              <a:rPr lang="en-US" err="1"/>
              <a:t>visiability</a:t>
            </a:r>
            <a:r>
              <a:rPr lang="en-US"/>
              <a:t> of  - </a:t>
            </a:r>
            <a:r>
              <a:rPr lang="en-US" sz="1200" kern="1200">
                <a:solidFill>
                  <a:schemeClr val="tx1"/>
                </a:solidFill>
                <a:effectLst/>
                <a:latin typeface="+mn-lt"/>
                <a:ea typeface="+mn-ea"/>
                <a:cs typeface="+mn-cs"/>
              </a:rPr>
              <a:t>should provide a "practice mode" that can be easily accessed from an application's help menu. </a:t>
            </a:r>
          </a:p>
          <a:p>
            <a:endParaRPr lang="en-US"/>
          </a:p>
          <a:p>
            <a:r>
              <a:rPr lang="en-US"/>
              <a:t>12.5.15 </a:t>
            </a:r>
            <a:r>
              <a:rPr lang="en-US" err="1"/>
              <a:t>assocating</a:t>
            </a:r>
            <a:r>
              <a:rPr lang="en-US"/>
              <a:t> a photo with a contact</a:t>
            </a:r>
          </a:p>
          <a:p>
            <a:r>
              <a:rPr lang="en-US" u="sng"/>
              <a:t>12.6 </a:t>
            </a:r>
            <a:r>
              <a:rPr lang="en-US" u="sng" err="1"/>
              <a:t>Controlability</a:t>
            </a:r>
            <a:r>
              <a:rPr lang="en-US" u="sng"/>
              <a:t> - 12.6.2</a:t>
            </a:r>
            <a:r>
              <a:rPr lang="en-US"/>
              <a:t> Time limits - avoid setting time limits.  Warn in advance (before starting task) if a time limit exists (and how long it is and how to extend or adjust it).</a:t>
            </a:r>
          </a:p>
          <a:p>
            <a:r>
              <a:rPr lang="en-US"/>
              <a:t>12.6.2 Timing Adjustable</a:t>
            </a:r>
          </a:p>
          <a:p>
            <a:r>
              <a:rPr lang="en-US"/>
              <a:t>12.6.3 Timing adjustable extended option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12.6.7 Headings and labels - </a:t>
            </a:r>
            <a:r>
              <a:rPr lang="en-US" sz="1200" kern="1200">
                <a:solidFill>
                  <a:schemeClr val="tx1"/>
                </a:solidFill>
                <a:effectLst/>
                <a:latin typeface="+mn-lt"/>
                <a:ea typeface="+mn-ea"/>
                <a:cs typeface="+mn-cs"/>
              </a:rPr>
              <a:t>should ensure that headings and labels describe topic or purpose.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12.6.12 Minimize user actions - </a:t>
            </a:r>
            <a:r>
              <a:rPr lang="en-US" sz="1200" kern="1200">
                <a:solidFill>
                  <a:schemeClr val="tx1"/>
                </a:solidFill>
                <a:effectLst/>
                <a:latin typeface="+mn-lt"/>
                <a:ea typeface="+mn-ea"/>
                <a:cs typeface="+mn-cs"/>
              </a:rPr>
              <a:t>should minimize the number of elemental user actions required to complete tasks.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12.6.13 Storing input and system locally - </a:t>
            </a:r>
            <a:r>
              <a:rPr lang="en-US" sz="1200" kern="1200">
                <a:solidFill>
                  <a:schemeClr val="tx1"/>
                </a:solidFill>
                <a:effectLst/>
                <a:latin typeface="+mn-lt"/>
                <a:ea typeface="+mn-ea"/>
                <a:cs typeface="+mn-cs"/>
              </a:rPr>
              <a:t>should allow the user to store all recent input and output locally and to make that information available to the user on demand.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12.6.14 Making past info accessible to the user - </a:t>
            </a:r>
            <a:r>
              <a:rPr lang="en-US" sz="1200" kern="1200">
                <a:solidFill>
                  <a:schemeClr val="tx1"/>
                </a:solidFill>
                <a:effectLst/>
                <a:latin typeface="+mn-lt"/>
                <a:ea typeface="+mn-ea"/>
                <a:cs typeface="+mn-cs"/>
              </a:rPr>
              <a:t>should allow the user to store locally and access later several information items for direct access.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12.6.15 Marking content for later retrieval - </a:t>
            </a:r>
            <a:r>
              <a:rPr lang="en-US" sz="1200" kern="1200">
                <a:solidFill>
                  <a:schemeClr val="tx1"/>
                </a:solidFill>
                <a:effectLst/>
                <a:latin typeface="+mn-lt"/>
                <a:ea typeface="+mn-ea"/>
                <a:cs typeface="+mn-cs"/>
              </a:rPr>
              <a:t>should enable the user to mark any content for later retrieval.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12.6.16 Direct access to stored info - </a:t>
            </a:r>
            <a:r>
              <a:rPr lang="en-US" sz="1200" kern="1200">
                <a:solidFill>
                  <a:schemeClr val="tx1"/>
                </a:solidFill>
                <a:effectLst/>
                <a:latin typeface="+mn-lt"/>
                <a:ea typeface="+mn-ea"/>
                <a:cs typeface="+mn-cs"/>
              </a:rPr>
              <a:t>should enable the user to directly access the collected input and output history and any specially marked information. </a:t>
            </a:r>
          </a:p>
          <a:p>
            <a:endParaRPr lang="en-US"/>
          </a:p>
          <a:p>
            <a:r>
              <a:rPr lang="en-US"/>
              <a:t>12.6.17 exporting and importing info - </a:t>
            </a:r>
            <a:r>
              <a:rPr lang="en-US" sz="1200" kern="1200">
                <a:solidFill>
                  <a:schemeClr val="tx1"/>
                </a:solidFill>
                <a:effectLst/>
                <a:latin typeface="+mn-lt"/>
                <a:ea typeface="+mn-ea"/>
                <a:cs typeface="+mn-cs"/>
              </a:rPr>
              <a:t>should enable the user to export stored information and it also should enable the user to import information from external sources.  The possibility of exporting data already stored in one application and then importing that data into another application greatly reduces the need to re-introduce information, supporting the needs of persons with cognitive impairments. </a:t>
            </a:r>
          </a:p>
          <a:p>
            <a:r>
              <a:rPr lang="en-US" sz="1200" kern="1200">
                <a:solidFill>
                  <a:schemeClr val="tx1"/>
                </a:solidFill>
                <a:effectLst/>
                <a:latin typeface="+mn-lt"/>
                <a:ea typeface="+mn-ea"/>
                <a:cs typeface="+mn-cs"/>
              </a:rPr>
              <a:t>EXAMPLE: An email application can export the information of the user's contacts, so that it can be imported by another email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12.6.18 collected input and output history - </a:t>
            </a:r>
            <a:r>
              <a:rPr lang="en-US" sz="1200" kern="1200">
                <a:solidFill>
                  <a:schemeClr val="tx1"/>
                </a:solidFill>
                <a:effectLst/>
                <a:latin typeface="+mn-lt"/>
                <a:ea typeface="+mn-ea"/>
                <a:cs typeface="+mn-cs"/>
              </a:rPr>
              <a:t>should allow the user to organize the collected input and output history and any marked information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12.6.19 access to info about actions - </a:t>
            </a:r>
            <a:r>
              <a:rPr lang="en-US" sz="1200" kern="1200" err="1">
                <a:solidFill>
                  <a:schemeClr val="tx1"/>
                </a:solidFill>
                <a:effectLst/>
                <a:latin typeface="+mn-lt"/>
                <a:ea typeface="+mn-ea"/>
                <a:cs typeface="+mn-cs"/>
              </a:rPr>
              <a:t>ould</a:t>
            </a:r>
            <a:r>
              <a:rPr lang="en-US" sz="1200" kern="1200">
                <a:solidFill>
                  <a:schemeClr val="tx1"/>
                </a:solidFill>
                <a:effectLst/>
                <a:latin typeface="+mn-lt"/>
                <a:ea typeface="+mn-ea"/>
                <a:cs typeface="+mn-cs"/>
              </a:rPr>
              <a:t> enable the user to access information about what actions are currently possible.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12.6.20 Auto-fill-in technologies - </a:t>
            </a:r>
            <a:r>
              <a:rPr lang="en-US" sz="1200" kern="1200">
                <a:solidFill>
                  <a:schemeClr val="tx1"/>
                </a:solidFill>
                <a:effectLst/>
                <a:latin typeface="+mn-lt"/>
                <a:ea typeface="+mn-ea"/>
                <a:cs typeface="+mn-cs"/>
              </a:rPr>
              <a:t>should provide an auto-fill capability in form-based user interfaces. avoids the users having to recover data from long-term memory which they have already inserted earlier.  equally applicable in case of users with limited short-term memory.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12.6.25 location within episodic content - </a:t>
            </a:r>
            <a:r>
              <a:rPr lang="en-US" sz="1200" kern="1200">
                <a:solidFill>
                  <a:schemeClr val="tx1"/>
                </a:solidFill>
                <a:effectLst/>
                <a:latin typeface="+mn-lt"/>
                <a:ea typeface="+mn-ea"/>
                <a:cs typeface="+mn-cs"/>
              </a:rPr>
              <a:t>should show the user the current location within episodic content or procedures. The use of "breadcrumbs" is one way of visually representing location within a sequence of procedural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12.6.27 bookmarking episodic content - </a:t>
            </a:r>
            <a:r>
              <a:rPr lang="en-US" sz="1200" kern="1200">
                <a:solidFill>
                  <a:schemeClr val="tx1"/>
                </a:solidFill>
                <a:effectLst/>
                <a:latin typeface="+mn-lt"/>
                <a:ea typeface="+mn-ea"/>
                <a:cs typeface="+mn-cs"/>
              </a:rPr>
              <a:t>should enable the user to insert bookmarks into episodic content or procedures </a:t>
            </a:r>
          </a:p>
          <a:p>
            <a:endParaRPr lang="en-US"/>
          </a:p>
          <a:p>
            <a:r>
              <a:rPr lang="en-US"/>
              <a:t>12.6.28 press bookmarks of episodic content</a:t>
            </a:r>
          </a:p>
          <a:p>
            <a:r>
              <a:rPr lang="en-US"/>
              <a:t>12.6.29 Jump to bookmarks in epis </a:t>
            </a:r>
            <a:r>
              <a:rPr lang="en-US" err="1"/>
              <a:t>cont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12.9.1 Labels or instructions - </a:t>
            </a:r>
            <a:r>
              <a:rPr lang="en-US" sz="1200" kern="1200">
                <a:solidFill>
                  <a:schemeClr val="tx1"/>
                </a:solidFill>
                <a:effectLst/>
                <a:latin typeface="+mn-lt"/>
                <a:ea typeface="+mn-ea"/>
                <a:cs typeface="+mn-cs"/>
              </a:rPr>
              <a:t>should provide labels or instructions when content requires user input. </a:t>
            </a:r>
          </a:p>
          <a:p>
            <a:r>
              <a:rPr lang="en-US" sz="1200" kern="1200">
                <a:solidFill>
                  <a:schemeClr val="tx1"/>
                </a:solidFill>
                <a:effectLst/>
                <a:latin typeface="+mn-lt"/>
                <a:ea typeface="+mn-ea"/>
                <a:cs typeface="+mn-cs"/>
              </a:rPr>
              <a:t>Simple instructions visually connected to form controls can assist users with cognitive impairments or those accessing a page using a screen magnifier [i.20]. </a:t>
            </a:r>
          </a:p>
          <a:p>
            <a:r>
              <a:rPr lang="en-US" sz="1200" kern="1200">
                <a:solidFill>
                  <a:schemeClr val="tx1"/>
                </a:solidFill>
                <a:effectLst/>
                <a:latin typeface="+mn-lt"/>
                <a:ea typeface="+mn-ea"/>
                <a:cs typeface="+mn-cs"/>
              </a:rPr>
              <a:t>NOTE 5: Providing examples of expected data formats help users with cognitive, language and learning disabilities to enter information correctly [i.20].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a:p>
            <a:r>
              <a:rPr lang="en-US"/>
              <a:t>12.10.2 Hiding non task-related content (and reinstating) - allows all content, not related to a task, to be hidden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13.2.5 Use of pictures for depicting actions - </a:t>
            </a:r>
            <a:r>
              <a:rPr lang="en-US" sz="1200" kern="1200">
                <a:solidFill>
                  <a:schemeClr val="tx1"/>
                </a:solidFill>
                <a:effectLst/>
                <a:latin typeface="+mn-lt"/>
                <a:ea typeface="+mn-ea"/>
                <a:cs typeface="+mn-cs"/>
              </a:rPr>
              <a:t>should include pictures for depicting simple actions wherever meaningful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Pictures can also be used as a "drawn headline" to sum up what the subsequent text will be about. </a:t>
            </a:r>
          </a:p>
          <a:p>
            <a:endParaRPr lang="en-US"/>
          </a:p>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26</a:t>
            </a:fld>
            <a:endParaRPr lang="en-US"/>
          </a:p>
        </p:txBody>
      </p:sp>
    </p:spTree>
    <p:extLst>
      <p:ext uri="{BB962C8B-B14F-4D97-AF65-F5344CB8AC3E}">
        <p14:creationId xmlns:p14="http://schemas.microsoft.com/office/powerpoint/2010/main" val="824172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Short-Term Memory: </a:t>
            </a:r>
            <a:r>
              <a:rPr lang="en-US" b="1">
                <a:solidFill>
                  <a:schemeClr val="tx1">
                    <a:lumMod val="50000"/>
                    <a:lumOff val="50000"/>
                  </a:schemeClr>
                </a:solidFill>
              </a:rPr>
              <a:t>use with limited short-term memory. </a:t>
            </a:r>
            <a:r>
              <a:rPr lang="en-US">
                <a:solidFill>
                  <a:schemeClr val="tx1">
                    <a:lumMod val="50000"/>
                    <a:lumOff val="50000"/>
                  </a:schemeClr>
                </a:solidFill>
              </a:rPr>
              <a:t>Some users need to be able to complete tasks without relying on short-term memory. </a:t>
            </a:r>
          </a:p>
          <a:p>
            <a:r>
              <a:rPr lang="en-US" b="1"/>
              <a:t>Long-Term Memory: </a:t>
            </a:r>
            <a:r>
              <a:rPr lang="en-US" b="1">
                <a:solidFill>
                  <a:schemeClr val="tx1">
                    <a:lumMod val="50000"/>
                    <a:lumOff val="50000"/>
                  </a:schemeClr>
                </a:solidFill>
              </a:rPr>
              <a:t>use with limited long-term memory. </a:t>
            </a:r>
            <a:r>
              <a:rPr lang="en-US">
                <a:solidFill>
                  <a:schemeClr val="tx1">
                    <a:lumMod val="50000"/>
                    <a:lumOff val="50000"/>
                  </a:schemeClr>
                </a:solidFill>
              </a:rPr>
              <a:t>Some users need to be able to complete tasks without relying on short-term memory. </a:t>
            </a:r>
          </a:p>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28</a:t>
            </a:fld>
            <a:endParaRPr lang="en-US"/>
          </a:p>
        </p:txBody>
      </p:sp>
    </p:spTree>
    <p:extLst>
      <p:ext uri="{BB962C8B-B14F-4D97-AF65-F5344CB8AC3E}">
        <p14:creationId xmlns:p14="http://schemas.microsoft.com/office/powerpoint/2010/main" val="228127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Mary Pat </a:t>
            </a:r>
            <a:r>
              <a:rPr lang="en-US" sz="1200" kern="1200" err="1">
                <a:solidFill>
                  <a:schemeClr val="tx1"/>
                </a:solidFill>
                <a:effectLst/>
                <a:latin typeface="+mn-lt"/>
                <a:ea typeface="+mn-ea"/>
                <a:cs typeface="+mn-cs"/>
              </a:rPr>
              <a:t>Radabaugh</a:t>
            </a:r>
            <a:r>
              <a:rPr lang="en-US" sz="1200" kern="1200">
                <a:solidFill>
                  <a:schemeClr val="tx1"/>
                </a:solidFill>
                <a:effectLst/>
                <a:latin typeface="+mn-lt"/>
                <a:ea typeface="+mn-ea"/>
                <a:cs typeface="+mn-cs"/>
              </a:rPr>
              <a:t>, formerly with the IBM National Support Center for Persons with Disabilities, that sums up the importance of technology in the empowerment of persons with disabilities (National Council on Disability 1993), </a:t>
            </a:r>
            <a:endParaRPr lang="en-US"/>
          </a:p>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3</a:t>
            </a:fld>
            <a:endParaRPr lang="en-US"/>
          </a:p>
        </p:txBody>
      </p:sp>
    </p:spTree>
    <p:extLst>
      <p:ext uri="{BB962C8B-B14F-4D97-AF65-F5344CB8AC3E}">
        <p14:creationId xmlns:p14="http://schemas.microsoft.com/office/powerpoint/2010/main" val="3399595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30</a:t>
            </a:fld>
            <a:endParaRPr lang="en-US"/>
          </a:p>
        </p:txBody>
      </p:sp>
    </p:spTree>
    <p:extLst>
      <p:ext uri="{BB962C8B-B14F-4D97-AF65-F5344CB8AC3E}">
        <p14:creationId xmlns:p14="http://schemas.microsoft.com/office/powerpoint/2010/main" val="2123413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Inspired by Unlock the Einstein Inside </a:t>
            </a:r>
          </a:p>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32</a:t>
            </a:fld>
            <a:endParaRPr lang="en-US"/>
          </a:p>
        </p:txBody>
      </p:sp>
    </p:spTree>
    <p:extLst>
      <p:ext uri="{BB962C8B-B14F-4D97-AF65-F5344CB8AC3E}">
        <p14:creationId xmlns:p14="http://schemas.microsoft.com/office/powerpoint/2010/main" val="2954987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John’s research is working on two different ways to simplify text.  The first way is by creating guidelines for people to use now.  This is a short term solution.  The 2</a:t>
            </a:r>
            <a:r>
              <a:rPr lang="en-US" baseline="30000" dirty="0"/>
              <a:t>nd</a:t>
            </a:r>
            <a:r>
              <a:rPr lang="en-US" dirty="0"/>
              <a:t> way is a longer term solution to develop artificial intelligence algorithms to simplify text. </a:t>
            </a:r>
          </a:p>
        </p:txBody>
      </p:sp>
      <p:sp>
        <p:nvSpPr>
          <p:cNvPr id="4" name="Slide Number Placeholder 3"/>
          <p:cNvSpPr>
            <a:spLocks noGrp="1"/>
          </p:cNvSpPr>
          <p:nvPr>
            <p:ph type="sldNum" sz="quarter" idx="5"/>
          </p:nvPr>
        </p:nvSpPr>
        <p:spPr/>
        <p:txBody>
          <a:bodyPr/>
          <a:lstStyle/>
          <a:p>
            <a:fld id="{7721FF95-410D-1842-A62A-9C2A729B60DE}" type="slidenum">
              <a:rPr lang="en-US" smtClean="0"/>
              <a:t>36</a:t>
            </a:fld>
            <a:endParaRPr lang="en-US"/>
          </a:p>
        </p:txBody>
      </p:sp>
    </p:spTree>
    <p:extLst>
      <p:ext uri="{BB962C8B-B14F-4D97-AF65-F5344CB8AC3E}">
        <p14:creationId xmlns:p14="http://schemas.microsoft.com/office/powerpoint/2010/main" val="1333328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According to John’s research, you need to apply these plain language guidelines in order. </a:t>
            </a:r>
          </a:p>
        </p:txBody>
      </p:sp>
      <p:sp>
        <p:nvSpPr>
          <p:cNvPr id="4" name="Slide Number Placeholder 3"/>
          <p:cNvSpPr>
            <a:spLocks noGrp="1"/>
          </p:cNvSpPr>
          <p:nvPr>
            <p:ph type="sldNum" sz="quarter" idx="5"/>
          </p:nvPr>
        </p:nvSpPr>
        <p:spPr/>
        <p:txBody>
          <a:bodyPr/>
          <a:lstStyle/>
          <a:p>
            <a:fld id="{7721FF95-410D-1842-A62A-9C2A729B60DE}" type="slidenum">
              <a:rPr lang="en-US" smtClean="0"/>
              <a:t>37</a:t>
            </a:fld>
            <a:endParaRPr lang="en-US"/>
          </a:p>
        </p:txBody>
      </p:sp>
    </p:spTree>
    <p:extLst>
      <p:ext uri="{BB962C8B-B14F-4D97-AF65-F5344CB8AC3E}">
        <p14:creationId xmlns:p14="http://schemas.microsoft.com/office/powerpoint/2010/main" val="615617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selected a short news story from a site https://</a:t>
            </a:r>
            <a:r>
              <a:rPr lang="en-US" dirty="0" err="1"/>
              <a:t>www.newsinlevels.com</a:t>
            </a:r>
            <a:r>
              <a:rPr lang="en-US" dirty="0"/>
              <a:t>/products/chocolate-3d-printing-level-3/</a:t>
            </a:r>
          </a:p>
          <a:p>
            <a:r>
              <a:rPr lang="en-US" dirty="0"/>
              <a:t>Let’s use this sample news story to practice using plain language guidelines.</a:t>
            </a:r>
          </a:p>
        </p:txBody>
      </p:sp>
      <p:sp>
        <p:nvSpPr>
          <p:cNvPr id="4" name="Slide Number Placeholder 3"/>
          <p:cNvSpPr>
            <a:spLocks noGrp="1"/>
          </p:cNvSpPr>
          <p:nvPr>
            <p:ph type="sldNum" sz="quarter" idx="5"/>
          </p:nvPr>
        </p:nvSpPr>
        <p:spPr/>
        <p:txBody>
          <a:bodyPr/>
          <a:lstStyle/>
          <a:p>
            <a:fld id="{7721FF95-410D-1842-A62A-9C2A729B60DE}" type="slidenum">
              <a:rPr lang="en-US" smtClean="0"/>
              <a:t>39</a:t>
            </a:fld>
            <a:endParaRPr lang="en-US"/>
          </a:p>
        </p:txBody>
      </p:sp>
    </p:spTree>
    <p:extLst>
      <p:ext uri="{BB962C8B-B14F-4D97-AF65-F5344CB8AC3E}">
        <p14:creationId xmlns:p14="http://schemas.microsoft.com/office/powerpoint/2010/main" val="1461236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of these same news story written in plain language.  Note, this version of simplified text was not part of John’s research work.  I’m just using this </a:t>
            </a:r>
            <a:r>
              <a:rPr lang="en-US" dirty="0" err="1"/>
              <a:t>newinlevels</a:t>
            </a:r>
            <a:r>
              <a:rPr lang="en-US" dirty="0"/>
              <a:t> content as an illustration of simplifying content. </a:t>
            </a:r>
          </a:p>
        </p:txBody>
      </p:sp>
      <p:sp>
        <p:nvSpPr>
          <p:cNvPr id="4" name="Slide Number Placeholder 3"/>
          <p:cNvSpPr>
            <a:spLocks noGrp="1"/>
          </p:cNvSpPr>
          <p:nvPr>
            <p:ph type="sldNum" sz="quarter" idx="5"/>
          </p:nvPr>
        </p:nvSpPr>
        <p:spPr/>
        <p:txBody>
          <a:bodyPr/>
          <a:lstStyle/>
          <a:p>
            <a:fld id="{7721FF95-410D-1842-A62A-9C2A729B60DE}" type="slidenum">
              <a:rPr lang="en-US" smtClean="0"/>
              <a:t>40</a:t>
            </a:fld>
            <a:endParaRPr lang="en-US"/>
          </a:p>
        </p:txBody>
      </p:sp>
    </p:spTree>
    <p:extLst>
      <p:ext uri="{BB962C8B-B14F-4D97-AF65-F5344CB8AC3E}">
        <p14:creationId xmlns:p14="http://schemas.microsoft.com/office/powerpoint/2010/main" val="2930075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highly encourage you to review John’s CSUN 2019 presentation deck and watch a recent interview of him.  He is also here at </a:t>
            </a:r>
            <a:r>
              <a:rPr lang="en-US" dirty="0" err="1"/>
              <a:t>AccessU</a:t>
            </a:r>
            <a:r>
              <a:rPr lang="en-US" dirty="0"/>
              <a:t>.  I’m only sharing a few tidbits of his work.  I recommend you learn more directly from him!</a:t>
            </a:r>
          </a:p>
        </p:txBody>
      </p:sp>
      <p:sp>
        <p:nvSpPr>
          <p:cNvPr id="4" name="Slide Number Placeholder 3"/>
          <p:cNvSpPr>
            <a:spLocks noGrp="1"/>
          </p:cNvSpPr>
          <p:nvPr>
            <p:ph type="sldNum" sz="quarter" idx="5"/>
          </p:nvPr>
        </p:nvSpPr>
        <p:spPr/>
        <p:txBody>
          <a:bodyPr/>
          <a:lstStyle/>
          <a:p>
            <a:fld id="{7721FF95-410D-1842-A62A-9C2A729B60DE}" type="slidenum">
              <a:rPr lang="en-US" smtClean="0"/>
              <a:t>41</a:t>
            </a:fld>
            <a:endParaRPr lang="en-US"/>
          </a:p>
        </p:txBody>
      </p:sp>
    </p:spTree>
    <p:extLst>
      <p:ext uri="{BB962C8B-B14F-4D97-AF65-F5344CB8AC3E}">
        <p14:creationId xmlns:p14="http://schemas.microsoft.com/office/powerpoint/2010/main" val="77455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1FF95-410D-1842-A62A-9C2A729B60DE}" type="slidenum">
              <a:rPr lang="en-US" smtClean="0"/>
              <a:t>44</a:t>
            </a:fld>
            <a:endParaRPr lang="en-US" dirty="0"/>
          </a:p>
        </p:txBody>
      </p:sp>
    </p:spTree>
    <p:extLst>
      <p:ext uri="{BB962C8B-B14F-4D97-AF65-F5344CB8AC3E}">
        <p14:creationId xmlns:p14="http://schemas.microsoft.com/office/powerpoint/2010/main" val="346777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1FF95-410D-1842-A62A-9C2A729B60DE}" type="slidenum">
              <a:rPr lang="en-US" smtClean="0"/>
              <a:t>45</a:t>
            </a:fld>
            <a:endParaRPr lang="en-US" dirty="0"/>
          </a:p>
        </p:txBody>
      </p:sp>
    </p:spTree>
    <p:extLst>
      <p:ext uri="{BB962C8B-B14F-4D97-AF65-F5344CB8AC3E}">
        <p14:creationId xmlns:p14="http://schemas.microsoft.com/office/powerpoint/2010/main" val="495778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a:t>
            </a:r>
            <a:r>
              <a:rPr lang="en-US" dirty="0" err="1"/>
              <a:t>econres</a:t>
            </a:r>
            <a:r>
              <a:rPr lang="en-US" dirty="0"/>
              <a:t>/</a:t>
            </a:r>
            <a:r>
              <a:rPr lang="en-US" dirty="0" err="1"/>
              <a:t>scfindex.htm</a:t>
            </a:r>
            <a:endParaRPr lang="en-US" dirty="0"/>
          </a:p>
          <a:p>
            <a:r>
              <a:rPr lang="en-US" dirty="0"/>
              <a:t>Age 80+</a:t>
            </a:r>
          </a:p>
          <a:p>
            <a:r>
              <a:rPr lang="en-US" dirty="0"/>
              <a:t>Age 75-79</a:t>
            </a:r>
          </a:p>
          <a:p>
            <a:r>
              <a:rPr lang="en-US" dirty="0"/>
              <a:t>Age 65-69</a:t>
            </a:r>
          </a:p>
          <a:p>
            <a:r>
              <a:rPr lang="en-US" dirty="0"/>
              <a:t>Age 60-64</a:t>
            </a:r>
          </a:p>
          <a:p>
            <a:r>
              <a:rPr lang="en-US" dirty="0"/>
              <a:t>Age 55-59</a:t>
            </a:r>
          </a:p>
          <a:p>
            <a:r>
              <a:rPr lang="en-US" dirty="0"/>
              <a:t>Age 50-54</a:t>
            </a:r>
          </a:p>
          <a:p>
            <a:r>
              <a:rPr lang="en-US" dirty="0"/>
              <a:t>Age 45-49</a:t>
            </a:r>
          </a:p>
          <a:p>
            <a:r>
              <a:rPr lang="en-US" dirty="0"/>
              <a:t>Age 40-44</a:t>
            </a:r>
          </a:p>
          <a:p>
            <a:r>
              <a:rPr lang="en-US" dirty="0"/>
              <a:t>Age 35-39</a:t>
            </a:r>
          </a:p>
          <a:p>
            <a:r>
              <a:rPr lang="en-US" dirty="0"/>
              <a:t>Age 25-29</a:t>
            </a:r>
          </a:p>
          <a:p>
            <a:r>
              <a:rPr lang="en-US" dirty="0"/>
              <a:t>Age 18-24</a:t>
            </a:r>
          </a:p>
        </p:txBody>
      </p:sp>
      <p:sp>
        <p:nvSpPr>
          <p:cNvPr id="4" name="Slide Number Placeholder 3"/>
          <p:cNvSpPr>
            <a:spLocks noGrp="1"/>
          </p:cNvSpPr>
          <p:nvPr>
            <p:ph type="sldNum" sz="quarter" idx="5"/>
          </p:nvPr>
        </p:nvSpPr>
        <p:spPr/>
        <p:txBody>
          <a:bodyPr/>
          <a:lstStyle/>
          <a:p>
            <a:fld id="{7721FF95-410D-1842-A62A-9C2A729B60DE}" type="slidenum">
              <a:rPr lang="en-US" smtClean="0"/>
              <a:t>46</a:t>
            </a:fld>
            <a:endParaRPr lang="en-US"/>
          </a:p>
        </p:txBody>
      </p:sp>
    </p:spTree>
    <p:extLst>
      <p:ext uri="{BB962C8B-B14F-4D97-AF65-F5344CB8AC3E}">
        <p14:creationId xmlns:p14="http://schemas.microsoft.com/office/powerpoint/2010/main" val="152884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W3C started a </a:t>
            </a:r>
            <a:r>
              <a:rPr lang="en-US">
                <a:hlinkClick r:id="rId3"/>
              </a:rPr>
              <a:t>Conversational Interfaces Community Group</a:t>
            </a:r>
            <a:endParaRPr lang="en-US"/>
          </a:p>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4</a:t>
            </a:fld>
            <a:endParaRPr lang="en-US"/>
          </a:p>
        </p:txBody>
      </p:sp>
    </p:spTree>
    <p:extLst>
      <p:ext uri="{BB962C8B-B14F-4D97-AF65-F5344CB8AC3E}">
        <p14:creationId xmlns:p14="http://schemas.microsoft.com/office/powerpoint/2010/main" val="1748312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Social Security and Pew Research</a:t>
            </a:r>
          </a:p>
          <a:p>
            <a:r>
              <a:rPr lang="en-US"/>
              <a:t>https://</a:t>
            </a:r>
            <a:r>
              <a:rPr lang="en-US" err="1"/>
              <a:t>www.pewresearch.org</a:t>
            </a:r>
            <a:r>
              <a:rPr lang="en-US"/>
              <a:t>/fact-tank/2010/12/29/baby-boomers-retire/</a:t>
            </a:r>
          </a:p>
          <a:p>
            <a:r>
              <a:rPr lang="en-US"/>
              <a:t>Continues until 2030!!!</a:t>
            </a:r>
          </a:p>
        </p:txBody>
      </p:sp>
      <p:sp>
        <p:nvSpPr>
          <p:cNvPr id="4" name="Slide Number Placeholder 3"/>
          <p:cNvSpPr>
            <a:spLocks noGrp="1"/>
          </p:cNvSpPr>
          <p:nvPr>
            <p:ph type="sldNum" sz="quarter" idx="5"/>
          </p:nvPr>
        </p:nvSpPr>
        <p:spPr/>
        <p:txBody>
          <a:bodyPr/>
          <a:lstStyle/>
          <a:p>
            <a:fld id="{7721FF95-410D-1842-A62A-9C2A729B60DE}" type="slidenum">
              <a:rPr lang="en-US" smtClean="0"/>
              <a:t>47</a:t>
            </a:fld>
            <a:endParaRPr lang="en-US"/>
          </a:p>
        </p:txBody>
      </p:sp>
    </p:spTree>
    <p:extLst>
      <p:ext uri="{BB962C8B-B14F-4D97-AF65-F5344CB8AC3E}">
        <p14:creationId xmlns:p14="http://schemas.microsoft.com/office/powerpoint/2010/main" val="543973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48</a:t>
            </a:fld>
            <a:endParaRPr lang="en-US"/>
          </a:p>
        </p:txBody>
      </p:sp>
    </p:spTree>
    <p:extLst>
      <p:ext uri="{BB962C8B-B14F-4D97-AF65-F5344CB8AC3E}">
        <p14:creationId xmlns:p14="http://schemas.microsoft.com/office/powerpoint/2010/main" val="3185640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5C3882-A5A0-4DB6-92C8-58D5C50A6408}" type="slidenum">
              <a:rPr lang="en-US" smtClean="0"/>
              <a:t>49</a:t>
            </a:fld>
            <a:endParaRPr lang="en-US"/>
          </a:p>
        </p:txBody>
      </p:sp>
    </p:spTree>
    <p:extLst>
      <p:ext uri="{BB962C8B-B14F-4D97-AF65-F5344CB8AC3E}">
        <p14:creationId xmlns:p14="http://schemas.microsoft.com/office/powerpoint/2010/main" val="133209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5</a:t>
            </a:fld>
            <a:endParaRPr lang="en-US"/>
          </a:p>
        </p:txBody>
      </p:sp>
    </p:spTree>
    <p:extLst>
      <p:ext uri="{BB962C8B-B14F-4D97-AF65-F5344CB8AC3E}">
        <p14:creationId xmlns:p14="http://schemas.microsoft.com/office/powerpoint/2010/main" val="49621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6</a:t>
            </a:fld>
            <a:endParaRPr lang="en-US"/>
          </a:p>
        </p:txBody>
      </p:sp>
    </p:spTree>
    <p:extLst>
      <p:ext uri="{BB962C8B-B14F-4D97-AF65-F5344CB8AC3E}">
        <p14:creationId xmlns:p14="http://schemas.microsoft.com/office/powerpoint/2010/main" val="400855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7</a:t>
            </a:fld>
            <a:endParaRPr lang="en-US"/>
          </a:p>
        </p:txBody>
      </p:sp>
    </p:spTree>
    <p:extLst>
      <p:ext uri="{BB962C8B-B14F-4D97-AF65-F5344CB8AC3E}">
        <p14:creationId xmlns:p14="http://schemas.microsoft.com/office/powerpoint/2010/main" val="359242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8</a:t>
            </a:fld>
            <a:endParaRPr lang="en-US"/>
          </a:p>
        </p:txBody>
      </p:sp>
    </p:spTree>
    <p:extLst>
      <p:ext uri="{BB962C8B-B14F-4D97-AF65-F5344CB8AC3E}">
        <p14:creationId xmlns:p14="http://schemas.microsoft.com/office/powerpoint/2010/main" val="206434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https://www.w3.org/WAI/PF/cognitive-a11y-tf/wiki/Main_Page#What_documents_do_we_have.3F</a:t>
            </a:r>
          </a:p>
          <a:p>
            <a:endParaRPr lang="en-US" dirty="0"/>
          </a:p>
          <a:p>
            <a:pPr lvl="2"/>
            <a:r>
              <a:rPr lang="en-US" dirty="0"/>
              <a:t>Cognitive Personas </a:t>
            </a:r>
          </a:p>
          <a:p>
            <a:pPr lvl="2"/>
            <a:r>
              <a:rPr lang="en-US" dirty="0"/>
              <a:t>User needs</a:t>
            </a:r>
          </a:p>
          <a:p>
            <a:pPr lvl="2"/>
            <a:r>
              <a:rPr lang="en-US" dirty="0"/>
              <a:t>User testing</a:t>
            </a:r>
          </a:p>
          <a:p>
            <a:pPr lvl="2"/>
            <a:r>
              <a:rPr lang="en-US" dirty="0"/>
              <a:t>Design guide - Temporary link: </a:t>
            </a:r>
            <a:r>
              <a:rPr lang="en-US" dirty="0">
                <a:hlinkClick r:id="rId3"/>
              </a:rPr>
              <a:t>https://w3c.github.io/coga/design/</a:t>
            </a:r>
            <a:endParaRPr lang="en-US" dirty="0"/>
          </a:p>
          <a:p>
            <a:pPr lvl="3"/>
            <a:r>
              <a:rPr lang="en-US" dirty="0"/>
              <a:t>Without the restrictions of WCAG SC</a:t>
            </a:r>
          </a:p>
          <a:p>
            <a:pPr lvl="3"/>
            <a:r>
              <a:rPr lang="en-US" dirty="0"/>
              <a:t>EARLY </a:t>
            </a:r>
            <a:r>
              <a:rPr lang="en-US" dirty="0" err="1"/>
              <a:t>DRAFThttps</a:t>
            </a:r>
            <a:r>
              <a:rPr lang="en-US" dirty="0"/>
              <a:t>://w3c.github.io/</a:t>
            </a:r>
            <a:r>
              <a:rPr lang="en-US" dirty="0" err="1"/>
              <a:t>wai-coga</a:t>
            </a:r>
            <a:r>
              <a:rPr lang="en-US" dirty="0"/>
              <a:t>/</a:t>
            </a:r>
            <a:r>
              <a:rPr lang="en-US" dirty="0" err="1"/>
              <a:t>coga</a:t>
            </a:r>
            <a:r>
              <a:rPr lang="en-US" dirty="0"/>
              <a:t>-draft/guide/</a:t>
            </a:r>
          </a:p>
          <a:p>
            <a:endParaRPr lang="en-US" dirty="0"/>
          </a:p>
        </p:txBody>
      </p:sp>
      <p:sp>
        <p:nvSpPr>
          <p:cNvPr id="4" name="Slide Number Placeholder 3"/>
          <p:cNvSpPr>
            <a:spLocks noGrp="1"/>
          </p:cNvSpPr>
          <p:nvPr>
            <p:ph type="sldNum" sz="quarter" idx="5"/>
          </p:nvPr>
        </p:nvSpPr>
        <p:spPr/>
        <p:txBody>
          <a:bodyPr/>
          <a:lstStyle/>
          <a:p>
            <a:fld id="{7721FF95-410D-1842-A62A-9C2A729B60DE}" type="slidenum">
              <a:rPr lang="en-US" smtClean="0"/>
              <a:t>9</a:t>
            </a:fld>
            <a:endParaRPr lang="en-US"/>
          </a:p>
        </p:txBody>
      </p:sp>
    </p:spTree>
    <p:extLst>
      <p:ext uri="{BB962C8B-B14F-4D97-AF65-F5344CB8AC3E}">
        <p14:creationId xmlns:p14="http://schemas.microsoft.com/office/powerpoint/2010/main" val="73199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21FF95-410D-1842-A62A-9C2A729B60DE}" type="slidenum">
              <a:rPr lang="en-US" smtClean="0"/>
              <a:t>10</a:t>
            </a:fld>
            <a:endParaRPr lang="en-US"/>
          </a:p>
        </p:txBody>
      </p:sp>
    </p:spTree>
    <p:extLst>
      <p:ext uri="{BB962C8B-B14F-4D97-AF65-F5344CB8AC3E}">
        <p14:creationId xmlns:p14="http://schemas.microsoft.com/office/powerpoint/2010/main" val="3353678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77C8"/>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E50FAD-F356-45BA-803D-60B0496B2106}"/>
              </a:ext>
            </a:extLst>
          </p:cNvPr>
          <p:cNvSpPr/>
          <p:nvPr/>
        </p:nvSpPr>
        <p:spPr>
          <a:xfrm>
            <a:off x="0" y="6315075"/>
            <a:ext cx="12192000" cy="542925"/>
          </a:xfrm>
          <a:prstGeom prst="rect">
            <a:avLst/>
          </a:prstGeom>
          <a:solidFill>
            <a:srgbClr val="0033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5DD7A2E-C7A5-40CE-A459-2C5ED00E7B21}"/>
              </a:ext>
            </a:extLst>
          </p:cNvPr>
          <p:cNvSpPr>
            <a:spLocks noGrp="1"/>
          </p:cNvSpPr>
          <p:nvPr>
            <p:ph type="ftr" sz="quarter" idx="11"/>
          </p:nvPr>
        </p:nvSpPr>
        <p:spPr>
          <a:xfrm>
            <a:off x="4038600" y="641328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B8C7F6-923E-4FA6-A66E-FFE55766AB44}"/>
              </a:ext>
            </a:extLst>
          </p:cNvPr>
          <p:cNvSpPr>
            <a:spLocks noGrp="1"/>
          </p:cNvSpPr>
          <p:nvPr>
            <p:ph type="sldNum" sz="quarter" idx="12"/>
          </p:nvPr>
        </p:nvSpPr>
        <p:spPr/>
        <p:txBody>
          <a:bodyPr/>
          <a:lstStyle/>
          <a:p>
            <a:fld id="{8845305F-DBEA-F04B-89E5-6C304F7C1DC7}" type="slidenum">
              <a:rPr lang="en-US" smtClean="0"/>
              <a:t>‹#›</a:t>
            </a:fld>
            <a:endParaRPr lang="en-US"/>
          </a:p>
        </p:txBody>
      </p:sp>
      <p:sp>
        <p:nvSpPr>
          <p:cNvPr id="4" name="Rectangle 3">
            <a:extLst>
              <a:ext uri="{FF2B5EF4-FFF2-40B4-BE49-F238E27FC236}">
                <a16:creationId xmlns:a16="http://schemas.microsoft.com/office/drawing/2014/main" id="{1F781697-3D6F-4ED8-8752-3663F66A119A}"/>
              </a:ext>
            </a:extLst>
          </p:cNvPr>
          <p:cNvSpPr/>
          <p:nvPr/>
        </p:nvSpPr>
        <p:spPr>
          <a:xfrm>
            <a:off x="0" y="6281806"/>
            <a:ext cx="12192000" cy="57619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6B9321D-7301-44A0-A430-DB129675BC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102" y="298439"/>
            <a:ext cx="3312841" cy="1380350"/>
          </a:xfrm>
          <a:prstGeom prst="rect">
            <a:avLst/>
          </a:prstGeom>
        </p:spPr>
      </p:pic>
      <p:pic>
        <p:nvPicPr>
          <p:cNvPr id="10" name="Picture 9">
            <a:extLst>
              <a:ext uri="{FF2B5EF4-FFF2-40B4-BE49-F238E27FC236}">
                <a16:creationId xmlns:a16="http://schemas.microsoft.com/office/drawing/2014/main" id="{DAE4D240-1199-47DC-921C-924199092A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3525"/>
          <a:stretch/>
        </p:blipFill>
        <p:spPr>
          <a:xfrm>
            <a:off x="0" y="2985052"/>
            <a:ext cx="12192000" cy="3872338"/>
          </a:xfrm>
          <a:prstGeom prst="rect">
            <a:avLst/>
          </a:prstGeom>
        </p:spPr>
      </p:pic>
      <p:sp>
        <p:nvSpPr>
          <p:cNvPr id="3" name="Subtitle 2">
            <a:extLst>
              <a:ext uri="{FF2B5EF4-FFF2-40B4-BE49-F238E27FC236}">
                <a16:creationId xmlns:a16="http://schemas.microsoft.com/office/drawing/2014/main" id="{FC7A0ED5-C2E3-4A70-A1B2-168D544AE7C2}"/>
              </a:ext>
            </a:extLst>
          </p:cNvPr>
          <p:cNvSpPr>
            <a:spLocks noGrp="1"/>
          </p:cNvSpPr>
          <p:nvPr>
            <p:ph type="subTitle" idx="1"/>
          </p:nvPr>
        </p:nvSpPr>
        <p:spPr>
          <a:xfrm>
            <a:off x="838200" y="3774638"/>
            <a:ext cx="9829800" cy="177905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380B5B05-B6C1-4FD1-99CF-8F8EB911E6C5}"/>
              </a:ext>
            </a:extLst>
          </p:cNvPr>
          <p:cNvSpPr>
            <a:spLocks noGrp="1"/>
          </p:cNvSpPr>
          <p:nvPr>
            <p:ph type="ctrTitle"/>
          </p:nvPr>
        </p:nvSpPr>
        <p:spPr>
          <a:xfrm>
            <a:off x="838200" y="1865931"/>
            <a:ext cx="9829800" cy="1721565"/>
          </a:xfrm>
        </p:spPr>
        <p:txBody>
          <a:bodyPr anchor="b"/>
          <a:lstStyle>
            <a:lvl1pPr algn="l">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2879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AE0756-B065-4C03-BACF-05CAC3084C3D}"/>
              </a:ext>
            </a:extLst>
          </p:cNvPr>
          <p:cNvSpPr>
            <a:spLocks noGrp="1"/>
          </p:cNvSpPr>
          <p:nvPr>
            <p:ph type="sldNum" sz="quarter" idx="12"/>
          </p:nvPr>
        </p:nvSpPr>
        <p:spPr/>
        <p:txBody>
          <a:bodyPr/>
          <a:lstStyle/>
          <a:p>
            <a:fld id="{8845305F-DBEA-F04B-89E5-6C304F7C1DC7}" type="slidenum">
              <a:rPr lang="en-US" smtClean="0"/>
              <a:t>‹#›</a:t>
            </a:fld>
            <a:endParaRPr lang="en-US"/>
          </a:p>
        </p:txBody>
      </p:sp>
      <p:sp>
        <p:nvSpPr>
          <p:cNvPr id="10" name="Content Placeholder 9">
            <a:extLst>
              <a:ext uri="{FF2B5EF4-FFF2-40B4-BE49-F238E27FC236}">
                <a16:creationId xmlns:a16="http://schemas.microsoft.com/office/drawing/2014/main" id="{C233A172-0567-44AA-986D-456685DDB8BD}"/>
              </a:ext>
            </a:extLst>
          </p:cNvPr>
          <p:cNvSpPr>
            <a:spLocks noGrp="1"/>
          </p:cNvSpPr>
          <p:nvPr>
            <p:ph sz="quarter" idx="13"/>
          </p:nvPr>
        </p:nvSpPr>
        <p:spPr>
          <a:xfrm>
            <a:off x="838200" y="1265907"/>
            <a:ext cx="10515600" cy="4732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447FB405-108B-4822-A306-303A03325AA0}"/>
              </a:ext>
            </a:extLst>
          </p:cNvPr>
          <p:cNvSpPr>
            <a:spLocks noGrp="1"/>
          </p:cNvSpPr>
          <p:nvPr>
            <p:ph type="title"/>
          </p:nvPr>
        </p:nvSpPr>
        <p:spPr>
          <a:xfrm>
            <a:off x="838200" y="187569"/>
            <a:ext cx="10515600" cy="1004835"/>
          </a:xfrm>
          <a:prstGeom prst="rect">
            <a:avLst/>
          </a:prstGeom>
        </p:spPr>
        <p:txBody>
          <a:bodyPr vert="horz" lIns="91440" tIns="45720" rIns="91440" bIns="45720" rtlCol="0" anchor="ctr">
            <a:normAutofit/>
          </a:bodyPr>
          <a:lstStyle>
            <a:lvl1pPr>
              <a:defRPr b="1">
                <a:latin typeface="+mn-lt"/>
              </a:defRPr>
            </a:lvl1pPr>
          </a:lstStyle>
          <a:p>
            <a:r>
              <a:rPr lang="en-US" dirty="0"/>
              <a:t>Click to edit Master title style</a:t>
            </a:r>
          </a:p>
        </p:txBody>
      </p:sp>
    </p:spTree>
    <p:extLst>
      <p:ext uri="{BB962C8B-B14F-4D97-AF65-F5344CB8AC3E}">
        <p14:creationId xmlns:p14="http://schemas.microsoft.com/office/powerpoint/2010/main" val="150291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Dark">
    <p:bg>
      <p:bgPr>
        <a:solidFill>
          <a:srgbClr val="00334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AE0756-B065-4C03-BACF-05CAC3084C3D}"/>
              </a:ext>
            </a:extLst>
          </p:cNvPr>
          <p:cNvSpPr>
            <a:spLocks noGrp="1"/>
          </p:cNvSpPr>
          <p:nvPr>
            <p:ph type="sldNum" sz="quarter" idx="12"/>
          </p:nvPr>
        </p:nvSpPr>
        <p:spPr/>
        <p:txBody>
          <a:bodyPr/>
          <a:lstStyle/>
          <a:p>
            <a:fld id="{8845305F-DBEA-F04B-89E5-6C304F7C1DC7}" type="slidenum">
              <a:rPr lang="en-US" smtClean="0"/>
              <a:t>‹#›</a:t>
            </a:fld>
            <a:endParaRPr lang="en-US"/>
          </a:p>
        </p:txBody>
      </p:sp>
      <p:sp>
        <p:nvSpPr>
          <p:cNvPr id="7" name="Title Placeholder 1">
            <a:extLst>
              <a:ext uri="{FF2B5EF4-FFF2-40B4-BE49-F238E27FC236}">
                <a16:creationId xmlns:a16="http://schemas.microsoft.com/office/drawing/2014/main" id="{447FB405-108B-4822-A306-303A03325AA0}"/>
              </a:ext>
            </a:extLst>
          </p:cNvPr>
          <p:cNvSpPr>
            <a:spLocks noGrp="1"/>
          </p:cNvSpPr>
          <p:nvPr>
            <p:ph type="title"/>
          </p:nvPr>
        </p:nvSpPr>
        <p:spPr>
          <a:xfrm>
            <a:off x="838200" y="187569"/>
            <a:ext cx="10515600" cy="1004835"/>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9133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hapter Header 1">
    <p:bg>
      <p:bgPr>
        <a:solidFill>
          <a:srgbClr val="003349"/>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B25D51-F19F-4CE7-B7AC-E999C41F8B9E}"/>
              </a:ext>
            </a:extLst>
          </p:cNvPr>
          <p:cNvSpPr/>
          <p:nvPr/>
        </p:nvSpPr>
        <p:spPr>
          <a:xfrm>
            <a:off x="0" y="6315075"/>
            <a:ext cx="12192000" cy="542925"/>
          </a:xfrm>
          <a:prstGeom prst="rect">
            <a:avLst/>
          </a:prstGeom>
          <a:solidFill>
            <a:srgbClr val="003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A096A9F-077D-4615-A828-8354896D17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9"/>
            <a:ext cx="12192000" cy="6856781"/>
          </a:xfrm>
          <a:prstGeom prst="rect">
            <a:avLst/>
          </a:prstGeom>
        </p:spPr>
      </p:pic>
      <p:sp>
        <p:nvSpPr>
          <p:cNvPr id="3" name="Text Placeholder 2">
            <a:extLst>
              <a:ext uri="{FF2B5EF4-FFF2-40B4-BE49-F238E27FC236}">
                <a16:creationId xmlns:a16="http://schemas.microsoft.com/office/drawing/2014/main" id="{DEEF12E2-1188-4104-B6F4-61C70C76BE3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69252C14-B117-4B6A-B5B7-D28CEE0A477E}"/>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214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hapter Header 2">
    <p:bg>
      <p:bgPr>
        <a:solidFill>
          <a:srgbClr val="4B4F5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B25D51-F19F-4CE7-B7AC-E999C41F8B9E}"/>
              </a:ext>
            </a:extLst>
          </p:cNvPr>
          <p:cNvSpPr/>
          <p:nvPr/>
        </p:nvSpPr>
        <p:spPr>
          <a:xfrm>
            <a:off x="0" y="6315075"/>
            <a:ext cx="12192000" cy="542925"/>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FDCBE1B-86D2-4410-8FBC-F05C8C7332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09"/>
            <a:ext cx="12192000" cy="6856781"/>
          </a:xfrm>
          <a:prstGeom prst="rect">
            <a:avLst/>
          </a:prstGeom>
        </p:spPr>
      </p:pic>
      <p:sp>
        <p:nvSpPr>
          <p:cNvPr id="3" name="Text Placeholder 2">
            <a:extLst>
              <a:ext uri="{FF2B5EF4-FFF2-40B4-BE49-F238E27FC236}">
                <a16:creationId xmlns:a16="http://schemas.microsoft.com/office/drawing/2014/main" id="{DEEF12E2-1188-4104-B6F4-61C70C76BE3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69252C14-B117-4B6A-B5B7-D28CEE0A477E}"/>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1431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0AB8CB-4679-4B48-90C1-A29DC970ABB6}"/>
              </a:ext>
            </a:extLst>
          </p:cNvPr>
          <p:cNvSpPr>
            <a:spLocks noGrp="1"/>
          </p:cNvSpPr>
          <p:nvPr>
            <p:ph type="sldNum" sz="quarter" idx="12"/>
          </p:nvPr>
        </p:nvSpPr>
        <p:spPr/>
        <p:txBody>
          <a:bodyPr/>
          <a:lstStyle/>
          <a:p>
            <a:fld id="{8845305F-DBEA-F04B-89E5-6C304F7C1DC7}" type="slidenum">
              <a:rPr lang="en-US" smtClean="0"/>
              <a:t>‹#›</a:t>
            </a:fld>
            <a:endParaRPr lang="en-US"/>
          </a:p>
        </p:txBody>
      </p:sp>
      <p:sp>
        <p:nvSpPr>
          <p:cNvPr id="4" name="Content Placeholder 3">
            <a:extLst>
              <a:ext uri="{FF2B5EF4-FFF2-40B4-BE49-F238E27FC236}">
                <a16:creationId xmlns:a16="http://schemas.microsoft.com/office/drawing/2014/main" id="{1FCD4D25-9E0E-44B0-8F0B-C3383C759860}"/>
              </a:ext>
            </a:extLst>
          </p:cNvPr>
          <p:cNvSpPr>
            <a:spLocks noGrp="1"/>
          </p:cNvSpPr>
          <p:nvPr>
            <p:ph sz="half" idx="2"/>
          </p:nvPr>
        </p:nvSpPr>
        <p:spPr>
          <a:xfrm>
            <a:off x="6172200" y="1265907"/>
            <a:ext cx="5181600" cy="4732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722C213B-DB5E-4469-A99D-BB17CABBF7F5}"/>
              </a:ext>
            </a:extLst>
          </p:cNvPr>
          <p:cNvSpPr>
            <a:spLocks noGrp="1"/>
          </p:cNvSpPr>
          <p:nvPr>
            <p:ph sz="half" idx="1"/>
          </p:nvPr>
        </p:nvSpPr>
        <p:spPr>
          <a:xfrm>
            <a:off x="838200" y="1265907"/>
            <a:ext cx="5181600" cy="4732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a:extLst>
              <a:ext uri="{FF2B5EF4-FFF2-40B4-BE49-F238E27FC236}">
                <a16:creationId xmlns:a16="http://schemas.microsoft.com/office/drawing/2014/main" id="{FCF581FC-62D6-44BD-9151-3F346B81E6A0}"/>
              </a:ext>
            </a:extLst>
          </p:cNvPr>
          <p:cNvSpPr>
            <a:spLocks noGrp="1"/>
          </p:cNvSpPr>
          <p:nvPr>
            <p:ph type="title"/>
          </p:nvPr>
        </p:nvSpPr>
        <p:spPr>
          <a:xfrm>
            <a:off x="838200" y="187569"/>
            <a:ext cx="10515600" cy="1004835"/>
          </a:xfrm>
          <a:prstGeom prst="rect">
            <a:avLst/>
          </a:prstGeom>
        </p:spPr>
        <p:txBody>
          <a:bodyPr vert="horz" lIns="91440" tIns="45720" rIns="91440" bIns="45720" rtlCol="0" anchor="ctr">
            <a:normAutofit/>
          </a:bodyPr>
          <a:lstStyle>
            <a:lvl1pPr>
              <a:defRPr b="1">
                <a:latin typeface="+mn-lt"/>
              </a:defRPr>
            </a:lvl1pPr>
          </a:lstStyle>
          <a:p>
            <a:r>
              <a:rPr lang="en-US" dirty="0"/>
              <a:t>Click to edit Master title style</a:t>
            </a:r>
          </a:p>
        </p:txBody>
      </p:sp>
    </p:spTree>
    <p:extLst>
      <p:ext uri="{BB962C8B-B14F-4D97-AF65-F5344CB8AC3E}">
        <p14:creationId xmlns:p14="http://schemas.microsoft.com/office/powerpoint/2010/main" val="291552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7AD031-1EBD-4CA1-8889-BAB4CA84A579}"/>
              </a:ext>
            </a:extLst>
          </p:cNvPr>
          <p:cNvSpPr>
            <a:spLocks noGrp="1"/>
          </p:cNvSpPr>
          <p:nvPr>
            <p:ph type="sldNum" sz="quarter" idx="12"/>
          </p:nvPr>
        </p:nvSpPr>
        <p:spPr/>
        <p:txBody>
          <a:bodyPr/>
          <a:lstStyle/>
          <a:p>
            <a:fld id="{8845305F-DBEA-F04B-89E5-6C304F7C1DC7}" type="slidenum">
              <a:rPr lang="en-US" smtClean="0"/>
              <a:t>‹#›</a:t>
            </a:fld>
            <a:endParaRPr lang="en-US"/>
          </a:p>
        </p:txBody>
      </p:sp>
      <p:sp>
        <p:nvSpPr>
          <p:cNvPr id="2" name="Title 1">
            <a:extLst>
              <a:ext uri="{FF2B5EF4-FFF2-40B4-BE49-F238E27FC236}">
                <a16:creationId xmlns:a16="http://schemas.microsoft.com/office/drawing/2014/main" id="{698BD423-09B2-4C42-B732-128322953E6C}"/>
              </a:ext>
            </a:extLst>
          </p:cNvPr>
          <p:cNvSpPr>
            <a:spLocks noGrp="1"/>
          </p:cNvSpPr>
          <p:nvPr>
            <p:ph type="title"/>
          </p:nvPr>
        </p:nvSpPr>
        <p:spPr/>
        <p:txBody>
          <a:bodyPr/>
          <a:lstStyle>
            <a:lvl1pPr>
              <a:defRPr b="1">
                <a:latin typeface="+mn-lt"/>
              </a:defRPr>
            </a:lvl1pPr>
          </a:lstStyle>
          <a:p>
            <a:r>
              <a:rPr lang="en-US" dirty="0"/>
              <a:t>Click to edit Master title style</a:t>
            </a:r>
          </a:p>
        </p:txBody>
      </p:sp>
    </p:spTree>
    <p:extLst>
      <p:ext uri="{BB962C8B-B14F-4D97-AF65-F5344CB8AC3E}">
        <p14:creationId xmlns:p14="http://schemas.microsoft.com/office/powerpoint/2010/main" val="234387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3EF4-7EEF-3742-92CD-FB4AFAB12E0F}"/>
              </a:ext>
            </a:extLst>
          </p:cNvPr>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8514E3C-7ADB-564A-A426-63D9D54863F0}"/>
              </a:ext>
            </a:extLst>
          </p:cNvPr>
          <p:cNvSpPr>
            <a:spLocks noGrp="1"/>
          </p:cNvSpPr>
          <p:nvPr>
            <p:ph idx="1"/>
          </p:nvPr>
        </p:nvSpPr>
        <p:spPr>
          <a:xfrm>
            <a:off x="838200" y="1279159"/>
            <a:ext cx="10515600" cy="47387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B94E09-51BA-0A45-9DD9-0A17398EEA1E}"/>
              </a:ext>
            </a:extLst>
          </p:cNvPr>
          <p:cNvSpPr>
            <a:spLocks noGrp="1"/>
          </p:cNvSpPr>
          <p:nvPr>
            <p:ph type="sldNum" sz="quarter" idx="12"/>
          </p:nvPr>
        </p:nvSpPr>
        <p:spPr/>
        <p:txBody>
          <a:bodyPr/>
          <a:lstStyle/>
          <a:p>
            <a:fld id="{8845305F-DBEA-F04B-89E5-6C304F7C1DC7}" type="slidenum">
              <a:rPr lang="en-US" smtClean="0"/>
              <a:t>‹#›</a:t>
            </a:fld>
            <a:endParaRPr lang="en-US"/>
          </a:p>
        </p:txBody>
      </p:sp>
    </p:spTree>
    <p:extLst>
      <p:ext uri="{BB962C8B-B14F-4D97-AF65-F5344CB8AC3E}">
        <p14:creationId xmlns:p14="http://schemas.microsoft.com/office/powerpoint/2010/main" val="156823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D16BA-99A7-EC4C-8454-FDF63F6F6FB5}"/>
              </a:ext>
            </a:extLst>
          </p:cNvPr>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12EB84C-C772-C745-857A-8DC6CC5AB126}"/>
              </a:ext>
            </a:extLst>
          </p:cNvPr>
          <p:cNvSpPr>
            <a:spLocks noGrp="1"/>
          </p:cNvSpPr>
          <p:nvPr>
            <p:ph sz="half" idx="1"/>
          </p:nvPr>
        </p:nvSpPr>
        <p:spPr>
          <a:xfrm>
            <a:off x="838200" y="1269034"/>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FA3AA-E448-1343-A69B-69E0EB0026DA}"/>
              </a:ext>
            </a:extLst>
          </p:cNvPr>
          <p:cNvSpPr>
            <a:spLocks noGrp="1"/>
          </p:cNvSpPr>
          <p:nvPr>
            <p:ph sz="half" idx="2"/>
          </p:nvPr>
        </p:nvSpPr>
        <p:spPr>
          <a:xfrm>
            <a:off x="6172200" y="1269034"/>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43DF009-9F9F-F342-9888-8BCA092324FB}"/>
              </a:ext>
            </a:extLst>
          </p:cNvPr>
          <p:cNvSpPr>
            <a:spLocks noGrp="1"/>
          </p:cNvSpPr>
          <p:nvPr>
            <p:ph type="sldNum" sz="quarter" idx="12"/>
          </p:nvPr>
        </p:nvSpPr>
        <p:spPr/>
        <p:txBody>
          <a:bodyPr/>
          <a:lstStyle/>
          <a:p>
            <a:fld id="{8845305F-DBEA-F04B-89E5-6C304F7C1DC7}" type="slidenum">
              <a:rPr lang="en-US" smtClean="0"/>
              <a:t>‹#›</a:t>
            </a:fld>
            <a:endParaRPr lang="en-US"/>
          </a:p>
        </p:txBody>
      </p:sp>
    </p:spTree>
    <p:extLst>
      <p:ext uri="{BB962C8B-B14F-4D97-AF65-F5344CB8AC3E}">
        <p14:creationId xmlns:p14="http://schemas.microsoft.com/office/powerpoint/2010/main" val="111225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108D4-2D86-4CB2-8C96-248A8764E836}"/>
              </a:ext>
            </a:extLst>
          </p:cNvPr>
          <p:cNvSpPr/>
          <p:nvPr/>
        </p:nvSpPr>
        <p:spPr>
          <a:xfrm>
            <a:off x="0" y="6315075"/>
            <a:ext cx="12191999" cy="542925"/>
          </a:xfrm>
          <a:prstGeom prst="rect">
            <a:avLst/>
          </a:prstGeom>
          <a:solidFill>
            <a:srgbClr val="003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5CFB029-FED2-46FF-B206-6665EE5B314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8587" y="6369746"/>
            <a:ext cx="1068334" cy="445139"/>
          </a:xfrm>
          <a:prstGeom prst="rect">
            <a:avLst/>
          </a:prstGeom>
        </p:spPr>
      </p:pic>
      <p:sp>
        <p:nvSpPr>
          <p:cNvPr id="6" name="Slide Number Placeholder 5">
            <a:extLst>
              <a:ext uri="{FF2B5EF4-FFF2-40B4-BE49-F238E27FC236}">
                <a16:creationId xmlns:a16="http://schemas.microsoft.com/office/drawing/2014/main" id="{737477DF-28FA-4CD3-A13B-16D526CEE18D}"/>
              </a:ext>
            </a:extLst>
          </p:cNvPr>
          <p:cNvSpPr>
            <a:spLocks noGrp="1"/>
          </p:cNvSpPr>
          <p:nvPr>
            <p:ph type="sldNum" sz="quarter" idx="4"/>
          </p:nvPr>
        </p:nvSpPr>
        <p:spPr>
          <a:xfrm>
            <a:off x="8610600" y="6413283"/>
            <a:ext cx="2743200" cy="365125"/>
          </a:xfrm>
          <a:prstGeom prst="rect">
            <a:avLst/>
          </a:prstGeom>
        </p:spPr>
        <p:txBody>
          <a:bodyPr vert="horz" lIns="91440" tIns="45720" rIns="91440" bIns="45720" rtlCol="0" anchor="ctr"/>
          <a:lstStyle>
            <a:lvl1pPr algn="r">
              <a:defRPr sz="1200">
                <a:solidFill>
                  <a:schemeClr val="bg1"/>
                </a:solidFill>
              </a:defRPr>
            </a:lvl1pPr>
          </a:lstStyle>
          <a:p>
            <a:fld id="{8845305F-DBEA-F04B-89E5-6C304F7C1DC7}" type="slidenum">
              <a:rPr lang="en-US" smtClean="0"/>
              <a:t>‹#›</a:t>
            </a:fld>
            <a:endParaRPr lang="en-US"/>
          </a:p>
        </p:txBody>
      </p:sp>
      <p:sp>
        <p:nvSpPr>
          <p:cNvPr id="3" name="Text Placeholder 2">
            <a:extLst>
              <a:ext uri="{FF2B5EF4-FFF2-40B4-BE49-F238E27FC236}">
                <a16:creationId xmlns:a16="http://schemas.microsoft.com/office/drawing/2014/main" id="{12B11A14-026E-4B72-9B8C-981C5EE70D02}"/>
              </a:ext>
            </a:extLst>
          </p:cNvPr>
          <p:cNvSpPr>
            <a:spLocks noGrp="1"/>
          </p:cNvSpPr>
          <p:nvPr>
            <p:ph type="body" idx="1"/>
          </p:nvPr>
        </p:nvSpPr>
        <p:spPr>
          <a:xfrm>
            <a:off x="838200" y="1438183"/>
            <a:ext cx="10515600" cy="47387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A2FF6B67-EDA8-44EE-9FC5-6E69F1C2B201}"/>
              </a:ext>
            </a:extLst>
          </p:cNvPr>
          <p:cNvSpPr>
            <a:spLocks noGrp="1"/>
          </p:cNvSpPr>
          <p:nvPr>
            <p:ph type="title"/>
          </p:nvPr>
        </p:nvSpPr>
        <p:spPr>
          <a:xfrm>
            <a:off x="838200" y="187569"/>
            <a:ext cx="10515600" cy="100483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868406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rgbClr val="0077C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yubico.com/webauthn/"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www.newsinlevels.com/products/chocolate-3d-printing-level-1/"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hyperlink" Target="https://www.newsinlevels.com/?s=enter" TargetMode="External"/><Relationship Id="rId4" Type="http://schemas.openxmlformats.org/officeDocument/2006/relationships/hyperlink" Target="https://www.newsinlevels.com/?s=mel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bit.ly/CSUN2019"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8.jpg"/><Relationship Id="rId5" Type="http://schemas.openxmlformats.org/officeDocument/2006/relationships/image" Target="../media/image19.png"/><Relationship Id="rId4" Type="http://schemas.openxmlformats.org/officeDocument/2006/relationships/hyperlink" Target="http://bit.ly/AXSchatJ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hyperlink" Target="https://www.nngroup.com/articles/usability-for-senior-citizens/" TargetMode="Externa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https://www.linkedin.com/company/deque-systems-inc"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github.com/dequelabs" TargetMode="External"/><Relationship Id="rId5" Type="http://schemas.openxmlformats.org/officeDocument/2006/relationships/image" Target="../media/image25.png"/><Relationship Id="rId10" Type="http://schemas.openxmlformats.org/officeDocument/2006/relationships/hyperlink" Target="https://www.youtube.com/user/DequeSystemsInc" TargetMode="External"/><Relationship Id="rId4" Type="http://schemas.openxmlformats.org/officeDocument/2006/relationships/hyperlink" Target="https://twitter.com/dequesystems" TargetMode="External"/><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3CC-5C1F-6F42-AC39-BF08A22EE4D6}"/>
              </a:ext>
            </a:extLst>
          </p:cNvPr>
          <p:cNvSpPr>
            <a:spLocks noGrp="1"/>
          </p:cNvSpPr>
          <p:nvPr>
            <p:ph type="ctrTitle"/>
          </p:nvPr>
        </p:nvSpPr>
        <p:spPr/>
        <p:txBody>
          <a:bodyPr>
            <a:normAutofit fontScale="90000"/>
          </a:bodyPr>
          <a:lstStyle/>
          <a:p>
            <a:r>
              <a:rPr lang="en-US" dirty="0"/>
              <a:t>Efficient &amp; Effective Design:</a:t>
            </a:r>
            <a:br>
              <a:rPr lang="en-US" dirty="0"/>
            </a:br>
            <a:r>
              <a:rPr lang="en-US" dirty="0"/>
              <a:t>Conserving Cognitive Energy</a:t>
            </a:r>
          </a:p>
        </p:txBody>
      </p:sp>
      <p:sp>
        <p:nvSpPr>
          <p:cNvPr id="3" name="Subtitle 2">
            <a:extLst>
              <a:ext uri="{FF2B5EF4-FFF2-40B4-BE49-F238E27FC236}">
                <a16:creationId xmlns:a16="http://schemas.microsoft.com/office/drawing/2014/main" id="{CA28EBFE-7C2D-2440-A8B7-0BB5C9C492E9}"/>
              </a:ext>
            </a:extLst>
          </p:cNvPr>
          <p:cNvSpPr>
            <a:spLocks noGrp="1"/>
          </p:cNvSpPr>
          <p:nvPr>
            <p:ph type="subTitle" idx="1"/>
          </p:nvPr>
        </p:nvSpPr>
        <p:spPr/>
        <p:txBody>
          <a:bodyPr/>
          <a:lstStyle/>
          <a:p>
            <a:r>
              <a:rPr lang="en-US" dirty="0"/>
              <a:t>because mental energy is a terrible thing to waste</a:t>
            </a:r>
          </a:p>
        </p:txBody>
      </p:sp>
      <p:pic>
        <p:nvPicPr>
          <p:cNvPr id="1026" name="Picture 2" descr="Glenda Sims">
            <a:extLst>
              <a:ext uri="{FF2B5EF4-FFF2-40B4-BE49-F238E27FC236}">
                <a16:creationId xmlns:a16="http://schemas.microsoft.com/office/drawing/2014/main" id="{B4C8C5F8-DF63-4749-A336-3C6F77A15F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10750" y="447057"/>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7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p:txBody>
          <a:bodyPr/>
          <a:lstStyle/>
          <a:p>
            <a:pPr algn="ctr"/>
            <a:r>
              <a:rPr lang="en-US"/>
              <a:t>What I Have Learned</a:t>
            </a:r>
          </a:p>
        </p:txBody>
      </p:sp>
    </p:spTree>
    <p:extLst>
      <p:ext uri="{BB962C8B-B14F-4D97-AF65-F5344CB8AC3E}">
        <p14:creationId xmlns:p14="http://schemas.microsoft.com/office/powerpoint/2010/main" val="2101956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p:txBody>
          <a:bodyPr/>
          <a:lstStyle/>
          <a:p>
            <a:pPr algn="r"/>
            <a:r>
              <a:rPr lang="en-US"/>
              <a:t>How do we define</a:t>
            </a:r>
            <a:br>
              <a:rPr lang="en-US"/>
            </a:br>
            <a:r>
              <a:rPr lang="en-US"/>
              <a:t>cognitive disabilities?</a:t>
            </a:r>
          </a:p>
        </p:txBody>
      </p:sp>
    </p:spTree>
    <p:extLst>
      <p:ext uri="{BB962C8B-B14F-4D97-AF65-F5344CB8AC3E}">
        <p14:creationId xmlns:p14="http://schemas.microsoft.com/office/powerpoint/2010/main" val="97677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6936-ED7C-D841-A704-4B78256AD007}"/>
              </a:ext>
            </a:extLst>
          </p:cNvPr>
          <p:cNvSpPr>
            <a:spLocks noGrp="1"/>
          </p:cNvSpPr>
          <p:nvPr>
            <p:ph type="title"/>
          </p:nvPr>
        </p:nvSpPr>
        <p:spPr/>
        <p:txBody>
          <a:bodyPr/>
          <a:lstStyle/>
          <a:p>
            <a:r>
              <a:rPr lang="en-US"/>
              <a:t>Examples of Cognitive Disability </a:t>
            </a:r>
          </a:p>
        </p:txBody>
      </p:sp>
      <p:sp>
        <p:nvSpPr>
          <p:cNvPr id="3" name="Content Placeholder 2">
            <a:extLst>
              <a:ext uri="{FF2B5EF4-FFF2-40B4-BE49-F238E27FC236}">
                <a16:creationId xmlns:a16="http://schemas.microsoft.com/office/drawing/2014/main" id="{39A6199E-5506-3547-B0CA-7AFD53A737A8}"/>
              </a:ext>
            </a:extLst>
          </p:cNvPr>
          <p:cNvSpPr>
            <a:spLocks noGrp="1"/>
          </p:cNvSpPr>
          <p:nvPr>
            <p:ph idx="1"/>
          </p:nvPr>
        </p:nvSpPr>
        <p:spPr>
          <a:xfrm>
            <a:off x="838200" y="1192404"/>
            <a:ext cx="8331753" cy="4807088"/>
          </a:xfrm>
        </p:spPr>
        <p:txBody>
          <a:bodyPr>
            <a:normAutofit fontScale="85000" lnSpcReduction="20000"/>
          </a:bodyPr>
          <a:lstStyle/>
          <a:p>
            <a:r>
              <a:rPr lang="en-US" sz="3100"/>
              <a:t>Dementia and Alzheimer’s </a:t>
            </a:r>
          </a:p>
          <a:p>
            <a:r>
              <a:rPr lang="en-US" sz="3100"/>
              <a:t>Intellectual </a:t>
            </a:r>
          </a:p>
          <a:p>
            <a:r>
              <a:rPr lang="en-US" sz="3100"/>
              <a:t>Aphasia </a:t>
            </a:r>
          </a:p>
          <a:p>
            <a:r>
              <a:rPr lang="en-US" sz="3100"/>
              <a:t>Speech and Language  </a:t>
            </a:r>
          </a:p>
          <a:p>
            <a:r>
              <a:rPr lang="en-US" sz="3100"/>
              <a:t>Autism  </a:t>
            </a:r>
          </a:p>
          <a:p>
            <a:r>
              <a:rPr lang="en-US" sz="3100"/>
              <a:t>Attention Deficit/Hyperactivity  </a:t>
            </a:r>
          </a:p>
          <a:p>
            <a:r>
              <a:rPr lang="en-US" sz="3100"/>
              <a:t>Dyslexia </a:t>
            </a:r>
          </a:p>
          <a:p>
            <a:r>
              <a:rPr lang="en-US" sz="3100"/>
              <a:t>Dyscalculia </a:t>
            </a:r>
          </a:p>
          <a:p>
            <a:pPr marL="0" indent="0">
              <a:buNone/>
            </a:pPr>
            <a:endParaRPr lang="en-US"/>
          </a:p>
          <a:p>
            <a:r>
              <a:rPr lang="en-US" sz="2100"/>
              <a:t>Source: European Telecommunications Standards Institute </a:t>
            </a:r>
          </a:p>
          <a:p>
            <a:pPr lvl="1"/>
            <a:r>
              <a:rPr lang="en-US" sz="2100"/>
              <a:t> </a:t>
            </a:r>
            <a:r>
              <a:rPr lang="fi" sz="2100"/>
              <a:t>ETSI EG 203 350 V1.1.1 (2016-11) - </a:t>
            </a:r>
            <a:r>
              <a:rPr lang="en-US" sz="2100"/>
              <a:t>Human Factors (HF); Guidelines for the design of mobile ICT devices and their related applications for people with cognitive disabilities </a:t>
            </a:r>
          </a:p>
          <a:p>
            <a:endParaRPr lang="fi"/>
          </a:p>
          <a:p>
            <a:pPr marL="0" indent="0">
              <a:buNone/>
            </a:pPr>
            <a:endParaRPr lang="en-US"/>
          </a:p>
          <a:p>
            <a:endParaRPr lang="en-US"/>
          </a:p>
        </p:txBody>
      </p:sp>
      <p:pic>
        <p:nvPicPr>
          <p:cNvPr id="5" name="Picture 4" descr="A color spectrum">
            <a:extLst>
              <a:ext uri="{FF2B5EF4-FFF2-40B4-BE49-F238E27FC236}">
                <a16:creationId xmlns:a16="http://schemas.microsoft.com/office/drawing/2014/main" id="{274CB7B8-47D1-B24E-9473-B1144AC7FAB7}"/>
              </a:ext>
            </a:extLst>
          </p:cNvPr>
          <p:cNvPicPr>
            <a:picLocks noChangeAspect="1"/>
          </p:cNvPicPr>
          <p:nvPr/>
        </p:nvPicPr>
        <p:blipFill>
          <a:blip r:embed="rId3"/>
          <a:stretch>
            <a:fillRect/>
          </a:stretch>
        </p:blipFill>
        <p:spPr>
          <a:xfrm rot="16200000">
            <a:off x="7692499" y="1941052"/>
            <a:ext cx="5692038" cy="2737126"/>
          </a:xfrm>
          <a:prstGeom prst="rect">
            <a:avLst/>
          </a:prstGeom>
        </p:spPr>
      </p:pic>
    </p:spTree>
    <p:extLst>
      <p:ext uri="{BB962C8B-B14F-4D97-AF65-F5344CB8AC3E}">
        <p14:creationId xmlns:p14="http://schemas.microsoft.com/office/powerpoint/2010/main" val="177170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7341704" y="2279581"/>
            <a:ext cx="4403310" cy="2852737"/>
          </a:xfrm>
        </p:spPr>
        <p:txBody>
          <a:bodyPr>
            <a:normAutofit fontScale="90000"/>
          </a:bodyPr>
          <a:lstStyle/>
          <a:p>
            <a:pPr algn="ctr"/>
            <a:r>
              <a:rPr lang="en-US"/>
              <a:t>Excuse me.</a:t>
            </a:r>
            <a:br>
              <a:rPr lang="en-US"/>
            </a:br>
            <a:r>
              <a:rPr lang="en-US"/>
              <a:t>That is way </a:t>
            </a:r>
            <a:br>
              <a:rPr lang="en-US"/>
            </a:br>
            <a:r>
              <a:rPr lang="en-US"/>
              <a:t>too personal.</a:t>
            </a:r>
            <a:br>
              <a:rPr lang="en-US"/>
            </a:br>
            <a:endParaRPr lang="en-US"/>
          </a:p>
        </p:txBody>
      </p:sp>
      <p:sp>
        <p:nvSpPr>
          <p:cNvPr id="4" name="Rectangle 3">
            <a:extLst>
              <a:ext uri="{FF2B5EF4-FFF2-40B4-BE49-F238E27FC236}">
                <a16:creationId xmlns:a16="http://schemas.microsoft.com/office/drawing/2014/main" id="{4DC06B9C-C3E5-7B4A-AA72-A4BB658DA9E6}"/>
              </a:ext>
              <a:ext uri="{C183D7F6-B498-43B3-948B-1728B52AA6E4}">
                <adec:decorative xmlns:adec="http://schemas.microsoft.com/office/drawing/2017/decorative" val="1"/>
              </a:ext>
            </a:extLst>
          </p:cNvPr>
          <p:cNvSpPr/>
          <p:nvPr/>
        </p:nvSpPr>
        <p:spPr>
          <a:xfrm>
            <a:off x="0" y="0"/>
            <a:ext cx="67983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n indicating Stop by holding up his hand.">
            <a:extLst>
              <a:ext uri="{FF2B5EF4-FFF2-40B4-BE49-F238E27FC236}">
                <a16:creationId xmlns:a16="http://schemas.microsoft.com/office/drawing/2014/main" id="{82163F4A-85B6-0A48-A507-41AF41541849}"/>
              </a:ext>
            </a:extLst>
          </p:cNvPr>
          <p:cNvPicPr>
            <a:picLocks noChangeAspect="1"/>
          </p:cNvPicPr>
          <p:nvPr/>
        </p:nvPicPr>
        <p:blipFill>
          <a:blip r:embed="rId2"/>
          <a:stretch>
            <a:fillRect/>
          </a:stretch>
        </p:blipFill>
        <p:spPr>
          <a:xfrm>
            <a:off x="-13253" y="965200"/>
            <a:ext cx="6705600" cy="5892800"/>
          </a:xfrm>
          <a:prstGeom prst="rect">
            <a:avLst/>
          </a:prstGeom>
        </p:spPr>
      </p:pic>
    </p:spTree>
    <p:extLst>
      <p:ext uri="{BB962C8B-B14F-4D97-AF65-F5344CB8AC3E}">
        <p14:creationId xmlns:p14="http://schemas.microsoft.com/office/powerpoint/2010/main" val="413059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p:txBody>
          <a:bodyPr/>
          <a:lstStyle/>
          <a:p>
            <a:pPr algn="ctr"/>
            <a:r>
              <a:rPr lang="en-US"/>
              <a:t>Instead of focusing on</a:t>
            </a:r>
            <a:br>
              <a:rPr lang="en-US"/>
            </a:br>
            <a:r>
              <a:rPr lang="en-US"/>
              <a:t>Cognitive Disabilities</a:t>
            </a:r>
          </a:p>
        </p:txBody>
      </p:sp>
    </p:spTree>
    <p:extLst>
      <p:ext uri="{BB962C8B-B14F-4D97-AF65-F5344CB8AC3E}">
        <p14:creationId xmlns:p14="http://schemas.microsoft.com/office/powerpoint/2010/main" val="1381295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p:txBody>
          <a:bodyPr/>
          <a:lstStyle/>
          <a:p>
            <a:pPr algn="ctr"/>
            <a:r>
              <a:rPr lang="en-US"/>
              <a:t>Focus on</a:t>
            </a:r>
            <a:br>
              <a:rPr lang="en-US"/>
            </a:br>
            <a:r>
              <a:rPr lang="en-US"/>
              <a:t>Cognitive Skills  </a:t>
            </a:r>
          </a:p>
        </p:txBody>
      </p:sp>
    </p:spTree>
    <p:extLst>
      <p:ext uri="{BB962C8B-B14F-4D97-AF65-F5344CB8AC3E}">
        <p14:creationId xmlns:p14="http://schemas.microsoft.com/office/powerpoint/2010/main" val="213665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6936-ED7C-D841-A704-4B78256AD007}"/>
              </a:ext>
            </a:extLst>
          </p:cNvPr>
          <p:cNvSpPr>
            <a:spLocks noGrp="1"/>
          </p:cNvSpPr>
          <p:nvPr>
            <p:ph type="title"/>
          </p:nvPr>
        </p:nvSpPr>
        <p:spPr/>
        <p:txBody>
          <a:bodyPr/>
          <a:lstStyle/>
          <a:p>
            <a:r>
              <a:rPr lang="en-US"/>
              <a:t>Examples of Cognitive Skills</a:t>
            </a:r>
          </a:p>
        </p:txBody>
      </p:sp>
      <p:sp>
        <p:nvSpPr>
          <p:cNvPr id="3" name="Content Placeholder 2">
            <a:extLst>
              <a:ext uri="{FF2B5EF4-FFF2-40B4-BE49-F238E27FC236}">
                <a16:creationId xmlns:a16="http://schemas.microsoft.com/office/drawing/2014/main" id="{39A6199E-5506-3547-B0CA-7AFD53A737A8}"/>
              </a:ext>
            </a:extLst>
          </p:cNvPr>
          <p:cNvSpPr>
            <a:spLocks noGrp="1"/>
          </p:cNvSpPr>
          <p:nvPr>
            <p:ph idx="1"/>
          </p:nvPr>
        </p:nvSpPr>
        <p:spPr>
          <a:xfrm>
            <a:off x="838200" y="1192404"/>
            <a:ext cx="8331753" cy="4351338"/>
          </a:xfrm>
        </p:spPr>
        <p:txBody>
          <a:bodyPr>
            <a:normAutofit fontScale="85000" lnSpcReduction="20000"/>
          </a:bodyPr>
          <a:lstStyle/>
          <a:p>
            <a:r>
              <a:rPr lang="en-US"/>
              <a:t>Attention</a:t>
            </a:r>
          </a:p>
          <a:p>
            <a:r>
              <a:rPr lang="en-US"/>
              <a:t>Memory </a:t>
            </a:r>
          </a:p>
          <a:p>
            <a:r>
              <a:rPr lang="en-US"/>
              <a:t>Processing Speed</a:t>
            </a:r>
          </a:p>
          <a:p>
            <a:r>
              <a:rPr lang="en-US"/>
              <a:t>Time Management</a:t>
            </a:r>
          </a:p>
          <a:p>
            <a:r>
              <a:rPr lang="en-US"/>
              <a:t>Letters and Language  </a:t>
            </a:r>
          </a:p>
          <a:p>
            <a:r>
              <a:rPr lang="en-US"/>
              <a:t>Numbers, Symbols and Math </a:t>
            </a:r>
          </a:p>
          <a:p>
            <a:r>
              <a:rPr lang="en-US"/>
              <a:t>Making Choices. Understanding Choices.</a:t>
            </a:r>
          </a:p>
          <a:p>
            <a:pPr marL="0" indent="0">
              <a:buNone/>
            </a:pPr>
            <a:endParaRPr lang="en-US"/>
          </a:p>
          <a:p>
            <a:pPr marL="0" indent="0">
              <a:buNone/>
            </a:pPr>
            <a:r>
              <a:rPr lang="en-US"/>
              <a:t>Source: European Telecommunications Standards Institute </a:t>
            </a:r>
          </a:p>
          <a:p>
            <a:pPr lvl="1"/>
            <a:r>
              <a:rPr lang="en-US"/>
              <a:t> </a:t>
            </a:r>
            <a:r>
              <a:rPr lang="fi"/>
              <a:t>ETSI EG 203 350 V1.1.1 (2016-11) - </a:t>
            </a:r>
            <a:r>
              <a:rPr lang="en-US" b="1"/>
              <a:t>Human Factors (HF); Guidelines for the design of mobile ICT devices and their related applications for people with cognitive disabilities </a:t>
            </a:r>
            <a:endParaRPr lang="en-US"/>
          </a:p>
          <a:p>
            <a:endParaRPr lang="fi"/>
          </a:p>
          <a:p>
            <a:pPr marL="0" indent="0">
              <a:buNone/>
            </a:pPr>
            <a:endParaRPr lang="en-US"/>
          </a:p>
          <a:p>
            <a:endParaRPr lang="en-US"/>
          </a:p>
        </p:txBody>
      </p:sp>
      <p:pic>
        <p:nvPicPr>
          <p:cNvPr id="5" name="Picture 4">
            <a:extLst>
              <a:ext uri="{FF2B5EF4-FFF2-40B4-BE49-F238E27FC236}">
                <a16:creationId xmlns:a16="http://schemas.microsoft.com/office/drawing/2014/main" id="{FF726878-90ED-A349-9CFB-4A7094D5E09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463686" y="1576425"/>
            <a:ext cx="6434584" cy="3022047"/>
          </a:xfrm>
          <a:prstGeom prst="rect">
            <a:avLst/>
          </a:prstGeom>
        </p:spPr>
      </p:pic>
    </p:spTree>
    <p:extLst>
      <p:ext uri="{BB962C8B-B14F-4D97-AF65-F5344CB8AC3E}">
        <p14:creationId xmlns:p14="http://schemas.microsoft.com/office/powerpoint/2010/main" val="299952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ognitive Skills Diagram.  Cognitive skills engaged in automatic processing are attention, processing speed, short-term memory. Cognitive skills engaged in higher thinking are long-term memory, logic and reasoning, language processing, math processing.   External input goes through automatic processing.  A decision can be made using higher thinking, leading to an external output. ">
            <a:extLst>
              <a:ext uri="{FF2B5EF4-FFF2-40B4-BE49-F238E27FC236}">
                <a16:creationId xmlns:a16="http://schemas.microsoft.com/office/drawing/2014/main" id="{765FACD6-7EC8-0943-BA6E-BA5FF37296D7}"/>
              </a:ext>
            </a:extLst>
          </p:cNvPr>
          <p:cNvPicPr>
            <a:picLocks noGrp="1" noChangeAspect="1"/>
          </p:cNvPicPr>
          <p:nvPr>
            <p:ph idx="1"/>
          </p:nvPr>
        </p:nvPicPr>
        <p:blipFill>
          <a:blip r:embed="rId3"/>
          <a:stretch>
            <a:fillRect/>
          </a:stretch>
        </p:blipFill>
        <p:spPr>
          <a:xfrm>
            <a:off x="976153" y="133000"/>
            <a:ext cx="10239694" cy="6143816"/>
          </a:xfrm>
        </p:spPr>
      </p:pic>
      <p:sp>
        <p:nvSpPr>
          <p:cNvPr id="2" name="Title 1">
            <a:extLst>
              <a:ext uri="{FF2B5EF4-FFF2-40B4-BE49-F238E27FC236}">
                <a16:creationId xmlns:a16="http://schemas.microsoft.com/office/drawing/2014/main" id="{F30830D7-B046-AF43-93B9-2ED4488690BB}"/>
              </a:ext>
            </a:extLst>
          </p:cNvPr>
          <p:cNvSpPr>
            <a:spLocks noGrp="1"/>
          </p:cNvSpPr>
          <p:nvPr>
            <p:ph type="title"/>
          </p:nvPr>
        </p:nvSpPr>
        <p:spPr/>
        <p:txBody>
          <a:bodyPr/>
          <a:lstStyle/>
          <a:p>
            <a:r>
              <a:rPr lang="en-US"/>
              <a:t>Cognitive Skills</a:t>
            </a:r>
          </a:p>
        </p:txBody>
      </p:sp>
    </p:spTree>
    <p:extLst>
      <p:ext uri="{BB962C8B-B14F-4D97-AF65-F5344CB8AC3E}">
        <p14:creationId xmlns:p14="http://schemas.microsoft.com/office/powerpoint/2010/main" val="48823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998104" y="2807018"/>
            <a:ext cx="10515600" cy="2852737"/>
          </a:xfrm>
        </p:spPr>
        <p:txBody>
          <a:bodyPr>
            <a:normAutofit fontScale="90000"/>
          </a:bodyPr>
          <a:lstStyle/>
          <a:p>
            <a:pPr algn="r"/>
            <a:r>
              <a:rPr lang="en-US"/>
              <a:t>Actionable Design Principles</a:t>
            </a:r>
            <a:br>
              <a:rPr lang="en-US"/>
            </a:br>
            <a:r>
              <a:rPr lang="en-US"/>
              <a:t>for</a:t>
            </a:r>
            <a:br>
              <a:rPr lang="en-US"/>
            </a:br>
            <a:r>
              <a:rPr lang="en-US"/>
              <a:t>Attention, Memory and </a:t>
            </a:r>
            <a:br>
              <a:rPr lang="en-US"/>
            </a:br>
            <a:r>
              <a:rPr lang="en-US"/>
              <a:t>Processing Speed</a:t>
            </a:r>
          </a:p>
        </p:txBody>
      </p:sp>
    </p:spTree>
    <p:extLst>
      <p:ext uri="{BB962C8B-B14F-4D97-AF65-F5344CB8AC3E}">
        <p14:creationId xmlns:p14="http://schemas.microsoft.com/office/powerpoint/2010/main" val="30301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0FC7-C083-5940-AD86-1FD33F63F72A}"/>
              </a:ext>
            </a:extLst>
          </p:cNvPr>
          <p:cNvSpPr>
            <a:spLocks noGrp="1"/>
          </p:cNvSpPr>
          <p:nvPr>
            <p:ph type="title"/>
          </p:nvPr>
        </p:nvSpPr>
        <p:spPr/>
        <p:txBody>
          <a:bodyPr/>
          <a:lstStyle/>
          <a:p>
            <a:r>
              <a:rPr lang="en-US"/>
              <a:t>Cognitive Skill: Attention</a:t>
            </a:r>
          </a:p>
        </p:txBody>
      </p:sp>
      <p:sp>
        <p:nvSpPr>
          <p:cNvPr id="3" name="Content Placeholder 2">
            <a:extLst>
              <a:ext uri="{FF2B5EF4-FFF2-40B4-BE49-F238E27FC236}">
                <a16:creationId xmlns:a16="http://schemas.microsoft.com/office/drawing/2014/main" id="{F49A4034-B8F1-E845-9769-CD3316D9FA69}"/>
              </a:ext>
            </a:extLst>
          </p:cNvPr>
          <p:cNvSpPr>
            <a:spLocks noGrp="1"/>
          </p:cNvSpPr>
          <p:nvPr>
            <p:ph sz="half" idx="1"/>
          </p:nvPr>
        </p:nvSpPr>
        <p:spPr>
          <a:xfrm>
            <a:off x="838200" y="1192404"/>
            <a:ext cx="5181600" cy="4351338"/>
          </a:xfrm>
        </p:spPr>
        <p:txBody>
          <a:bodyPr>
            <a:normAutofit lnSpcReduction="10000"/>
          </a:bodyPr>
          <a:lstStyle/>
          <a:p>
            <a:r>
              <a:rPr lang="en-US" b="1"/>
              <a:t>Focus Attention</a:t>
            </a:r>
          </a:p>
          <a:p>
            <a:r>
              <a:rPr lang="en-US" b="1"/>
              <a:t>Maintain Attention</a:t>
            </a:r>
            <a:endParaRPr lang="en-US"/>
          </a:p>
        </p:txBody>
      </p:sp>
      <p:sp>
        <p:nvSpPr>
          <p:cNvPr id="4" name="Content Placeholder 3">
            <a:extLst>
              <a:ext uri="{FF2B5EF4-FFF2-40B4-BE49-F238E27FC236}">
                <a16:creationId xmlns:a16="http://schemas.microsoft.com/office/drawing/2014/main" id="{620BD5DD-522D-FF40-A303-BBC5346F5605}"/>
              </a:ext>
            </a:extLst>
          </p:cNvPr>
          <p:cNvSpPr>
            <a:spLocks noGrp="1"/>
          </p:cNvSpPr>
          <p:nvPr>
            <p:ph sz="half" idx="2"/>
          </p:nvPr>
        </p:nvSpPr>
        <p:spPr>
          <a:xfrm>
            <a:off x="6172200" y="1192404"/>
            <a:ext cx="5181600" cy="4351338"/>
          </a:xfrm>
        </p:spPr>
        <p:txBody>
          <a:bodyPr>
            <a:normAutofit lnSpcReduction="10000"/>
          </a:bodyPr>
          <a:lstStyle/>
          <a:p>
            <a:r>
              <a:rPr lang="en-US"/>
              <a:t>Accessibility - major challenges:</a:t>
            </a:r>
          </a:p>
          <a:p>
            <a:pPr lvl="1"/>
            <a:r>
              <a:rPr lang="en-US"/>
              <a:t>ADD/ADHD</a:t>
            </a:r>
          </a:p>
          <a:p>
            <a:pPr lvl="1"/>
            <a:r>
              <a:rPr lang="en-US"/>
              <a:t>Depression</a:t>
            </a:r>
          </a:p>
          <a:p>
            <a:pPr lvl="1"/>
            <a:r>
              <a:rPr lang="en-US"/>
              <a:t>Anxiety</a:t>
            </a:r>
          </a:p>
          <a:p>
            <a:pPr lvl="1"/>
            <a:r>
              <a:rPr lang="en-US"/>
              <a:t>Chemo Brain</a:t>
            </a:r>
          </a:p>
          <a:p>
            <a:pPr lvl="1"/>
            <a:r>
              <a:rPr lang="en-US"/>
              <a:t>…</a:t>
            </a:r>
          </a:p>
          <a:p>
            <a:r>
              <a:rPr lang="en-US"/>
              <a:t> Universal Design Need </a:t>
            </a:r>
          </a:p>
          <a:p>
            <a:pPr lvl="1"/>
            <a:r>
              <a:rPr lang="en-US"/>
              <a:t>Tired</a:t>
            </a:r>
          </a:p>
          <a:p>
            <a:pPr lvl="1"/>
            <a:r>
              <a:rPr lang="en-US"/>
              <a:t>Hungry</a:t>
            </a:r>
          </a:p>
          <a:p>
            <a:pPr lvl="1"/>
            <a:r>
              <a:rPr lang="en-US"/>
              <a:t>Stressed</a:t>
            </a:r>
          </a:p>
          <a:p>
            <a:pPr lvl="1"/>
            <a:r>
              <a:rPr lang="en-US"/>
              <a:t>Not feeling well</a:t>
            </a:r>
          </a:p>
          <a:p>
            <a:pPr lvl="1"/>
            <a:endParaRPr lang="en-US"/>
          </a:p>
        </p:txBody>
      </p:sp>
      <p:pic>
        <p:nvPicPr>
          <p:cNvPr id="7" name="Picture 6" descr="focus and maintain attention">
            <a:extLst>
              <a:ext uri="{FF2B5EF4-FFF2-40B4-BE49-F238E27FC236}">
                <a16:creationId xmlns:a16="http://schemas.microsoft.com/office/drawing/2014/main" id="{BEE31DB5-2CC9-EA46-9951-5E12920610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197239"/>
            <a:ext cx="3063240" cy="3063240"/>
          </a:xfrm>
          <a:prstGeom prst="rect">
            <a:avLst/>
          </a:prstGeom>
        </p:spPr>
      </p:pic>
    </p:spTree>
    <p:extLst>
      <p:ext uri="{BB962C8B-B14F-4D97-AF65-F5344CB8AC3E}">
        <p14:creationId xmlns:p14="http://schemas.microsoft.com/office/powerpoint/2010/main" val="418052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inda the Goodwitch and Elphaba the Wicked Witch poster from Wicked the musical" title="Glenda the Goodwitch"/>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9257" y="-40312"/>
            <a:ext cx="11394728" cy="8546046"/>
          </a:xfrm>
          <a:prstGeom prst="rect">
            <a:avLst/>
          </a:prstGeom>
        </p:spPr>
      </p:pic>
      <p:sp>
        <p:nvSpPr>
          <p:cNvPr id="2" name="Title 1"/>
          <p:cNvSpPr>
            <a:spLocks noGrp="1"/>
          </p:cNvSpPr>
          <p:nvPr>
            <p:ph type="title"/>
          </p:nvPr>
        </p:nvSpPr>
        <p:spPr/>
        <p:txBody>
          <a:bodyPr/>
          <a:lstStyle/>
          <a:p>
            <a:pPr algn="l"/>
            <a:r>
              <a:rPr lang="en-US" b="1" dirty="0">
                <a:solidFill>
                  <a:srgbClr val="000000"/>
                </a:solidFill>
              </a:rPr>
              <a:t>Glenda Sims</a:t>
            </a:r>
          </a:p>
        </p:txBody>
      </p:sp>
      <p:sp>
        <p:nvSpPr>
          <p:cNvPr id="3" name="Content Placeholder 2"/>
          <p:cNvSpPr>
            <a:spLocks noGrp="1"/>
          </p:cNvSpPr>
          <p:nvPr>
            <p:ph idx="1"/>
          </p:nvPr>
        </p:nvSpPr>
        <p:spPr/>
        <p:txBody>
          <a:bodyPr>
            <a:normAutofit/>
          </a:bodyPr>
          <a:lstStyle/>
          <a:p>
            <a:pPr marL="0" indent="0">
              <a:buNone/>
            </a:pPr>
            <a:r>
              <a:rPr lang="en-US" sz="2400" dirty="0">
                <a:solidFill>
                  <a:srgbClr val="000000"/>
                </a:solidFill>
              </a:rPr>
              <a:t>@</a:t>
            </a:r>
            <a:r>
              <a:rPr lang="en-US" sz="2400" dirty="0" err="1">
                <a:solidFill>
                  <a:srgbClr val="000000"/>
                </a:solidFill>
              </a:rPr>
              <a:t>goodwitch</a:t>
            </a:r>
            <a:endParaRPr lang="en-US" sz="2400">
              <a:solidFill>
                <a:srgbClr val="000000"/>
              </a:solidFill>
            </a:endParaRPr>
          </a:p>
          <a:p>
            <a:pPr marL="0" indent="0">
              <a:buNone/>
            </a:pPr>
            <a:r>
              <a:rPr lang="en-US" sz="2400" err="1">
                <a:solidFill>
                  <a:srgbClr val="000000"/>
                </a:solidFill>
              </a:rPr>
              <a:t>deque.com</a:t>
            </a:r>
            <a:endParaRPr lang="en-US" sz="2400">
              <a:solidFill>
                <a:srgbClr val="000000"/>
              </a:solidFill>
            </a:endParaRPr>
          </a:p>
          <a:p>
            <a:pPr marL="0" indent="0">
              <a:buNone/>
            </a:pPr>
            <a:r>
              <a:rPr lang="en-US" sz="2400">
                <a:solidFill>
                  <a:srgbClr val="000000"/>
                </a:solidFill>
              </a:rPr>
              <a:t>#a11y</a:t>
            </a:r>
          </a:p>
        </p:txBody>
      </p:sp>
    </p:spTree>
    <p:extLst>
      <p:ext uri="{BB962C8B-B14F-4D97-AF65-F5344CB8AC3E}">
        <p14:creationId xmlns:p14="http://schemas.microsoft.com/office/powerpoint/2010/main" val="3250470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951120" y="2253077"/>
            <a:ext cx="10515600" cy="2852737"/>
          </a:xfrm>
        </p:spPr>
        <p:txBody>
          <a:bodyPr>
            <a:normAutofit/>
          </a:bodyPr>
          <a:lstStyle/>
          <a:p>
            <a:pPr algn="r"/>
            <a:r>
              <a:rPr lang="en-US"/>
              <a:t>How can we design </a:t>
            </a:r>
            <a:br>
              <a:rPr lang="en-US"/>
            </a:br>
            <a:r>
              <a:rPr lang="en-US"/>
              <a:t>to make it easier to </a:t>
            </a:r>
            <a:br>
              <a:rPr lang="en-US"/>
            </a:br>
            <a:r>
              <a:rPr lang="en-US" b="1">
                <a:latin typeface="+mn-lt"/>
              </a:rPr>
              <a:t>Focus and Maintain Attention</a:t>
            </a:r>
            <a:r>
              <a:rPr lang="en-US"/>
              <a:t>?</a:t>
            </a:r>
            <a:r>
              <a:rPr lang="en-US" b="1"/>
              <a:t> </a:t>
            </a:r>
          </a:p>
        </p:txBody>
      </p:sp>
    </p:spTree>
    <p:extLst>
      <p:ext uri="{BB962C8B-B14F-4D97-AF65-F5344CB8AC3E}">
        <p14:creationId xmlns:p14="http://schemas.microsoft.com/office/powerpoint/2010/main" val="4041122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9A4229-8A71-8B42-8B46-E19DFC68C783}"/>
              </a:ext>
              <a:ext uri="{C183D7F6-B498-43B3-948B-1728B52AA6E4}">
                <adec:decorative xmlns:adec="http://schemas.microsoft.com/office/drawing/2017/decorative" val="1"/>
              </a:ext>
            </a:extLst>
          </p:cNvPr>
          <p:cNvSpPr/>
          <p:nvPr/>
        </p:nvSpPr>
        <p:spPr>
          <a:xfrm>
            <a:off x="8176591" y="-79512"/>
            <a:ext cx="4015409" cy="640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FCDC2E-C4BA-6149-8CC8-4C81B3E9A1EC}"/>
              </a:ext>
            </a:extLst>
          </p:cNvPr>
          <p:cNvSpPr>
            <a:spLocks noGrp="1"/>
          </p:cNvSpPr>
          <p:nvPr>
            <p:ph type="title"/>
          </p:nvPr>
        </p:nvSpPr>
        <p:spPr>
          <a:xfrm>
            <a:off x="0" y="187569"/>
            <a:ext cx="8176591" cy="1004835"/>
          </a:xfrm>
        </p:spPr>
        <p:txBody>
          <a:bodyPr/>
          <a:lstStyle/>
          <a:p>
            <a:pPr algn="ctr"/>
            <a:r>
              <a:rPr lang="en-US"/>
              <a:t>Increase, Maintain, Regain Focus</a:t>
            </a:r>
          </a:p>
        </p:txBody>
      </p:sp>
      <p:sp>
        <p:nvSpPr>
          <p:cNvPr id="3" name="Content Placeholder 2">
            <a:extLst>
              <a:ext uri="{FF2B5EF4-FFF2-40B4-BE49-F238E27FC236}">
                <a16:creationId xmlns:a16="http://schemas.microsoft.com/office/drawing/2014/main" id="{3A190BFA-4DD6-7141-9D87-1E81D32DDD4A}"/>
              </a:ext>
            </a:extLst>
          </p:cNvPr>
          <p:cNvSpPr>
            <a:spLocks noGrp="1"/>
          </p:cNvSpPr>
          <p:nvPr>
            <p:ph idx="1"/>
          </p:nvPr>
        </p:nvSpPr>
        <p:spPr>
          <a:xfrm>
            <a:off x="313268" y="1192404"/>
            <a:ext cx="7338391" cy="5102379"/>
          </a:xfrm>
        </p:spPr>
        <p:txBody>
          <a:bodyPr>
            <a:normAutofit fontScale="77500" lnSpcReduction="20000"/>
          </a:bodyPr>
          <a:lstStyle/>
          <a:p>
            <a:r>
              <a:rPr lang="en-US" sz="3400" b="1"/>
              <a:t>Perceive what is Important  (don’t make me DIG!)</a:t>
            </a:r>
          </a:p>
          <a:p>
            <a:pPr lvl="1"/>
            <a:r>
              <a:rPr lang="en-US"/>
              <a:t>Important info stands out (visual, audio, haptic)</a:t>
            </a:r>
          </a:p>
          <a:p>
            <a:pPr lvl="1"/>
            <a:r>
              <a:rPr lang="en-US"/>
              <a:t>Immediate feedback is easy to find(busy, success, error)</a:t>
            </a:r>
          </a:p>
          <a:p>
            <a:r>
              <a:rPr lang="en-US" sz="3400" b="1"/>
              <a:t>Understand</a:t>
            </a:r>
          </a:p>
          <a:p>
            <a:pPr lvl="1"/>
            <a:r>
              <a:rPr lang="en-US"/>
              <a:t>Show me ONLY the info I need at this moment.</a:t>
            </a:r>
          </a:p>
          <a:p>
            <a:r>
              <a:rPr lang="en-US" sz="3400" b="1"/>
              <a:t>Freedom from Distraction</a:t>
            </a:r>
          </a:p>
          <a:p>
            <a:pPr lvl="1"/>
            <a:r>
              <a:rPr lang="en-US" sz="2300" b="1"/>
              <a:t>Go Back </a:t>
            </a:r>
            <a:r>
              <a:rPr lang="en-US" sz="2300"/>
              <a:t>- Wait! I got distracted. Let me go back where I lost focus.</a:t>
            </a:r>
          </a:p>
          <a:p>
            <a:pPr lvl="1"/>
            <a:r>
              <a:rPr lang="en-US" sz="2300" b="1"/>
              <a:t>Restart</a:t>
            </a:r>
            <a:r>
              <a:rPr lang="en-US" sz="2300"/>
              <a:t> - I need to finish this later. Save my data and my place. </a:t>
            </a:r>
          </a:p>
          <a:p>
            <a:pPr lvl="1"/>
            <a:r>
              <a:rPr lang="en-US" sz="2300" b="1"/>
              <a:t>Filter</a:t>
            </a:r>
            <a:r>
              <a:rPr lang="en-US" sz="2300"/>
              <a:t> - Ability to hide non-related content and later unhide. </a:t>
            </a:r>
          </a:p>
          <a:p>
            <a:r>
              <a:rPr lang="en-US" sz="3400" b="1"/>
              <a:t>Control</a:t>
            </a:r>
          </a:p>
          <a:p>
            <a:pPr lvl="1"/>
            <a:r>
              <a:rPr lang="en-US" sz="2300" b="1"/>
              <a:t>Time Limits </a:t>
            </a:r>
            <a:r>
              <a:rPr lang="en-US" sz="2300"/>
              <a:t>- avoid setting time limits. At least, warn in ADVANCE.</a:t>
            </a:r>
          </a:p>
          <a:p>
            <a:pPr lvl="1"/>
            <a:r>
              <a:rPr lang="en-US" sz="2300" b="1"/>
              <a:t>WCAG 2.x SC  </a:t>
            </a:r>
            <a:r>
              <a:rPr lang="en-US" sz="2300"/>
              <a:t>- 2.2.1 Timing Adjustable, 2.2.2 Pause, Stop Hide, 2.4.3 Focus Order, 2.4.7 Focus Visible </a:t>
            </a:r>
          </a:p>
          <a:p>
            <a:r>
              <a:rPr lang="en-US" b="1"/>
              <a:t>Personalization </a:t>
            </a:r>
          </a:p>
          <a:p>
            <a:pPr lvl="1"/>
            <a:r>
              <a:rPr lang="en-US"/>
              <a:t>Let me tune this experience based on my needs.</a:t>
            </a:r>
          </a:p>
          <a:p>
            <a:pPr lvl="2"/>
            <a:r>
              <a:rPr lang="en-US"/>
              <a:t>Example:  Noisy environment.  Personal setting  when noise level is above X, filter auto hide ads </a:t>
            </a:r>
          </a:p>
        </p:txBody>
      </p:sp>
      <p:pic>
        <p:nvPicPr>
          <p:cNvPr id="6" name="Picture 5" descr="Stay On Target graphic from Star Wars">
            <a:extLst>
              <a:ext uri="{FF2B5EF4-FFF2-40B4-BE49-F238E27FC236}">
                <a16:creationId xmlns:a16="http://schemas.microsoft.com/office/drawing/2014/main" id="{EE29EE19-C7FE-C649-B584-A0F6F861BA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0461" y="1192404"/>
            <a:ext cx="3811539" cy="3703983"/>
          </a:xfrm>
          <a:prstGeom prst="rect">
            <a:avLst/>
          </a:prstGeom>
        </p:spPr>
      </p:pic>
    </p:spTree>
    <p:extLst>
      <p:ext uri="{BB962C8B-B14F-4D97-AF65-F5344CB8AC3E}">
        <p14:creationId xmlns:p14="http://schemas.microsoft.com/office/powerpoint/2010/main" val="402828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96F0E4-D3E8-9042-BE14-2075D84E79D1}"/>
              </a:ext>
            </a:extLst>
          </p:cNvPr>
          <p:cNvSpPr>
            <a:spLocks noGrp="1"/>
          </p:cNvSpPr>
          <p:nvPr>
            <p:ph type="body" idx="1"/>
          </p:nvPr>
        </p:nvSpPr>
        <p:spPr>
          <a:xfrm>
            <a:off x="946150" y="3263901"/>
            <a:ext cx="10515600" cy="3251199"/>
          </a:xfrm>
        </p:spPr>
        <p:txBody>
          <a:bodyPr>
            <a:normAutofit fontScale="85000" lnSpcReduction="20000"/>
          </a:bodyPr>
          <a:lstStyle/>
          <a:p>
            <a:pPr algn="ctr"/>
            <a:br>
              <a:rPr lang="en-US"/>
            </a:br>
            <a:r>
              <a:rPr lang="en-US" sz="5200">
                <a:solidFill>
                  <a:srgbClr val="FFFF00"/>
                </a:solidFill>
              </a:rPr>
              <a:t>NO!  </a:t>
            </a:r>
          </a:p>
          <a:p>
            <a:pPr algn="ctr"/>
            <a:r>
              <a:rPr lang="en-US" sz="5200">
                <a:solidFill>
                  <a:srgbClr val="FFFF00"/>
                </a:solidFill>
              </a:rPr>
              <a:t>If you have a </a:t>
            </a:r>
          </a:p>
          <a:p>
            <a:pPr algn="ctr"/>
            <a:r>
              <a:rPr lang="en-US" sz="5200">
                <a:solidFill>
                  <a:srgbClr val="FFFF00"/>
                </a:solidFill>
              </a:rPr>
              <a:t>FOCUS related cognitive challenge </a:t>
            </a:r>
          </a:p>
          <a:p>
            <a:pPr algn="ctr"/>
            <a:r>
              <a:rPr lang="en-US" sz="5200">
                <a:solidFill>
                  <a:srgbClr val="FFFF00"/>
                </a:solidFill>
              </a:rPr>
              <a:t>this is </a:t>
            </a:r>
          </a:p>
          <a:p>
            <a:pPr algn="ctr"/>
            <a:r>
              <a:rPr lang="en-US" sz="5200">
                <a:solidFill>
                  <a:srgbClr val="FFFF00"/>
                </a:solidFill>
              </a:rPr>
              <a:t>ACCESSIBILITY. </a:t>
            </a:r>
          </a:p>
          <a:p>
            <a:endParaRPr lang="en-US"/>
          </a:p>
        </p:txBody>
      </p:sp>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831850" y="1709739"/>
            <a:ext cx="10515600" cy="1325562"/>
          </a:xfrm>
        </p:spPr>
        <p:txBody>
          <a:bodyPr anchor="t">
            <a:normAutofit/>
          </a:bodyPr>
          <a:lstStyle/>
          <a:p>
            <a:pPr algn="r"/>
            <a:r>
              <a:rPr lang="en-US" sz="4400" i="1"/>
              <a:t>Hey, isn’t this just </a:t>
            </a:r>
            <a:br>
              <a:rPr lang="en-US" sz="4400" i="1"/>
            </a:br>
            <a:r>
              <a:rPr lang="en-US" sz="4400" i="1"/>
              <a:t>common sense usability? </a:t>
            </a:r>
          </a:p>
        </p:txBody>
      </p:sp>
    </p:spTree>
    <p:extLst>
      <p:ext uri="{BB962C8B-B14F-4D97-AF65-F5344CB8AC3E}">
        <p14:creationId xmlns:p14="http://schemas.microsoft.com/office/powerpoint/2010/main" val="100883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0FC7-C083-5940-AD86-1FD33F63F72A}"/>
              </a:ext>
            </a:extLst>
          </p:cNvPr>
          <p:cNvSpPr>
            <a:spLocks noGrp="1"/>
          </p:cNvSpPr>
          <p:nvPr>
            <p:ph type="title"/>
          </p:nvPr>
        </p:nvSpPr>
        <p:spPr/>
        <p:txBody>
          <a:bodyPr/>
          <a:lstStyle/>
          <a:p>
            <a:r>
              <a:rPr lang="en-US"/>
              <a:t>Cognitive Skill: Memory</a:t>
            </a:r>
          </a:p>
        </p:txBody>
      </p:sp>
      <p:sp>
        <p:nvSpPr>
          <p:cNvPr id="3" name="Content Placeholder 2">
            <a:extLst>
              <a:ext uri="{FF2B5EF4-FFF2-40B4-BE49-F238E27FC236}">
                <a16:creationId xmlns:a16="http://schemas.microsoft.com/office/drawing/2014/main" id="{F49A4034-B8F1-E845-9769-CD3316D9FA69}"/>
              </a:ext>
            </a:extLst>
          </p:cNvPr>
          <p:cNvSpPr>
            <a:spLocks noGrp="1"/>
          </p:cNvSpPr>
          <p:nvPr>
            <p:ph sz="half" idx="1"/>
          </p:nvPr>
        </p:nvSpPr>
        <p:spPr>
          <a:xfrm>
            <a:off x="838201" y="1192404"/>
            <a:ext cx="5181600" cy="4351338"/>
          </a:xfrm>
        </p:spPr>
        <p:txBody>
          <a:bodyPr>
            <a:normAutofit/>
          </a:bodyPr>
          <a:lstStyle/>
          <a:p>
            <a:r>
              <a:rPr lang="en-US" b="1"/>
              <a:t>Short-Term Memory</a:t>
            </a:r>
          </a:p>
          <a:p>
            <a:r>
              <a:rPr lang="en-US" b="1"/>
              <a:t>Long-Term Memory</a:t>
            </a:r>
            <a:endParaRPr lang="en-US"/>
          </a:p>
        </p:txBody>
      </p:sp>
      <p:sp>
        <p:nvSpPr>
          <p:cNvPr id="4" name="Content Placeholder 3">
            <a:extLst>
              <a:ext uri="{FF2B5EF4-FFF2-40B4-BE49-F238E27FC236}">
                <a16:creationId xmlns:a16="http://schemas.microsoft.com/office/drawing/2014/main" id="{A9469E5D-8A89-7F49-B1A1-145221C0F010}"/>
              </a:ext>
            </a:extLst>
          </p:cNvPr>
          <p:cNvSpPr>
            <a:spLocks noGrp="1"/>
          </p:cNvSpPr>
          <p:nvPr>
            <p:ph sz="half" idx="2"/>
          </p:nvPr>
        </p:nvSpPr>
        <p:spPr>
          <a:xfrm>
            <a:off x="6172201" y="1192404"/>
            <a:ext cx="5741504" cy="4919732"/>
          </a:xfrm>
        </p:spPr>
        <p:txBody>
          <a:bodyPr>
            <a:normAutofit/>
          </a:bodyPr>
          <a:lstStyle/>
          <a:p>
            <a:r>
              <a:rPr lang="en-US" b="1"/>
              <a:t>Accessibility: can be a blocker for:</a:t>
            </a:r>
          </a:p>
          <a:p>
            <a:pPr lvl="1"/>
            <a:r>
              <a:rPr lang="en-US"/>
              <a:t>Traumatic Brain Injury</a:t>
            </a:r>
          </a:p>
          <a:p>
            <a:pPr lvl="1"/>
            <a:r>
              <a:rPr lang="en-US"/>
              <a:t>Stroke</a:t>
            </a:r>
          </a:p>
          <a:p>
            <a:pPr lvl="1"/>
            <a:r>
              <a:rPr lang="en-US"/>
              <a:t>Chemo Brain</a:t>
            </a:r>
          </a:p>
          <a:p>
            <a:pPr lvl="1"/>
            <a:r>
              <a:rPr lang="en-US"/>
              <a:t>Dementia</a:t>
            </a:r>
          </a:p>
          <a:p>
            <a:pPr lvl="1"/>
            <a:r>
              <a:rPr lang="en-US"/>
              <a:t>Alzheimer’s</a:t>
            </a:r>
          </a:p>
          <a:p>
            <a:pPr lvl="1"/>
            <a:r>
              <a:rPr lang="en-US"/>
              <a:t>…</a:t>
            </a:r>
          </a:p>
          <a:p>
            <a:r>
              <a:rPr lang="en-US" b="1"/>
              <a:t> Universal Design Need </a:t>
            </a:r>
          </a:p>
          <a:p>
            <a:pPr lvl="1"/>
            <a:r>
              <a:rPr lang="en-US"/>
              <a:t>Stressed</a:t>
            </a:r>
          </a:p>
          <a:p>
            <a:pPr lvl="1"/>
            <a:r>
              <a:rPr lang="en-US"/>
              <a:t>Not feeling well</a:t>
            </a:r>
          </a:p>
          <a:p>
            <a:pPr lvl="1"/>
            <a:r>
              <a:rPr lang="en-US"/>
              <a:t>You &amp; me in late retirement</a:t>
            </a:r>
          </a:p>
          <a:p>
            <a:endParaRPr lang="en-US"/>
          </a:p>
        </p:txBody>
      </p:sp>
      <p:pic>
        <p:nvPicPr>
          <p:cNvPr id="7" name="Picture 6" descr="memory">
            <a:extLst>
              <a:ext uri="{FF2B5EF4-FFF2-40B4-BE49-F238E27FC236}">
                <a16:creationId xmlns:a16="http://schemas.microsoft.com/office/drawing/2014/main" id="{2979161A-ADCC-B14E-88C2-349BEFEFD925}"/>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2567" y="2483042"/>
            <a:ext cx="2819400" cy="3060700"/>
          </a:xfrm>
          <a:prstGeom prst="rect">
            <a:avLst/>
          </a:prstGeom>
        </p:spPr>
      </p:pic>
    </p:spTree>
    <p:extLst>
      <p:ext uri="{BB962C8B-B14F-4D97-AF65-F5344CB8AC3E}">
        <p14:creationId xmlns:p14="http://schemas.microsoft.com/office/powerpoint/2010/main" val="1405613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838199" y="2107303"/>
            <a:ext cx="10797209" cy="2852737"/>
          </a:xfrm>
        </p:spPr>
        <p:txBody>
          <a:bodyPr>
            <a:normAutofit fontScale="90000"/>
          </a:bodyPr>
          <a:lstStyle/>
          <a:p>
            <a:pPr algn="r"/>
            <a:r>
              <a:rPr lang="en-US"/>
              <a:t>How can we design </a:t>
            </a:r>
            <a:br>
              <a:rPr lang="en-US"/>
            </a:br>
            <a:r>
              <a:rPr lang="en-US"/>
              <a:t>to rely less on </a:t>
            </a:r>
            <a:br>
              <a:rPr lang="en-US"/>
            </a:br>
            <a:r>
              <a:rPr lang="en-US" b="1">
                <a:latin typeface="+mn-lt"/>
              </a:rPr>
              <a:t>Short-Term and Long-Term Memory</a:t>
            </a:r>
            <a:r>
              <a:rPr lang="en-US"/>
              <a:t>? </a:t>
            </a:r>
          </a:p>
        </p:txBody>
      </p:sp>
    </p:spTree>
    <p:extLst>
      <p:ext uri="{BB962C8B-B14F-4D97-AF65-F5344CB8AC3E}">
        <p14:creationId xmlns:p14="http://schemas.microsoft.com/office/powerpoint/2010/main" val="184467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DC2E-C4BA-6149-8CC8-4C81B3E9A1EC}"/>
              </a:ext>
            </a:extLst>
          </p:cNvPr>
          <p:cNvSpPr>
            <a:spLocks noGrp="1"/>
          </p:cNvSpPr>
          <p:nvPr>
            <p:ph type="title"/>
          </p:nvPr>
        </p:nvSpPr>
        <p:spPr/>
        <p:txBody>
          <a:bodyPr/>
          <a:lstStyle/>
          <a:p>
            <a:r>
              <a:rPr lang="en-US"/>
              <a:t>Efficient Use of Memory</a:t>
            </a:r>
          </a:p>
        </p:txBody>
      </p:sp>
      <p:sp>
        <p:nvSpPr>
          <p:cNvPr id="3" name="Content Placeholder 2">
            <a:extLst>
              <a:ext uri="{FF2B5EF4-FFF2-40B4-BE49-F238E27FC236}">
                <a16:creationId xmlns:a16="http://schemas.microsoft.com/office/drawing/2014/main" id="{3A190BFA-4DD6-7141-9D87-1E81D32DDD4A}"/>
              </a:ext>
            </a:extLst>
          </p:cNvPr>
          <p:cNvSpPr>
            <a:spLocks noGrp="1"/>
          </p:cNvSpPr>
          <p:nvPr>
            <p:ph idx="1"/>
          </p:nvPr>
        </p:nvSpPr>
        <p:spPr>
          <a:xfrm>
            <a:off x="838200" y="1192404"/>
            <a:ext cx="10515600" cy="4919732"/>
          </a:xfrm>
        </p:spPr>
        <p:txBody>
          <a:bodyPr>
            <a:normAutofit fontScale="92500" lnSpcReduction="20000"/>
          </a:bodyPr>
          <a:lstStyle/>
          <a:p>
            <a:r>
              <a:rPr lang="en-US" b="1"/>
              <a:t>User Authentication</a:t>
            </a:r>
          </a:p>
          <a:p>
            <a:pPr lvl="1"/>
            <a:r>
              <a:rPr lang="en-US" b="1"/>
              <a:t>Alternate(s) </a:t>
            </a:r>
            <a:r>
              <a:rPr lang="en-US"/>
              <a:t>- offer at least one method that does not rely on memory</a:t>
            </a:r>
          </a:p>
          <a:p>
            <a:pPr lvl="2"/>
            <a:r>
              <a:rPr lang="en-US" b="1" err="1"/>
              <a:t>WebAuthn</a:t>
            </a:r>
            <a:r>
              <a:rPr lang="en-US" b="1"/>
              <a:t> &amp; Biometric </a:t>
            </a:r>
            <a:r>
              <a:rPr lang="en-US"/>
              <a:t>- </a:t>
            </a:r>
            <a:r>
              <a:rPr lang="en-US">
                <a:hlinkClick r:id="rId3"/>
              </a:rPr>
              <a:t>https://www.yubico.com/webauthn/</a:t>
            </a:r>
            <a:r>
              <a:rPr lang="en-US"/>
              <a:t> </a:t>
            </a:r>
          </a:p>
          <a:p>
            <a:pPr lvl="1"/>
            <a:r>
              <a:rPr lang="en-US" b="1"/>
              <a:t>Allow Copy/Paste </a:t>
            </a:r>
            <a:r>
              <a:rPr lang="en-US"/>
              <a:t>– don’t block copy/paste from password manager software</a:t>
            </a:r>
          </a:p>
          <a:p>
            <a:r>
              <a:rPr lang="en-US" b="1"/>
              <a:t>Support Long Term Memory</a:t>
            </a:r>
          </a:p>
          <a:p>
            <a:pPr lvl="1"/>
            <a:r>
              <a:rPr lang="en-US" b="1"/>
              <a:t>Auto-Fill</a:t>
            </a:r>
            <a:r>
              <a:rPr lang="en-US"/>
              <a:t> – reduce need to rely on long term memory</a:t>
            </a:r>
          </a:p>
          <a:p>
            <a:pPr lvl="1"/>
            <a:r>
              <a:rPr lang="en-US" b="1"/>
              <a:t>Consistency</a:t>
            </a:r>
            <a:r>
              <a:rPr lang="en-US"/>
              <a:t> - Semantic Structure, Visual Layout, Interaction Behavior</a:t>
            </a:r>
          </a:p>
          <a:p>
            <a:r>
              <a:rPr lang="en-US" b="1"/>
              <a:t>Minimize use of Short Term Memory </a:t>
            </a:r>
          </a:p>
          <a:p>
            <a:pPr lvl="1"/>
            <a:r>
              <a:rPr lang="en-US" b="1"/>
              <a:t>Auto-Fill</a:t>
            </a:r>
            <a:r>
              <a:rPr lang="en-US"/>
              <a:t> – reduce need to rely on short term memory</a:t>
            </a:r>
            <a:endParaRPr lang="en-US" b="1"/>
          </a:p>
          <a:p>
            <a:pPr lvl="1"/>
            <a:r>
              <a:rPr lang="en-US" b="1"/>
              <a:t>Don’t hide </a:t>
            </a:r>
            <a:r>
              <a:rPr lang="en-US"/>
              <a:t>important/frequent controls</a:t>
            </a:r>
          </a:p>
          <a:p>
            <a:pPr lvl="1"/>
            <a:r>
              <a:rPr lang="en-US" b="1"/>
              <a:t>Grouping content</a:t>
            </a:r>
          </a:p>
          <a:p>
            <a:pPr lvl="2"/>
            <a:r>
              <a:rPr lang="en-US"/>
              <a:t>Group similar items semantically and visually</a:t>
            </a:r>
          </a:p>
          <a:p>
            <a:pPr lvl="2"/>
            <a:r>
              <a:rPr lang="en-US"/>
              <a:t>Suggested max group size of 5, especially for auditory</a:t>
            </a:r>
          </a:p>
          <a:p>
            <a:pPr lvl="1"/>
            <a:endParaRPr lang="en-US"/>
          </a:p>
          <a:p>
            <a:pPr marL="457200" lvl="1" indent="0">
              <a:buNone/>
            </a:pPr>
            <a:r>
              <a:rPr lang="en-US"/>
              <a:t> </a:t>
            </a:r>
          </a:p>
          <a:p>
            <a:pPr lvl="1"/>
            <a:endParaRPr lang="en-US"/>
          </a:p>
        </p:txBody>
      </p:sp>
    </p:spTree>
    <p:extLst>
      <p:ext uri="{BB962C8B-B14F-4D97-AF65-F5344CB8AC3E}">
        <p14:creationId xmlns:p14="http://schemas.microsoft.com/office/powerpoint/2010/main" val="4038582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DC2E-C4BA-6149-8CC8-4C81B3E9A1EC}"/>
              </a:ext>
            </a:extLst>
          </p:cNvPr>
          <p:cNvSpPr>
            <a:spLocks noGrp="1"/>
          </p:cNvSpPr>
          <p:nvPr>
            <p:ph type="title"/>
          </p:nvPr>
        </p:nvSpPr>
        <p:spPr/>
        <p:txBody>
          <a:bodyPr/>
          <a:lstStyle/>
          <a:p>
            <a:r>
              <a:rPr lang="en-US"/>
              <a:t>Efficient Use of Memory Continued</a:t>
            </a:r>
          </a:p>
        </p:txBody>
      </p:sp>
      <p:sp>
        <p:nvSpPr>
          <p:cNvPr id="3" name="Content Placeholder 2">
            <a:extLst>
              <a:ext uri="{FF2B5EF4-FFF2-40B4-BE49-F238E27FC236}">
                <a16:creationId xmlns:a16="http://schemas.microsoft.com/office/drawing/2014/main" id="{3A190BFA-4DD6-7141-9D87-1E81D32DDD4A}"/>
              </a:ext>
            </a:extLst>
          </p:cNvPr>
          <p:cNvSpPr>
            <a:spLocks noGrp="1"/>
          </p:cNvSpPr>
          <p:nvPr>
            <p:ph idx="1"/>
          </p:nvPr>
        </p:nvSpPr>
        <p:spPr>
          <a:xfrm>
            <a:off x="838200" y="1192404"/>
            <a:ext cx="10515600" cy="4919732"/>
          </a:xfrm>
        </p:spPr>
        <p:txBody>
          <a:bodyPr>
            <a:normAutofit/>
          </a:bodyPr>
          <a:lstStyle/>
          <a:p>
            <a:r>
              <a:rPr lang="en-US" b="1"/>
              <a:t>Where am I?</a:t>
            </a:r>
          </a:p>
          <a:p>
            <a:pPr lvl="1"/>
            <a:r>
              <a:rPr lang="en-US" b="1"/>
              <a:t>Path Markers </a:t>
            </a:r>
            <a:r>
              <a:rPr lang="en-US"/>
              <a:t>- You are here (in the process). </a:t>
            </a:r>
            <a:endParaRPr lang="en-US" b="1"/>
          </a:p>
          <a:p>
            <a:pPr lvl="1"/>
            <a:r>
              <a:rPr lang="en-US" b="1"/>
              <a:t>Go Back </a:t>
            </a:r>
            <a:r>
              <a:rPr lang="en-US"/>
              <a:t>- Wait! I’m lost.  Let me go back to where I was before.</a:t>
            </a:r>
          </a:p>
          <a:p>
            <a:r>
              <a:rPr lang="en-US" b="1"/>
              <a:t>Where was I?</a:t>
            </a:r>
          </a:p>
          <a:p>
            <a:pPr lvl="1"/>
            <a:r>
              <a:rPr lang="en-US" b="1"/>
              <a:t>Restart </a:t>
            </a:r>
            <a:r>
              <a:rPr lang="en-US"/>
              <a:t>- I can’t remember where I left off. Save my data and my place. </a:t>
            </a:r>
            <a:endParaRPr lang="en-US" b="1"/>
          </a:p>
          <a:p>
            <a:r>
              <a:rPr lang="en-US" b="1"/>
              <a:t>Help!</a:t>
            </a:r>
          </a:p>
          <a:p>
            <a:pPr lvl="1"/>
            <a:r>
              <a:rPr lang="en-US" b="1"/>
              <a:t>Context Sensitive Help </a:t>
            </a:r>
            <a:r>
              <a:rPr lang="en-US"/>
              <a:t>- How do I …?  What does this do? I don’t remember.</a:t>
            </a:r>
          </a:p>
          <a:p>
            <a:r>
              <a:rPr lang="en-US" b="1"/>
              <a:t>Personalization</a:t>
            </a:r>
            <a:r>
              <a:rPr lang="en-US"/>
              <a:t> </a:t>
            </a:r>
          </a:p>
          <a:p>
            <a:pPr lvl="1"/>
            <a:r>
              <a:rPr lang="en-US" b="1"/>
              <a:t>Let me tune this experience based on my needs</a:t>
            </a:r>
            <a:r>
              <a:rPr lang="en-US"/>
              <a:t>.</a:t>
            </a:r>
          </a:p>
          <a:p>
            <a:pPr lvl="2"/>
            <a:r>
              <a:rPr lang="en-US"/>
              <a:t>Example:  Show text label and icon label for controls making it easier for me to understand the purpose of a control</a:t>
            </a:r>
          </a:p>
        </p:txBody>
      </p:sp>
    </p:spTree>
    <p:extLst>
      <p:ext uri="{BB962C8B-B14F-4D97-AF65-F5344CB8AC3E}">
        <p14:creationId xmlns:p14="http://schemas.microsoft.com/office/powerpoint/2010/main" val="322669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96F0E4-D3E8-9042-BE14-2075D84E79D1}"/>
              </a:ext>
            </a:extLst>
          </p:cNvPr>
          <p:cNvSpPr>
            <a:spLocks noGrp="1"/>
          </p:cNvSpPr>
          <p:nvPr>
            <p:ph type="body" idx="1"/>
          </p:nvPr>
        </p:nvSpPr>
        <p:spPr>
          <a:xfrm>
            <a:off x="639328" y="3449782"/>
            <a:ext cx="6950941" cy="3251199"/>
          </a:xfrm>
        </p:spPr>
        <p:txBody>
          <a:bodyPr>
            <a:normAutofit/>
          </a:bodyPr>
          <a:lstStyle/>
          <a:p>
            <a:pPr>
              <a:lnSpc>
                <a:spcPct val="100000"/>
              </a:lnSpc>
            </a:pPr>
            <a:br>
              <a:rPr lang="en-US"/>
            </a:br>
            <a:r>
              <a:rPr lang="en-US" sz="4000">
                <a:solidFill>
                  <a:srgbClr val="FFFF00"/>
                </a:solidFill>
              </a:rPr>
              <a:t>Wouldn’t you rather your customer use that energy to complete a key transaction?</a:t>
            </a:r>
          </a:p>
          <a:p>
            <a:endParaRPr lang="en-US"/>
          </a:p>
        </p:txBody>
      </p:sp>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4350326" y="1268206"/>
            <a:ext cx="6698673" cy="2569509"/>
          </a:xfrm>
        </p:spPr>
        <p:txBody>
          <a:bodyPr anchor="t">
            <a:normAutofit fontScale="90000"/>
          </a:bodyPr>
          <a:lstStyle/>
          <a:p>
            <a:pPr algn="r"/>
            <a:r>
              <a:rPr lang="en-US" sz="4000" i="1"/>
              <a:t>Mental Efficiency Test: </a:t>
            </a:r>
            <a:br>
              <a:rPr lang="en-US" sz="4000" i="1"/>
            </a:br>
            <a:r>
              <a:rPr lang="en-US" sz="4000"/>
              <a:t>Are you designing a UI that </a:t>
            </a:r>
            <a:br>
              <a:rPr lang="en-US" sz="4000"/>
            </a:br>
            <a:r>
              <a:rPr lang="en-US" sz="4000"/>
              <a:t>requires every customer to </a:t>
            </a:r>
            <a:br>
              <a:rPr lang="en-US" sz="4000"/>
            </a:br>
            <a:r>
              <a:rPr lang="en-US" sz="4000"/>
              <a:t>use more mental energy </a:t>
            </a:r>
            <a:br>
              <a:rPr lang="en-US" sz="4000"/>
            </a:br>
            <a:r>
              <a:rPr lang="en-US" sz="4000"/>
              <a:t>than necessary?</a:t>
            </a:r>
            <a:br>
              <a:rPr lang="en-US" sz="4000"/>
            </a:br>
            <a:endParaRPr lang="en-US" sz="4000" i="1"/>
          </a:p>
        </p:txBody>
      </p:sp>
    </p:spTree>
    <p:extLst>
      <p:ext uri="{BB962C8B-B14F-4D97-AF65-F5344CB8AC3E}">
        <p14:creationId xmlns:p14="http://schemas.microsoft.com/office/powerpoint/2010/main" val="357595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0FC7-C083-5940-AD86-1FD33F63F72A}"/>
              </a:ext>
            </a:extLst>
          </p:cNvPr>
          <p:cNvSpPr>
            <a:spLocks noGrp="1"/>
          </p:cNvSpPr>
          <p:nvPr>
            <p:ph type="title"/>
          </p:nvPr>
        </p:nvSpPr>
        <p:spPr/>
        <p:txBody>
          <a:bodyPr>
            <a:normAutofit fontScale="90000"/>
          </a:bodyPr>
          <a:lstStyle/>
          <a:p>
            <a:r>
              <a:rPr lang="en-US"/>
              <a:t>Cognitive Skill: Processing Speed &amp; Time Limits</a:t>
            </a:r>
          </a:p>
        </p:txBody>
      </p:sp>
      <p:pic>
        <p:nvPicPr>
          <p:cNvPr id="7" name="Content Placeholder 6" descr="processing speed">
            <a:extLst>
              <a:ext uri="{FF2B5EF4-FFF2-40B4-BE49-F238E27FC236}">
                <a16:creationId xmlns:a16="http://schemas.microsoft.com/office/drawing/2014/main" id="{DEBBA285-73AF-324F-B06B-0071E458186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604433" y="1733814"/>
            <a:ext cx="3063240" cy="3063240"/>
          </a:xfrm>
        </p:spPr>
      </p:pic>
      <p:sp>
        <p:nvSpPr>
          <p:cNvPr id="4" name="Content Placeholder 3">
            <a:extLst>
              <a:ext uri="{FF2B5EF4-FFF2-40B4-BE49-F238E27FC236}">
                <a16:creationId xmlns:a16="http://schemas.microsoft.com/office/drawing/2014/main" id="{A9469E5D-8A89-7F49-B1A1-145221C0F010}"/>
              </a:ext>
            </a:extLst>
          </p:cNvPr>
          <p:cNvSpPr>
            <a:spLocks noGrp="1"/>
          </p:cNvSpPr>
          <p:nvPr>
            <p:ph sz="half" idx="2"/>
          </p:nvPr>
        </p:nvSpPr>
        <p:spPr>
          <a:xfrm>
            <a:off x="6172201" y="1192404"/>
            <a:ext cx="5741504" cy="4919732"/>
          </a:xfrm>
        </p:spPr>
        <p:txBody>
          <a:bodyPr>
            <a:normAutofit/>
          </a:bodyPr>
          <a:lstStyle/>
          <a:p>
            <a:r>
              <a:rPr lang="en-US" b="1"/>
              <a:t>Accessibility: can be a blocker for:</a:t>
            </a:r>
          </a:p>
          <a:p>
            <a:pPr lvl="1"/>
            <a:r>
              <a:rPr lang="en-US"/>
              <a:t>Any cognitive disability</a:t>
            </a:r>
          </a:p>
          <a:p>
            <a:pPr marL="457200" lvl="1" indent="0">
              <a:buNone/>
            </a:pPr>
            <a:endParaRPr lang="en-US"/>
          </a:p>
          <a:p>
            <a:r>
              <a:rPr lang="en-US" b="1"/>
              <a:t> Universal Design Need </a:t>
            </a:r>
          </a:p>
          <a:p>
            <a:pPr lvl="1"/>
            <a:r>
              <a:rPr lang="en-US"/>
              <a:t>Multi-tasking</a:t>
            </a:r>
          </a:p>
          <a:p>
            <a:pPr lvl="1"/>
            <a:r>
              <a:rPr lang="en-US"/>
              <a:t>Interruptions</a:t>
            </a:r>
          </a:p>
          <a:p>
            <a:pPr lvl="1"/>
            <a:endParaRPr lang="en-US"/>
          </a:p>
          <a:p>
            <a:endParaRPr lang="en-US"/>
          </a:p>
        </p:txBody>
      </p:sp>
    </p:spTree>
    <p:extLst>
      <p:ext uri="{BB962C8B-B14F-4D97-AF65-F5344CB8AC3E}">
        <p14:creationId xmlns:p14="http://schemas.microsoft.com/office/powerpoint/2010/main" val="2457868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838199" y="2107303"/>
            <a:ext cx="10797209" cy="2852737"/>
          </a:xfrm>
        </p:spPr>
        <p:txBody>
          <a:bodyPr>
            <a:normAutofit/>
          </a:bodyPr>
          <a:lstStyle/>
          <a:p>
            <a:pPr algn="r"/>
            <a:r>
              <a:rPr lang="en-US"/>
              <a:t>How can we design </a:t>
            </a:r>
            <a:br>
              <a:rPr lang="en-US"/>
            </a:br>
            <a:r>
              <a:rPr lang="en-US"/>
              <a:t>to  support different</a:t>
            </a:r>
            <a:br>
              <a:rPr lang="en-US"/>
            </a:br>
            <a:r>
              <a:rPr lang="en-US" b="1">
                <a:latin typeface="+mn-lt"/>
              </a:rPr>
              <a:t>Processing Speeds</a:t>
            </a:r>
            <a:r>
              <a:rPr lang="en-US"/>
              <a:t>? </a:t>
            </a:r>
          </a:p>
        </p:txBody>
      </p:sp>
    </p:spTree>
    <p:extLst>
      <p:ext uri="{BB962C8B-B14F-4D97-AF65-F5344CB8AC3E}">
        <p14:creationId xmlns:p14="http://schemas.microsoft.com/office/powerpoint/2010/main" val="161720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3B7BDD-EFA1-374D-9798-9CC3F92A68BD}"/>
              </a:ext>
            </a:extLst>
          </p:cNvPr>
          <p:cNvSpPr>
            <a:spLocks noGrp="1"/>
          </p:cNvSpPr>
          <p:nvPr>
            <p:ph type="body" idx="1"/>
          </p:nvPr>
        </p:nvSpPr>
        <p:spPr>
          <a:xfrm>
            <a:off x="831850" y="5172555"/>
            <a:ext cx="10515600" cy="1500187"/>
          </a:xfrm>
        </p:spPr>
        <p:txBody>
          <a:bodyPr/>
          <a:lstStyle/>
          <a:p>
            <a:pPr algn="r"/>
            <a:r>
              <a:rPr lang="en-US"/>
              <a:t>National Council on Disability </a:t>
            </a:r>
          </a:p>
        </p:txBody>
      </p:sp>
      <p:sp>
        <p:nvSpPr>
          <p:cNvPr id="2" name="Title 1">
            <a:extLst>
              <a:ext uri="{FF2B5EF4-FFF2-40B4-BE49-F238E27FC236}">
                <a16:creationId xmlns:a16="http://schemas.microsoft.com/office/drawing/2014/main" id="{8CB1B077-257C-2042-97D6-6CC088168269}"/>
              </a:ext>
            </a:extLst>
          </p:cNvPr>
          <p:cNvSpPr>
            <a:spLocks noGrp="1"/>
          </p:cNvSpPr>
          <p:nvPr>
            <p:ph type="title"/>
          </p:nvPr>
        </p:nvSpPr>
        <p:spPr>
          <a:xfrm>
            <a:off x="831850" y="2292830"/>
            <a:ext cx="10515600" cy="2852737"/>
          </a:xfrm>
        </p:spPr>
        <p:txBody>
          <a:bodyPr>
            <a:normAutofit fontScale="90000"/>
          </a:bodyPr>
          <a:lstStyle/>
          <a:p>
            <a:pPr algn="r"/>
            <a:r>
              <a:rPr lang="en-US"/>
              <a:t>For most people, </a:t>
            </a:r>
            <a:br>
              <a:rPr lang="en-US"/>
            </a:br>
            <a:r>
              <a:rPr lang="en-US"/>
              <a:t>technology makes things easier. </a:t>
            </a:r>
            <a:br>
              <a:rPr lang="en-US"/>
            </a:br>
            <a:r>
              <a:rPr lang="en-US"/>
              <a:t>For people with disabilities, technology makes things possible. </a:t>
            </a:r>
          </a:p>
        </p:txBody>
      </p:sp>
    </p:spTree>
    <p:extLst>
      <p:ext uri="{BB962C8B-B14F-4D97-AF65-F5344CB8AC3E}">
        <p14:creationId xmlns:p14="http://schemas.microsoft.com/office/powerpoint/2010/main" val="3744954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DC2E-C4BA-6149-8CC8-4C81B3E9A1EC}"/>
              </a:ext>
            </a:extLst>
          </p:cNvPr>
          <p:cNvSpPr>
            <a:spLocks noGrp="1"/>
          </p:cNvSpPr>
          <p:nvPr>
            <p:ph type="title"/>
          </p:nvPr>
        </p:nvSpPr>
        <p:spPr/>
        <p:txBody>
          <a:bodyPr/>
          <a:lstStyle/>
          <a:p>
            <a:r>
              <a:rPr lang="en-US"/>
              <a:t>Processing Speed</a:t>
            </a:r>
          </a:p>
        </p:txBody>
      </p:sp>
      <p:sp>
        <p:nvSpPr>
          <p:cNvPr id="3" name="Content Placeholder 2">
            <a:extLst>
              <a:ext uri="{FF2B5EF4-FFF2-40B4-BE49-F238E27FC236}">
                <a16:creationId xmlns:a16="http://schemas.microsoft.com/office/drawing/2014/main" id="{3A190BFA-4DD6-7141-9D87-1E81D32DDD4A}"/>
              </a:ext>
            </a:extLst>
          </p:cNvPr>
          <p:cNvSpPr>
            <a:spLocks noGrp="1"/>
          </p:cNvSpPr>
          <p:nvPr>
            <p:ph idx="1"/>
          </p:nvPr>
        </p:nvSpPr>
        <p:spPr>
          <a:xfrm>
            <a:off x="364075" y="1192404"/>
            <a:ext cx="6002857" cy="4919732"/>
          </a:xfrm>
        </p:spPr>
        <p:txBody>
          <a:bodyPr>
            <a:normAutofit fontScale="85000" lnSpcReduction="10000"/>
          </a:bodyPr>
          <a:lstStyle/>
          <a:p>
            <a:r>
              <a:rPr lang="en-US" b="1"/>
              <a:t>Avoid Setting Time Limits</a:t>
            </a:r>
          </a:p>
          <a:p>
            <a:pPr lvl="1"/>
            <a:r>
              <a:rPr lang="en-US"/>
              <a:t>WCAG 2.0/2.1 SC 2.2.3 No Timing (AAA)</a:t>
            </a:r>
          </a:p>
          <a:p>
            <a:r>
              <a:rPr lang="en-US" b="1"/>
              <a:t>Allow User to have Control Over Time Limits</a:t>
            </a:r>
          </a:p>
          <a:p>
            <a:pPr lvl="1"/>
            <a:r>
              <a:rPr lang="en-US"/>
              <a:t>WCAG 2.0/2.1 SC 2.2.1 – Timing Adjustable (AA)</a:t>
            </a:r>
          </a:p>
          <a:p>
            <a:pPr lvl="2"/>
            <a:r>
              <a:rPr lang="en-US"/>
              <a:t>Turn off</a:t>
            </a:r>
          </a:p>
          <a:p>
            <a:pPr lvl="2"/>
            <a:r>
              <a:rPr lang="en-US"/>
              <a:t>Adjust</a:t>
            </a:r>
          </a:p>
          <a:p>
            <a:pPr lvl="2"/>
            <a:r>
              <a:rPr lang="en-US"/>
              <a:t>Extend</a:t>
            </a:r>
          </a:p>
          <a:p>
            <a:pPr lvl="2"/>
            <a:r>
              <a:rPr lang="en-US"/>
              <a:t>Exceptions – real time, essential 20 hour</a:t>
            </a:r>
          </a:p>
          <a:p>
            <a:r>
              <a:rPr lang="en-US" b="1"/>
              <a:t>Allow User to Adjust Amount of Time for an Extension</a:t>
            </a:r>
          </a:p>
          <a:p>
            <a:r>
              <a:rPr lang="en-US" b="1"/>
              <a:t>Advance Alert of Time Limit</a:t>
            </a:r>
          </a:p>
          <a:p>
            <a:pPr lvl="1"/>
            <a:r>
              <a:rPr lang="en-US"/>
              <a:t>WCAG 2.0/2.1 SC 2.2.6  Timeouts (AAA</a:t>
            </a:r>
            <a:r>
              <a:rPr lang="en-US" b="1"/>
              <a:t>)</a:t>
            </a:r>
            <a:endParaRPr lang="en-US"/>
          </a:p>
          <a:p>
            <a:pPr lvl="1"/>
            <a:endParaRPr lang="en-US"/>
          </a:p>
          <a:p>
            <a:pPr marL="457200" lvl="1" indent="0">
              <a:buNone/>
            </a:pPr>
            <a:r>
              <a:rPr lang="en-US"/>
              <a:t> </a:t>
            </a:r>
          </a:p>
          <a:p>
            <a:pPr lvl="1"/>
            <a:endParaRPr lang="en-US"/>
          </a:p>
        </p:txBody>
      </p:sp>
      <p:pic>
        <p:nvPicPr>
          <p:cNvPr id="5" name="Picture 4" descr="Neo slows down time in the Matrix to avoid bullets">
            <a:extLst>
              <a:ext uri="{FF2B5EF4-FFF2-40B4-BE49-F238E27FC236}">
                <a16:creationId xmlns:a16="http://schemas.microsoft.com/office/drawing/2014/main" id="{416FC729-FC14-A344-9706-0EB34741154C}"/>
              </a:ext>
            </a:extLst>
          </p:cNvPr>
          <p:cNvPicPr>
            <a:picLocks noChangeAspect="1"/>
          </p:cNvPicPr>
          <p:nvPr/>
        </p:nvPicPr>
        <p:blipFill>
          <a:blip r:embed="rId3"/>
          <a:stretch>
            <a:fillRect/>
          </a:stretch>
        </p:blipFill>
        <p:spPr>
          <a:xfrm>
            <a:off x="6654800" y="-152399"/>
            <a:ext cx="5752922" cy="6465358"/>
          </a:xfrm>
          <a:prstGeom prst="rect">
            <a:avLst/>
          </a:prstGeom>
        </p:spPr>
      </p:pic>
    </p:spTree>
    <p:extLst>
      <p:ext uri="{BB962C8B-B14F-4D97-AF65-F5344CB8AC3E}">
        <p14:creationId xmlns:p14="http://schemas.microsoft.com/office/powerpoint/2010/main" val="2165705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838199" y="2107303"/>
            <a:ext cx="10797209" cy="2852737"/>
          </a:xfrm>
        </p:spPr>
        <p:txBody>
          <a:bodyPr>
            <a:normAutofit/>
          </a:bodyPr>
          <a:lstStyle/>
          <a:p>
            <a:pPr algn="r"/>
            <a:r>
              <a:rPr lang="en-US"/>
              <a:t>How much COGA </a:t>
            </a:r>
            <a:br>
              <a:rPr lang="en-US"/>
            </a:br>
            <a:r>
              <a:rPr lang="en-US"/>
              <a:t>can we cover </a:t>
            </a:r>
            <a:br>
              <a:rPr lang="en-US"/>
            </a:br>
            <a:r>
              <a:rPr lang="en-US"/>
              <a:t>in 90 minutes?</a:t>
            </a:r>
          </a:p>
        </p:txBody>
      </p:sp>
    </p:spTree>
    <p:extLst>
      <p:ext uri="{BB962C8B-B14F-4D97-AF65-F5344CB8AC3E}">
        <p14:creationId xmlns:p14="http://schemas.microsoft.com/office/powerpoint/2010/main" val="334466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ognitive Skills Diagram.  Cognitive skills engaged in automatic processing are attention, processing speed, short-term memory. Cognitive skills engaged in higher thinking are long-term memory, logic and reasoning, language processing, math processing.   External input goes through automatic processing.  A decision can be made using higher thinking, leading to an external output. ">
            <a:extLst>
              <a:ext uri="{FF2B5EF4-FFF2-40B4-BE49-F238E27FC236}">
                <a16:creationId xmlns:a16="http://schemas.microsoft.com/office/drawing/2014/main" id="{765FACD6-7EC8-0943-BA6E-BA5FF37296D7}"/>
              </a:ext>
            </a:extLst>
          </p:cNvPr>
          <p:cNvPicPr>
            <a:picLocks noGrp="1" noChangeAspect="1"/>
          </p:cNvPicPr>
          <p:nvPr>
            <p:ph idx="1"/>
          </p:nvPr>
        </p:nvPicPr>
        <p:blipFill>
          <a:blip r:embed="rId3"/>
          <a:stretch>
            <a:fillRect/>
          </a:stretch>
        </p:blipFill>
        <p:spPr>
          <a:xfrm>
            <a:off x="976153" y="133000"/>
            <a:ext cx="10239694" cy="6143816"/>
          </a:xfrm>
        </p:spPr>
      </p:pic>
      <p:sp>
        <p:nvSpPr>
          <p:cNvPr id="2" name="Title 1">
            <a:extLst>
              <a:ext uri="{FF2B5EF4-FFF2-40B4-BE49-F238E27FC236}">
                <a16:creationId xmlns:a16="http://schemas.microsoft.com/office/drawing/2014/main" id="{F30830D7-B046-AF43-93B9-2ED4488690BB}"/>
              </a:ext>
            </a:extLst>
          </p:cNvPr>
          <p:cNvSpPr>
            <a:spLocks noGrp="1"/>
          </p:cNvSpPr>
          <p:nvPr>
            <p:ph type="title"/>
          </p:nvPr>
        </p:nvSpPr>
        <p:spPr/>
        <p:txBody>
          <a:bodyPr/>
          <a:lstStyle/>
          <a:p>
            <a:r>
              <a:rPr lang="en-US" dirty="0"/>
              <a:t>Cognitive Skills </a:t>
            </a:r>
            <a:r>
              <a:rPr lang="en-US" dirty="0">
                <a:solidFill>
                  <a:schemeClr val="bg1"/>
                </a:solidFill>
              </a:rPr>
              <a:t>Review</a:t>
            </a:r>
            <a:endParaRPr lang="en-US" dirty="0"/>
          </a:p>
        </p:txBody>
      </p:sp>
    </p:spTree>
    <p:extLst>
      <p:ext uri="{BB962C8B-B14F-4D97-AF65-F5344CB8AC3E}">
        <p14:creationId xmlns:p14="http://schemas.microsoft.com/office/powerpoint/2010/main" val="908519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838199" y="2107303"/>
            <a:ext cx="10797209" cy="2852737"/>
          </a:xfrm>
        </p:spPr>
        <p:txBody>
          <a:bodyPr>
            <a:normAutofit/>
          </a:bodyPr>
          <a:lstStyle/>
          <a:p>
            <a:pPr algn="r"/>
            <a:r>
              <a:rPr lang="en-US"/>
              <a:t>How can we design </a:t>
            </a:r>
            <a:br>
              <a:rPr lang="en-US"/>
            </a:br>
            <a:r>
              <a:rPr lang="en-US"/>
              <a:t>to  support different levels of</a:t>
            </a:r>
            <a:br>
              <a:rPr lang="en-US"/>
            </a:br>
            <a:r>
              <a:rPr lang="en-US" b="1">
                <a:latin typeface="+mn-lt"/>
              </a:rPr>
              <a:t>Language Processing</a:t>
            </a:r>
            <a:r>
              <a:rPr lang="en-US"/>
              <a:t>? </a:t>
            </a:r>
          </a:p>
        </p:txBody>
      </p:sp>
    </p:spTree>
    <p:extLst>
      <p:ext uri="{BB962C8B-B14F-4D97-AF65-F5344CB8AC3E}">
        <p14:creationId xmlns:p14="http://schemas.microsoft.com/office/powerpoint/2010/main" val="691228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36EF-E0E2-6343-8EDC-16432B39A79D}"/>
              </a:ext>
            </a:extLst>
          </p:cNvPr>
          <p:cNvSpPr>
            <a:spLocks noGrp="1"/>
          </p:cNvSpPr>
          <p:nvPr>
            <p:ph type="title"/>
          </p:nvPr>
        </p:nvSpPr>
        <p:spPr/>
        <p:txBody>
          <a:bodyPr/>
          <a:lstStyle/>
          <a:p>
            <a:r>
              <a:rPr lang="en-US"/>
              <a:t>Language Processing Research</a:t>
            </a:r>
          </a:p>
        </p:txBody>
      </p:sp>
      <p:sp>
        <p:nvSpPr>
          <p:cNvPr id="3" name="Content Placeholder 2">
            <a:extLst>
              <a:ext uri="{FF2B5EF4-FFF2-40B4-BE49-F238E27FC236}">
                <a16:creationId xmlns:a16="http://schemas.microsoft.com/office/drawing/2014/main" id="{51D5492E-82B2-6E4C-868D-BB6DF28C7981}"/>
              </a:ext>
            </a:extLst>
          </p:cNvPr>
          <p:cNvSpPr>
            <a:spLocks noGrp="1"/>
          </p:cNvSpPr>
          <p:nvPr>
            <p:ph idx="1"/>
          </p:nvPr>
        </p:nvSpPr>
        <p:spPr/>
        <p:txBody>
          <a:bodyPr/>
          <a:lstStyle/>
          <a:p>
            <a:r>
              <a:rPr lang="en-US" dirty="0"/>
              <a:t>John Rochford –  Researcher at University of Massachusetts</a:t>
            </a:r>
          </a:p>
          <a:p>
            <a:pPr lvl="1"/>
            <a:r>
              <a:rPr lang="en-US" dirty="0"/>
              <a:t>Specializes in Artificial Intelligence, Data Science, &amp; Cognitive Accessibility</a:t>
            </a:r>
          </a:p>
          <a:p>
            <a:pPr lvl="1"/>
            <a:r>
              <a:rPr lang="en-US" dirty="0"/>
              <a:t>CSUN 2019 Presented:</a:t>
            </a:r>
            <a:br>
              <a:rPr lang="en-US" dirty="0"/>
            </a:br>
            <a:br>
              <a:rPr lang="en-US" dirty="0"/>
            </a:br>
            <a:r>
              <a:rPr lang="en-US" b="1" dirty="0">
                <a:solidFill>
                  <a:schemeClr val="accent1"/>
                </a:solidFill>
              </a:rPr>
              <a:t>Create Simple Web Text </a:t>
            </a:r>
            <a:br>
              <a:rPr lang="en-US" b="1" dirty="0">
                <a:solidFill>
                  <a:schemeClr val="accent1"/>
                </a:solidFill>
              </a:rPr>
            </a:br>
            <a:r>
              <a:rPr lang="en-US" b="1" dirty="0">
                <a:solidFill>
                  <a:schemeClr val="accent1"/>
                </a:solidFill>
              </a:rPr>
              <a:t>for People </a:t>
            </a:r>
            <a:br>
              <a:rPr lang="en-US" b="1" dirty="0">
                <a:solidFill>
                  <a:schemeClr val="accent1"/>
                </a:solidFill>
              </a:rPr>
            </a:br>
            <a:r>
              <a:rPr lang="en-US" b="1" dirty="0">
                <a:solidFill>
                  <a:schemeClr val="accent1"/>
                </a:solidFill>
              </a:rPr>
              <a:t>with Intellection Disabilities</a:t>
            </a:r>
            <a:br>
              <a:rPr lang="en-US" b="1" dirty="0">
                <a:solidFill>
                  <a:schemeClr val="accent1"/>
                </a:solidFill>
              </a:rPr>
            </a:br>
            <a:r>
              <a:rPr lang="en-US" b="1" dirty="0">
                <a:solidFill>
                  <a:schemeClr val="accent1"/>
                </a:solidFill>
              </a:rPr>
              <a:t>and to Train Artificial Intelligence</a:t>
            </a:r>
          </a:p>
        </p:txBody>
      </p:sp>
      <p:pic>
        <p:nvPicPr>
          <p:cNvPr id="9" name="Picture 8" descr="John Rochford">
            <a:extLst>
              <a:ext uri="{FF2B5EF4-FFF2-40B4-BE49-F238E27FC236}">
                <a16:creationId xmlns:a16="http://schemas.microsoft.com/office/drawing/2014/main" id="{91489E0B-2D67-4D4B-8964-7FC480045DC3}"/>
              </a:ext>
            </a:extLst>
          </p:cNvPr>
          <p:cNvPicPr>
            <a:picLocks noChangeAspect="1"/>
          </p:cNvPicPr>
          <p:nvPr/>
        </p:nvPicPr>
        <p:blipFill>
          <a:blip r:embed="rId2"/>
          <a:stretch>
            <a:fillRect/>
          </a:stretch>
        </p:blipFill>
        <p:spPr>
          <a:xfrm>
            <a:off x="6096000" y="2349890"/>
            <a:ext cx="5286103" cy="3964577"/>
          </a:xfrm>
          <a:prstGeom prst="rect">
            <a:avLst/>
          </a:prstGeom>
        </p:spPr>
      </p:pic>
    </p:spTree>
    <p:extLst>
      <p:ext uri="{BB962C8B-B14F-4D97-AF65-F5344CB8AC3E}">
        <p14:creationId xmlns:p14="http://schemas.microsoft.com/office/powerpoint/2010/main" val="4221972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7EC5-4789-AF4E-A6A9-0B9725D3BD25}"/>
              </a:ext>
            </a:extLst>
          </p:cNvPr>
          <p:cNvSpPr>
            <a:spLocks noGrp="1"/>
          </p:cNvSpPr>
          <p:nvPr>
            <p:ph type="title"/>
          </p:nvPr>
        </p:nvSpPr>
        <p:spPr/>
        <p:txBody>
          <a:bodyPr/>
          <a:lstStyle/>
          <a:p>
            <a:r>
              <a:rPr lang="en-US" dirty="0"/>
              <a:t>John Rochford has a dream…</a:t>
            </a:r>
          </a:p>
        </p:txBody>
      </p:sp>
      <p:sp>
        <p:nvSpPr>
          <p:cNvPr id="3" name="Content Placeholder 2">
            <a:extLst>
              <a:ext uri="{FF2B5EF4-FFF2-40B4-BE49-F238E27FC236}">
                <a16:creationId xmlns:a16="http://schemas.microsoft.com/office/drawing/2014/main" id="{AC53A34E-7D9E-D045-9FEA-D5BB81F84E3D}"/>
              </a:ext>
            </a:extLst>
          </p:cNvPr>
          <p:cNvSpPr>
            <a:spLocks noGrp="1"/>
          </p:cNvSpPr>
          <p:nvPr>
            <p:ph idx="1"/>
          </p:nvPr>
        </p:nvSpPr>
        <p:spPr/>
        <p:txBody>
          <a:bodyPr>
            <a:normAutofit/>
          </a:bodyPr>
          <a:lstStyle/>
          <a:p>
            <a:pPr marL="0" indent="0" algn="ctr">
              <a:buNone/>
            </a:pPr>
            <a:br>
              <a:rPr lang="en-US" sz="4800" dirty="0"/>
            </a:br>
            <a:r>
              <a:rPr lang="en-US" sz="4800" dirty="0"/>
              <a:t>“Make web text so</a:t>
            </a:r>
          </a:p>
          <a:p>
            <a:pPr marL="0" indent="0" algn="ctr">
              <a:buNone/>
            </a:pPr>
            <a:r>
              <a:rPr lang="en-US" sz="4800" b="1" dirty="0"/>
              <a:t>simple</a:t>
            </a:r>
            <a:r>
              <a:rPr lang="en-US" sz="4800" dirty="0"/>
              <a:t> it can be understood </a:t>
            </a:r>
          </a:p>
          <a:p>
            <a:pPr marL="0" indent="0" algn="ctr">
              <a:buNone/>
            </a:pPr>
            <a:r>
              <a:rPr lang="en-US" sz="4800" dirty="0"/>
              <a:t>the </a:t>
            </a:r>
            <a:r>
              <a:rPr lang="en-US" sz="4800" b="1" dirty="0"/>
              <a:t>first time</a:t>
            </a:r>
            <a:r>
              <a:rPr lang="en-US" sz="4800" dirty="0"/>
              <a:t> it is read.”</a:t>
            </a:r>
          </a:p>
        </p:txBody>
      </p:sp>
    </p:spTree>
    <p:extLst>
      <p:ext uri="{BB962C8B-B14F-4D97-AF65-F5344CB8AC3E}">
        <p14:creationId xmlns:p14="http://schemas.microsoft.com/office/powerpoint/2010/main" val="2924795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36EF-E0E2-6343-8EDC-16432B39A79D}"/>
              </a:ext>
            </a:extLst>
          </p:cNvPr>
          <p:cNvSpPr>
            <a:spLocks noGrp="1"/>
          </p:cNvSpPr>
          <p:nvPr>
            <p:ph type="title"/>
          </p:nvPr>
        </p:nvSpPr>
        <p:spPr/>
        <p:txBody>
          <a:bodyPr>
            <a:normAutofit fontScale="90000"/>
          </a:bodyPr>
          <a:lstStyle/>
          <a:p>
            <a:r>
              <a:rPr lang="en-US" dirty="0"/>
              <a:t>2 Ways to Simplify Text (Rochford’s Research)</a:t>
            </a:r>
          </a:p>
        </p:txBody>
      </p:sp>
      <p:sp>
        <p:nvSpPr>
          <p:cNvPr id="3" name="Content Placeholder 2">
            <a:extLst>
              <a:ext uri="{FF2B5EF4-FFF2-40B4-BE49-F238E27FC236}">
                <a16:creationId xmlns:a16="http://schemas.microsoft.com/office/drawing/2014/main" id="{51D5492E-82B2-6E4C-868D-BB6DF28C7981}"/>
              </a:ext>
            </a:extLst>
          </p:cNvPr>
          <p:cNvSpPr>
            <a:spLocks noGrp="1"/>
          </p:cNvSpPr>
          <p:nvPr>
            <p:ph idx="1"/>
          </p:nvPr>
        </p:nvSpPr>
        <p:spPr/>
        <p:txBody>
          <a:bodyPr>
            <a:normAutofit/>
          </a:bodyPr>
          <a:lstStyle/>
          <a:p>
            <a:r>
              <a:rPr lang="en-US" b="1" dirty="0">
                <a:solidFill>
                  <a:schemeClr val="accent1"/>
                </a:solidFill>
              </a:rPr>
              <a:t>Short Term – Guidelines for People to Use Now</a:t>
            </a:r>
          </a:p>
          <a:p>
            <a:pPr lvl="1"/>
            <a:r>
              <a:rPr lang="en-US" dirty="0"/>
              <a:t>Written Guidelines that are easy to understand and follow reliably</a:t>
            </a:r>
          </a:p>
          <a:p>
            <a:r>
              <a:rPr lang="en-US" b="1" dirty="0">
                <a:solidFill>
                  <a:schemeClr val="accent1"/>
                </a:solidFill>
              </a:rPr>
              <a:t>Long Term – Develop Artificial Intelligence (AI) Algorithms </a:t>
            </a:r>
          </a:p>
          <a:p>
            <a:pPr lvl="1"/>
            <a:r>
              <a:rPr lang="en-US" dirty="0"/>
              <a:t>operationalized plain language guidelines that help people with ID understand simplified text</a:t>
            </a:r>
          </a:p>
          <a:p>
            <a:pPr lvl="1"/>
            <a:r>
              <a:rPr lang="en-US" dirty="0"/>
              <a:t>Build algorithms to help AI “understand” simplified text sufficiently to recognize and create it</a:t>
            </a:r>
          </a:p>
          <a:p>
            <a:pPr marL="457200" lvl="1" indent="0">
              <a:buNone/>
            </a:pPr>
            <a:endParaRPr lang="en-US" dirty="0"/>
          </a:p>
          <a:p>
            <a:pPr marL="457200" lvl="1" indent="0">
              <a:buNone/>
            </a:pPr>
            <a:endParaRPr lang="en-US" dirty="0"/>
          </a:p>
          <a:p>
            <a:pPr marL="457200" lvl="1" indent="0">
              <a:buNone/>
            </a:pPr>
            <a:r>
              <a:rPr lang="en-US" sz="2800" b="1" dirty="0"/>
              <a:t>Parallel between people with ID and AI: </a:t>
            </a:r>
          </a:p>
          <a:p>
            <a:pPr marL="457200" lvl="1" indent="0">
              <a:buNone/>
            </a:pPr>
            <a:r>
              <a:rPr lang="en-US" sz="2800" dirty="0"/>
              <a:t>		both have a very-limited understanding of the world</a:t>
            </a:r>
            <a:endParaRPr lang="en-US" sz="2800" b="1" dirty="0">
              <a:solidFill>
                <a:schemeClr val="accent1"/>
              </a:solidFill>
            </a:endParaRPr>
          </a:p>
        </p:txBody>
      </p:sp>
    </p:spTree>
    <p:extLst>
      <p:ext uri="{BB962C8B-B14F-4D97-AF65-F5344CB8AC3E}">
        <p14:creationId xmlns:p14="http://schemas.microsoft.com/office/powerpoint/2010/main" val="3002210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DA72-BBDB-CB4C-AAEE-7B69136F3E86}"/>
              </a:ext>
            </a:extLst>
          </p:cNvPr>
          <p:cNvSpPr>
            <a:spLocks noGrp="1"/>
          </p:cNvSpPr>
          <p:nvPr>
            <p:ph type="title"/>
          </p:nvPr>
        </p:nvSpPr>
        <p:spPr/>
        <p:txBody>
          <a:bodyPr/>
          <a:lstStyle/>
          <a:p>
            <a:r>
              <a:rPr lang="en-US" dirty="0"/>
              <a:t>Plain Language Guidelines* In Order</a:t>
            </a:r>
          </a:p>
        </p:txBody>
      </p:sp>
      <p:sp>
        <p:nvSpPr>
          <p:cNvPr id="3" name="Content Placeholder 2">
            <a:extLst>
              <a:ext uri="{FF2B5EF4-FFF2-40B4-BE49-F238E27FC236}">
                <a16:creationId xmlns:a16="http://schemas.microsoft.com/office/drawing/2014/main" id="{83E2F60F-8F08-DE4B-BD41-AB47C878F6F8}"/>
              </a:ext>
            </a:extLst>
          </p:cNvPr>
          <p:cNvSpPr>
            <a:spLocks noGrp="1"/>
          </p:cNvSpPr>
          <p:nvPr>
            <p:ph idx="1"/>
          </p:nvPr>
        </p:nvSpPr>
        <p:spPr/>
        <p:txBody>
          <a:bodyPr>
            <a:normAutofit/>
          </a:bodyPr>
          <a:lstStyle/>
          <a:p>
            <a:pPr marL="0" indent="0">
              <a:buNone/>
            </a:pPr>
            <a:r>
              <a:rPr lang="en-US" dirty="0"/>
              <a:t>Goals: </a:t>
            </a:r>
            <a:r>
              <a:rPr lang="en-US" sz="2400" dirty="0"/>
              <a:t>reduce reading grade level + more understandable + maintain meaning</a:t>
            </a:r>
          </a:p>
          <a:p>
            <a:pPr marL="0" indent="0">
              <a:buNone/>
            </a:pPr>
            <a:endParaRPr lang="en-US" dirty="0"/>
          </a:p>
          <a:p>
            <a:pPr marL="514350" indent="-514350">
              <a:buFont typeface="+mj-lt"/>
              <a:buAutoNum type="arabicPeriod"/>
            </a:pPr>
            <a:r>
              <a:rPr lang="en-US" dirty="0"/>
              <a:t>Use short, simple words.</a:t>
            </a:r>
          </a:p>
          <a:p>
            <a:pPr marL="514350" indent="-514350">
              <a:buFont typeface="+mj-lt"/>
              <a:buAutoNum type="arabicPeriod"/>
            </a:pPr>
            <a:r>
              <a:rPr lang="en-US" dirty="0"/>
              <a:t>Write short sentences.</a:t>
            </a:r>
          </a:p>
          <a:p>
            <a:pPr marL="514350" indent="-514350">
              <a:buFont typeface="+mj-lt"/>
              <a:buAutoNum type="arabicPeriod"/>
            </a:pPr>
            <a:r>
              <a:rPr lang="en-US" dirty="0"/>
              <a:t>Avoid using acronyms and abbreviations.</a:t>
            </a:r>
          </a:p>
          <a:p>
            <a:pPr marL="514350" indent="-514350">
              <a:buFont typeface="+mj-lt"/>
              <a:buAutoNum type="arabicPeriod"/>
            </a:pPr>
            <a:r>
              <a:rPr lang="en-US" dirty="0"/>
              <a:t>Use an active voice in the present tense.</a:t>
            </a:r>
          </a:p>
          <a:p>
            <a:pPr marL="514350" indent="-514350">
              <a:buFont typeface="+mj-lt"/>
              <a:buAutoNum type="arabicPeriod"/>
            </a:pPr>
            <a:r>
              <a:rPr lang="en-US" dirty="0"/>
              <a:t>Use correct grammar and spelling.</a:t>
            </a:r>
          </a:p>
          <a:p>
            <a:pPr marL="514350" indent="-514350">
              <a:buFont typeface="+mj-lt"/>
              <a:buAutoNum type="arabicPeriod"/>
            </a:pPr>
            <a:r>
              <a:rPr lang="en-US" dirty="0"/>
              <a:t>Remove proper nouns.</a:t>
            </a:r>
          </a:p>
          <a:p>
            <a:pPr marL="0" indent="0" algn="r">
              <a:buNone/>
            </a:pPr>
            <a:r>
              <a:rPr lang="en-US" b="1" dirty="0">
                <a:solidFill>
                  <a:schemeClr val="accent1"/>
                </a:solidFill>
              </a:rPr>
              <a:t>* Based on Rochford’s Research</a:t>
            </a:r>
          </a:p>
        </p:txBody>
      </p:sp>
    </p:spTree>
    <p:extLst>
      <p:ext uri="{BB962C8B-B14F-4D97-AF65-F5344CB8AC3E}">
        <p14:creationId xmlns:p14="http://schemas.microsoft.com/office/powerpoint/2010/main" val="2365493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838199" y="2107303"/>
            <a:ext cx="10797209" cy="2852737"/>
          </a:xfrm>
        </p:spPr>
        <p:txBody>
          <a:bodyPr>
            <a:normAutofit/>
          </a:bodyPr>
          <a:lstStyle/>
          <a:p>
            <a:pPr algn="r"/>
            <a:r>
              <a:rPr lang="en-US" dirty="0"/>
              <a:t>Your Turn to</a:t>
            </a:r>
            <a:br>
              <a:rPr lang="en-US" dirty="0"/>
            </a:br>
            <a:r>
              <a:rPr lang="en-US" dirty="0"/>
              <a:t>Write in Plain Language</a:t>
            </a:r>
          </a:p>
        </p:txBody>
      </p:sp>
    </p:spTree>
    <p:extLst>
      <p:ext uri="{BB962C8B-B14F-4D97-AF65-F5344CB8AC3E}">
        <p14:creationId xmlns:p14="http://schemas.microsoft.com/office/powerpoint/2010/main" val="4204328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31CF1D2-CEC7-014E-AF8E-E0E5DA6AC871}"/>
              </a:ext>
            </a:extLst>
          </p:cNvPr>
          <p:cNvSpPr>
            <a:spLocks noGrp="1"/>
          </p:cNvSpPr>
          <p:nvPr>
            <p:ph sz="half" idx="2"/>
          </p:nvPr>
        </p:nvSpPr>
        <p:spPr/>
        <p:txBody>
          <a:bodyPr/>
          <a:lstStyle/>
          <a:p>
            <a:pPr marL="0" indent="0">
              <a:buNone/>
            </a:pPr>
            <a:r>
              <a:rPr lang="en-US" b="1" dirty="0"/>
              <a:t>Plain Language Guidelines:</a:t>
            </a:r>
          </a:p>
          <a:p>
            <a:pPr marL="514350" indent="-514350">
              <a:buFont typeface="+mj-lt"/>
              <a:buAutoNum type="arabicPeriod"/>
            </a:pPr>
            <a:r>
              <a:rPr lang="en-US" dirty="0"/>
              <a:t>Use short, simple words.</a:t>
            </a:r>
          </a:p>
          <a:p>
            <a:pPr marL="514350" indent="-514350">
              <a:buFont typeface="+mj-lt"/>
              <a:buAutoNum type="arabicPeriod"/>
            </a:pPr>
            <a:r>
              <a:rPr lang="en-US" dirty="0"/>
              <a:t>Write short sentences.</a:t>
            </a:r>
          </a:p>
          <a:p>
            <a:pPr marL="514350" indent="-514350">
              <a:buFont typeface="+mj-lt"/>
              <a:buAutoNum type="arabicPeriod"/>
            </a:pPr>
            <a:r>
              <a:rPr lang="en-US" dirty="0"/>
              <a:t>Avoid using acronyms and abbreviations.</a:t>
            </a:r>
          </a:p>
          <a:p>
            <a:pPr marL="514350" indent="-514350">
              <a:buFont typeface="+mj-lt"/>
              <a:buAutoNum type="arabicPeriod"/>
            </a:pPr>
            <a:r>
              <a:rPr lang="en-US" dirty="0"/>
              <a:t>Use an active voice in the present tense.</a:t>
            </a:r>
          </a:p>
          <a:p>
            <a:pPr marL="514350" indent="-514350">
              <a:buFont typeface="+mj-lt"/>
              <a:buAutoNum type="arabicPeriod"/>
            </a:pPr>
            <a:r>
              <a:rPr lang="en-US" dirty="0"/>
              <a:t>Use correct grammar and spelling.</a:t>
            </a:r>
          </a:p>
          <a:p>
            <a:pPr marL="514350" indent="-514350">
              <a:buFont typeface="+mj-lt"/>
              <a:buAutoNum type="arabicPeriod"/>
            </a:pPr>
            <a:r>
              <a:rPr lang="en-US" dirty="0"/>
              <a:t>Remove proper nouns.</a:t>
            </a:r>
          </a:p>
          <a:p>
            <a:pPr marL="0" indent="0">
              <a:buNone/>
            </a:pPr>
            <a:endParaRPr lang="en-US" dirty="0"/>
          </a:p>
        </p:txBody>
      </p:sp>
      <p:sp>
        <p:nvSpPr>
          <p:cNvPr id="3" name="Content Placeholder 2">
            <a:extLst>
              <a:ext uri="{FF2B5EF4-FFF2-40B4-BE49-F238E27FC236}">
                <a16:creationId xmlns:a16="http://schemas.microsoft.com/office/drawing/2014/main" id="{84C070C8-C80F-1442-A582-9750DFF3DB83}"/>
              </a:ext>
            </a:extLst>
          </p:cNvPr>
          <p:cNvSpPr>
            <a:spLocks noGrp="1"/>
          </p:cNvSpPr>
          <p:nvPr>
            <p:ph sz="half" idx="1"/>
          </p:nvPr>
        </p:nvSpPr>
        <p:spPr/>
        <p:txBody>
          <a:bodyPr>
            <a:normAutofit fontScale="92500" lnSpcReduction="20000"/>
          </a:bodyPr>
          <a:lstStyle/>
          <a:p>
            <a:pPr marL="0" indent="0">
              <a:buNone/>
            </a:pPr>
            <a:r>
              <a:rPr lang="en-US" b="1" dirty="0"/>
              <a:t>Content to Simplify:</a:t>
            </a:r>
          </a:p>
          <a:p>
            <a:pPr marL="0" indent="0">
              <a:buNone/>
            </a:pPr>
            <a:r>
              <a:rPr lang="en-US" dirty="0"/>
              <a:t>“A Belgian chocolate company is now using 3D printers which allow the company to create more intricate, difficult-to-mold chocolates. The chocolates are intended for people who seek original designs.</a:t>
            </a:r>
          </a:p>
          <a:p>
            <a:pPr marL="0" indent="0">
              <a:buNone/>
            </a:pPr>
            <a:br>
              <a:rPr lang="en-US" dirty="0"/>
            </a:br>
            <a:r>
              <a:rPr lang="en-US" dirty="0"/>
              <a:t>The chocolate is melted before being poured into a syringe which is attached to the printer and since the chocolates are hard to transport, the company hopes to open other shops around the world.”</a:t>
            </a:r>
          </a:p>
          <a:p>
            <a:endParaRPr lang="en-US" dirty="0"/>
          </a:p>
        </p:txBody>
      </p:sp>
      <p:sp>
        <p:nvSpPr>
          <p:cNvPr id="2" name="Title 1">
            <a:extLst>
              <a:ext uri="{FF2B5EF4-FFF2-40B4-BE49-F238E27FC236}">
                <a16:creationId xmlns:a16="http://schemas.microsoft.com/office/drawing/2014/main" id="{2CC68CA0-7874-6341-BA5B-0F2D23D433ED}"/>
              </a:ext>
            </a:extLst>
          </p:cNvPr>
          <p:cNvSpPr>
            <a:spLocks noGrp="1"/>
          </p:cNvSpPr>
          <p:nvPr>
            <p:ph type="title"/>
          </p:nvPr>
        </p:nvSpPr>
        <p:spPr/>
        <p:txBody>
          <a:bodyPr/>
          <a:lstStyle/>
          <a:p>
            <a:r>
              <a:rPr lang="en-US" dirty="0"/>
              <a:t>Rewrite this content in plain language</a:t>
            </a:r>
          </a:p>
        </p:txBody>
      </p:sp>
    </p:spTree>
    <p:extLst>
      <p:ext uri="{BB962C8B-B14F-4D97-AF65-F5344CB8AC3E}">
        <p14:creationId xmlns:p14="http://schemas.microsoft.com/office/powerpoint/2010/main" val="196478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703A-6F14-6C43-8ABE-01612C7D2E32}"/>
              </a:ext>
            </a:extLst>
          </p:cNvPr>
          <p:cNvSpPr>
            <a:spLocks noGrp="1"/>
          </p:cNvSpPr>
          <p:nvPr>
            <p:ph type="title"/>
          </p:nvPr>
        </p:nvSpPr>
        <p:spPr/>
        <p:txBody>
          <a:bodyPr>
            <a:normAutofit/>
          </a:bodyPr>
          <a:lstStyle/>
          <a:p>
            <a:r>
              <a:rPr lang="en-US"/>
              <a:t>WCAG 2.1 Progress by Disability Type</a:t>
            </a:r>
          </a:p>
        </p:txBody>
      </p:sp>
      <p:sp>
        <p:nvSpPr>
          <p:cNvPr id="3" name="Content Placeholder 2">
            <a:extLst>
              <a:ext uri="{FF2B5EF4-FFF2-40B4-BE49-F238E27FC236}">
                <a16:creationId xmlns:a16="http://schemas.microsoft.com/office/drawing/2014/main" id="{560A87D1-5906-1A4C-A407-C25C33B37A01}"/>
              </a:ext>
            </a:extLst>
          </p:cNvPr>
          <p:cNvSpPr>
            <a:spLocks noGrp="1"/>
          </p:cNvSpPr>
          <p:nvPr>
            <p:ph idx="1"/>
          </p:nvPr>
        </p:nvSpPr>
        <p:spPr>
          <a:xfrm>
            <a:off x="838200" y="1192404"/>
            <a:ext cx="9026236" cy="4738780"/>
          </a:xfrm>
        </p:spPr>
        <p:txBody>
          <a:bodyPr>
            <a:normAutofit/>
          </a:bodyPr>
          <a:lstStyle/>
          <a:p>
            <a:r>
              <a:rPr lang="en-US"/>
              <a:t>Low Vision 	– 4 new SC in WCAG 2.1 A/AA</a:t>
            </a:r>
          </a:p>
          <a:p>
            <a:pPr lvl="8"/>
            <a:r>
              <a:rPr lang="en-US"/>
              <a:t>2 additional user needs deferred</a:t>
            </a:r>
          </a:p>
          <a:p>
            <a:r>
              <a:rPr lang="en-US"/>
              <a:t>Mobile 		– 6 new SC in WCAG 2.1 A/AA</a:t>
            </a:r>
          </a:p>
          <a:p>
            <a:pPr lvl="8"/>
            <a:r>
              <a:rPr lang="en-US"/>
              <a:t>3 additional user needs deferred</a:t>
            </a:r>
          </a:p>
          <a:p>
            <a:r>
              <a:rPr lang="en-US"/>
              <a:t>Speech 		– 1 new SC added in WCAG 2.1 A/AA</a:t>
            </a:r>
          </a:p>
          <a:p>
            <a:pPr lvl="8"/>
            <a:r>
              <a:rPr lang="en-US"/>
              <a:t>New community group started</a:t>
            </a:r>
          </a:p>
          <a:p>
            <a:r>
              <a:rPr lang="en-US"/>
              <a:t>Cognitive 		- 1 new SC added to WCAG 2.1 A/AA</a:t>
            </a:r>
          </a:p>
          <a:p>
            <a:pPr lvl="8"/>
            <a:r>
              <a:rPr lang="en-US"/>
              <a:t>32+ additional users needs deferred</a:t>
            </a:r>
          </a:p>
          <a:p>
            <a:endParaRPr lang="en-US"/>
          </a:p>
        </p:txBody>
      </p:sp>
    </p:spTree>
    <p:extLst>
      <p:ext uri="{BB962C8B-B14F-4D97-AF65-F5344CB8AC3E}">
        <p14:creationId xmlns:p14="http://schemas.microsoft.com/office/powerpoint/2010/main" val="1295954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DD88-F180-2249-9DBF-AF45907D6831}"/>
              </a:ext>
            </a:extLst>
          </p:cNvPr>
          <p:cNvSpPr>
            <a:spLocks noGrp="1"/>
          </p:cNvSpPr>
          <p:nvPr>
            <p:ph type="title"/>
          </p:nvPr>
        </p:nvSpPr>
        <p:spPr/>
        <p:txBody>
          <a:bodyPr/>
          <a:lstStyle/>
          <a:p>
            <a:r>
              <a:rPr lang="en-US" dirty="0"/>
              <a:t>Plain Language News</a:t>
            </a:r>
          </a:p>
        </p:txBody>
      </p:sp>
      <p:sp>
        <p:nvSpPr>
          <p:cNvPr id="3" name="Content Placeholder 2">
            <a:extLst>
              <a:ext uri="{FF2B5EF4-FFF2-40B4-BE49-F238E27FC236}">
                <a16:creationId xmlns:a16="http://schemas.microsoft.com/office/drawing/2014/main" id="{9C5E210A-3E62-9343-8216-17D0803F02A8}"/>
              </a:ext>
            </a:extLst>
          </p:cNvPr>
          <p:cNvSpPr>
            <a:spLocks noGrp="1"/>
          </p:cNvSpPr>
          <p:nvPr>
            <p:ph idx="1"/>
          </p:nvPr>
        </p:nvSpPr>
        <p:spPr/>
        <p:txBody>
          <a:bodyPr/>
          <a:lstStyle/>
          <a:p>
            <a:pPr marL="0" indent="0">
              <a:buNone/>
            </a:pPr>
            <a:r>
              <a:rPr lang="en-US" dirty="0"/>
              <a:t>Compare Your Results:</a:t>
            </a:r>
          </a:p>
          <a:p>
            <a:pPr marL="0" indent="0">
              <a:buNone/>
            </a:pPr>
            <a:r>
              <a:rPr lang="en-US" dirty="0">
                <a:hlinkClick r:id="rId3"/>
              </a:rPr>
              <a:t>www.newsinlevels.com/products/chocolate-3d-printing-level-1/</a:t>
            </a:r>
            <a:endParaRPr lang="en-US" dirty="0"/>
          </a:p>
          <a:p>
            <a:pPr marL="0" indent="0">
              <a:buNone/>
            </a:pPr>
            <a:endParaRPr lang="en-US" dirty="0"/>
          </a:p>
          <a:p>
            <a:pPr marL="457200" lvl="1" indent="0">
              <a:buNone/>
            </a:pPr>
            <a:r>
              <a:rPr lang="en-US" dirty="0"/>
              <a:t>“This news is about chocolate. A company 3D-prints chocolates. Detailed chocolates can be made. They are original in design. The company is from Belgium. The chocolates are hard to transport. The company wants to open shops around the world.</a:t>
            </a:r>
          </a:p>
          <a:p>
            <a:pPr marL="457200" lvl="1" indent="0">
              <a:buNone/>
            </a:pPr>
            <a:r>
              <a:rPr lang="en-US" dirty="0"/>
              <a:t>Chocolate must be </a:t>
            </a:r>
            <a:r>
              <a:rPr lang="en-US" b="1" dirty="0"/>
              <a:t>melted </a:t>
            </a:r>
            <a:r>
              <a:rPr lang="en-US" dirty="0"/>
              <a:t>before it </a:t>
            </a:r>
            <a:r>
              <a:rPr lang="en-US" b="1" dirty="0"/>
              <a:t>enters </a:t>
            </a:r>
            <a:r>
              <a:rPr lang="en-US" dirty="0"/>
              <a:t>the printers.</a:t>
            </a:r>
          </a:p>
          <a:p>
            <a:pPr marL="457200" lvl="1" indent="0">
              <a:buNone/>
            </a:pPr>
            <a:r>
              <a:rPr lang="en-US" dirty="0"/>
              <a:t>Difficult words: </a:t>
            </a:r>
            <a:r>
              <a:rPr lang="en-US" b="1" dirty="0">
                <a:hlinkClick r:id="rId4"/>
              </a:rPr>
              <a:t>melt</a:t>
            </a:r>
            <a:r>
              <a:rPr lang="en-US" dirty="0"/>
              <a:t> (turn into liquid – like water), </a:t>
            </a:r>
            <a:r>
              <a:rPr lang="en-US" b="1" dirty="0">
                <a:hlinkClick r:id="rId5"/>
              </a:rPr>
              <a:t>enter</a:t>
            </a:r>
            <a:r>
              <a:rPr lang="en-US" dirty="0"/>
              <a:t> (go in).”</a:t>
            </a:r>
          </a:p>
          <a:p>
            <a:pPr marL="0" indent="0">
              <a:buNone/>
            </a:pPr>
            <a:endParaRPr lang="en-US" dirty="0"/>
          </a:p>
        </p:txBody>
      </p:sp>
    </p:spTree>
    <p:extLst>
      <p:ext uri="{BB962C8B-B14F-4D97-AF65-F5344CB8AC3E}">
        <p14:creationId xmlns:p14="http://schemas.microsoft.com/office/powerpoint/2010/main" val="1023963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36EF-E0E2-6343-8EDC-16432B39A79D}"/>
              </a:ext>
            </a:extLst>
          </p:cNvPr>
          <p:cNvSpPr>
            <a:spLocks noGrp="1"/>
          </p:cNvSpPr>
          <p:nvPr>
            <p:ph type="title"/>
          </p:nvPr>
        </p:nvSpPr>
        <p:spPr/>
        <p:txBody>
          <a:bodyPr/>
          <a:lstStyle/>
          <a:p>
            <a:r>
              <a:rPr lang="en-US" dirty="0"/>
              <a:t>Language Processing Research by Rochford</a:t>
            </a:r>
          </a:p>
        </p:txBody>
      </p:sp>
      <p:sp>
        <p:nvSpPr>
          <p:cNvPr id="3" name="Content Placeholder 2">
            <a:extLst>
              <a:ext uri="{FF2B5EF4-FFF2-40B4-BE49-F238E27FC236}">
                <a16:creationId xmlns:a16="http://schemas.microsoft.com/office/drawing/2014/main" id="{51D5492E-82B2-6E4C-868D-BB6DF28C7981}"/>
              </a:ext>
            </a:extLst>
          </p:cNvPr>
          <p:cNvSpPr>
            <a:spLocks noGrp="1"/>
          </p:cNvSpPr>
          <p:nvPr>
            <p:ph idx="1"/>
          </p:nvPr>
        </p:nvSpPr>
        <p:spPr>
          <a:xfrm>
            <a:off x="838200" y="1160628"/>
            <a:ext cx="10515600" cy="4738780"/>
          </a:xfrm>
        </p:spPr>
        <p:txBody>
          <a:bodyPr>
            <a:normAutofit/>
          </a:bodyPr>
          <a:lstStyle/>
          <a:p>
            <a:pPr marL="0" indent="0">
              <a:buNone/>
            </a:pPr>
            <a:r>
              <a:rPr lang="en-US" dirty="0"/>
              <a:t>John Rochford – Researcher at University of Massachusetts</a:t>
            </a:r>
          </a:p>
          <a:p>
            <a:pPr lvl="1"/>
            <a:r>
              <a:rPr lang="en-US" dirty="0"/>
              <a:t>Specializes in Artificial Intelligence, Data Science, &amp; Cognitive Accessibility</a:t>
            </a:r>
            <a:br>
              <a:rPr lang="en-US" dirty="0"/>
            </a:br>
            <a:endParaRPr lang="en-US" dirty="0"/>
          </a:p>
          <a:p>
            <a:pPr lvl="1"/>
            <a:r>
              <a:rPr lang="en-US" dirty="0"/>
              <a:t>CSUN 2019 Presented:</a:t>
            </a:r>
            <a:br>
              <a:rPr lang="en-US" dirty="0"/>
            </a:br>
            <a:r>
              <a:rPr lang="en-US" sz="2000" b="1" dirty="0">
                <a:solidFill>
                  <a:schemeClr val="accent1"/>
                </a:solidFill>
              </a:rPr>
              <a:t>Create Simple Web Text </a:t>
            </a:r>
            <a:br>
              <a:rPr lang="en-US" sz="2000" b="1" dirty="0">
                <a:solidFill>
                  <a:schemeClr val="accent1"/>
                </a:solidFill>
              </a:rPr>
            </a:br>
            <a:r>
              <a:rPr lang="en-US" sz="2000" b="1" dirty="0">
                <a:solidFill>
                  <a:schemeClr val="accent1"/>
                </a:solidFill>
              </a:rPr>
              <a:t>for People with Intellection Disabilities</a:t>
            </a:r>
            <a:br>
              <a:rPr lang="en-US" sz="2000" b="1" dirty="0">
                <a:solidFill>
                  <a:schemeClr val="accent1"/>
                </a:solidFill>
              </a:rPr>
            </a:br>
            <a:r>
              <a:rPr lang="en-US" sz="2000" b="1" dirty="0">
                <a:solidFill>
                  <a:schemeClr val="accent1"/>
                </a:solidFill>
              </a:rPr>
              <a:t>and to Train Artificial Intelligence</a:t>
            </a:r>
            <a:br>
              <a:rPr lang="en-US" b="1" dirty="0">
                <a:solidFill>
                  <a:schemeClr val="accent1"/>
                </a:solidFill>
              </a:rPr>
            </a:br>
            <a:r>
              <a:rPr lang="en-US" sz="2000" dirty="0">
                <a:hlinkClick r:id="rId3" tooltip="http://bit.ly/CSUN2019"/>
              </a:rPr>
              <a:t>http://bit.ly/CSUN2019</a:t>
            </a:r>
            <a:endParaRPr lang="en-US" sz="2000" dirty="0"/>
          </a:p>
          <a:p>
            <a:pPr marL="457200" lvl="1" indent="0">
              <a:buNone/>
            </a:pPr>
            <a:endParaRPr lang="en-US" dirty="0"/>
          </a:p>
          <a:p>
            <a:pPr lvl="1"/>
            <a:r>
              <a:rPr lang="en-US" dirty="0"/>
              <a:t>Also catch John Rochford’s </a:t>
            </a:r>
            <a:br>
              <a:rPr lang="en-US" dirty="0"/>
            </a:br>
            <a:r>
              <a:rPr lang="en-US" dirty="0" err="1"/>
              <a:t>axschat</a:t>
            </a:r>
            <a:r>
              <a:rPr lang="en-US" dirty="0"/>
              <a:t> </a:t>
            </a:r>
            <a:r>
              <a:rPr lang="en-US" dirty="0">
                <a:hlinkClick r:id="rId4"/>
              </a:rPr>
              <a:t>http://bit.ly/AXSchatJR</a:t>
            </a:r>
            <a:endParaRPr lang="en-US" dirty="0"/>
          </a:p>
        </p:txBody>
      </p:sp>
      <p:pic>
        <p:nvPicPr>
          <p:cNvPr id="7" name="Picture 6" descr="QR code to access John Rochford's 2019 CSUN Presentation">
            <a:extLst>
              <a:ext uri="{FF2B5EF4-FFF2-40B4-BE49-F238E27FC236}">
                <a16:creationId xmlns:a16="http://schemas.microsoft.com/office/drawing/2014/main" id="{69D95F26-99DA-FC4F-8190-57739809C1A0}"/>
              </a:ext>
            </a:extLst>
          </p:cNvPr>
          <p:cNvPicPr>
            <a:picLocks noChangeAspect="1"/>
          </p:cNvPicPr>
          <p:nvPr/>
        </p:nvPicPr>
        <p:blipFill>
          <a:blip r:embed="rId5"/>
          <a:stretch>
            <a:fillRect/>
          </a:stretch>
        </p:blipFill>
        <p:spPr>
          <a:xfrm>
            <a:off x="396112" y="2702830"/>
            <a:ext cx="1152272" cy="1067546"/>
          </a:xfrm>
          <a:prstGeom prst="rect">
            <a:avLst/>
          </a:prstGeom>
        </p:spPr>
      </p:pic>
      <p:pic>
        <p:nvPicPr>
          <p:cNvPr id="9" name="Picture 8" descr="John Rochford">
            <a:extLst>
              <a:ext uri="{FF2B5EF4-FFF2-40B4-BE49-F238E27FC236}">
                <a16:creationId xmlns:a16="http://schemas.microsoft.com/office/drawing/2014/main" id="{91489E0B-2D67-4D4B-8964-7FC480045DC3}"/>
              </a:ext>
            </a:extLst>
          </p:cNvPr>
          <p:cNvPicPr>
            <a:picLocks noChangeAspect="1"/>
          </p:cNvPicPr>
          <p:nvPr/>
        </p:nvPicPr>
        <p:blipFill>
          <a:blip r:embed="rId6"/>
          <a:stretch>
            <a:fillRect/>
          </a:stretch>
        </p:blipFill>
        <p:spPr>
          <a:xfrm>
            <a:off x="6096000" y="2349890"/>
            <a:ext cx="5286103" cy="3964577"/>
          </a:xfrm>
          <a:prstGeom prst="rect">
            <a:avLst/>
          </a:prstGeom>
        </p:spPr>
      </p:pic>
    </p:spTree>
    <p:extLst>
      <p:ext uri="{BB962C8B-B14F-4D97-AF65-F5344CB8AC3E}">
        <p14:creationId xmlns:p14="http://schemas.microsoft.com/office/powerpoint/2010/main" val="2185657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B8735-6BB9-224D-8739-C6F415BFC7FE}"/>
              </a:ext>
            </a:extLst>
          </p:cNvPr>
          <p:cNvSpPr>
            <a:spLocks noGrp="1"/>
          </p:cNvSpPr>
          <p:nvPr>
            <p:ph sz="half" idx="2"/>
          </p:nvPr>
        </p:nvSpPr>
        <p:spPr/>
        <p:txBody>
          <a:bodyPr/>
          <a:lstStyle/>
          <a:p>
            <a:pPr marL="0" indent="0">
              <a:buNone/>
            </a:pPr>
            <a:r>
              <a:rPr lang="en-US" dirty="0"/>
              <a:t>Future Sessions:</a:t>
            </a:r>
          </a:p>
          <a:p>
            <a:pPr lvl="1"/>
            <a:r>
              <a:rPr lang="en-US" dirty="0"/>
              <a:t>Time Management</a:t>
            </a:r>
          </a:p>
          <a:p>
            <a:pPr lvl="1"/>
            <a:r>
              <a:rPr lang="en-US" dirty="0"/>
              <a:t>Font and Contrast</a:t>
            </a:r>
          </a:p>
          <a:p>
            <a:pPr lvl="1"/>
            <a:r>
              <a:rPr lang="en-US" dirty="0"/>
              <a:t>Numbers, Symbols and Math </a:t>
            </a:r>
          </a:p>
          <a:p>
            <a:pPr lvl="1"/>
            <a:r>
              <a:rPr lang="en-US" dirty="0"/>
              <a:t>Make and Understand Choices</a:t>
            </a:r>
          </a:p>
          <a:p>
            <a:pPr lvl="1"/>
            <a:r>
              <a:rPr lang="en-US" dirty="0"/>
              <a:t>…and more</a:t>
            </a:r>
          </a:p>
        </p:txBody>
      </p:sp>
      <p:sp>
        <p:nvSpPr>
          <p:cNvPr id="3" name="Content Placeholder 2">
            <a:extLst>
              <a:ext uri="{FF2B5EF4-FFF2-40B4-BE49-F238E27FC236}">
                <a16:creationId xmlns:a16="http://schemas.microsoft.com/office/drawing/2014/main" id="{6FFCFA61-9965-AE4F-9B49-7570798BA38C}"/>
              </a:ext>
            </a:extLst>
          </p:cNvPr>
          <p:cNvSpPr>
            <a:spLocks noGrp="1"/>
          </p:cNvSpPr>
          <p:nvPr>
            <p:ph sz="half" idx="1"/>
          </p:nvPr>
        </p:nvSpPr>
        <p:spPr/>
        <p:txBody>
          <a:bodyPr/>
          <a:lstStyle/>
          <a:p>
            <a:pPr marL="0" indent="0">
              <a:buNone/>
            </a:pPr>
            <a:r>
              <a:rPr lang="en-US" dirty="0"/>
              <a:t>Covered in this Session:</a:t>
            </a:r>
          </a:p>
          <a:p>
            <a:pPr lvl="1"/>
            <a:r>
              <a:rPr lang="en-US" dirty="0"/>
              <a:t>Attention</a:t>
            </a:r>
          </a:p>
          <a:p>
            <a:pPr lvl="2"/>
            <a:r>
              <a:rPr lang="en-US" dirty="0"/>
              <a:t>Increase</a:t>
            </a:r>
          </a:p>
          <a:p>
            <a:pPr lvl="2"/>
            <a:r>
              <a:rPr lang="en-US" dirty="0"/>
              <a:t>Maintain</a:t>
            </a:r>
          </a:p>
          <a:p>
            <a:pPr lvl="2"/>
            <a:r>
              <a:rPr lang="en-US" dirty="0"/>
              <a:t>Regain</a:t>
            </a:r>
          </a:p>
          <a:p>
            <a:pPr lvl="1"/>
            <a:r>
              <a:rPr lang="en-US" dirty="0"/>
              <a:t>Memory</a:t>
            </a:r>
          </a:p>
          <a:p>
            <a:pPr lvl="2"/>
            <a:r>
              <a:rPr lang="en-US" dirty="0"/>
              <a:t>Short</a:t>
            </a:r>
          </a:p>
          <a:p>
            <a:pPr lvl="2"/>
            <a:r>
              <a:rPr lang="en-US" dirty="0"/>
              <a:t>Long</a:t>
            </a:r>
          </a:p>
          <a:p>
            <a:pPr lvl="1"/>
            <a:r>
              <a:rPr lang="en-US" dirty="0"/>
              <a:t>Processing Speed</a:t>
            </a:r>
          </a:p>
          <a:p>
            <a:pPr lvl="1"/>
            <a:r>
              <a:rPr lang="en-US" dirty="0"/>
              <a:t>Plain Language</a:t>
            </a:r>
          </a:p>
        </p:txBody>
      </p:sp>
      <p:sp>
        <p:nvSpPr>
          <p:cNvPr id="4" name="Title 3">
            <a:extLst>
              <a:ext uri="{FF2B5EF4-FFF2-40B4-BE49-F238E27FC236}">
                <a16:creationId xmlns:a16="http://schemas.microsoft.com/office/drawing/2014/main" id="{B6BE9DD7-EC70-884A-9620-994D90EFD0D4}"/>
              </a:ext>
            </a:extLst>
          </p:cNvPr>
          <p:cNvSpPr>
            <a:spLocks noGrp="1"/>
          </p:cNvSpPr>
          <p:nvPr>
            <p:ph type="title"/>
          </p:nvPr>
        </p:nvSpPr>
        <p:spPr/>
        <p:txBody>
          <a:bodyPr/>
          <a:lstStyle/>
          <a:p>
            <a:r>
              <a:rPr lang="en-US" dirty="0"/>
              <a:t>Actionable Cognitive Design Principles</a:t>
            </a:r>
          </a:p>
        </p:txBody>
      </p:sp>
    </p:spTree>
    <p:extLst>
      <p:ext uri="{BB962C8B-B14F-4D97-AF65-F5344CB8AC3E}">
        <p14:creationId xmlns:p14="http://schemas.microsoft.com/office/powerpoint/2010/main" val="773410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96F0E4-D3E8-9042-BE14-2075D84E79D1}"/>
              </a:ext>
            </a:extLst>
          </p:cNvPr>
          <p:cNvSpPr>
            <a:spLocks noGrp="1"/>
          </p:cNvSpPr>
          <p:nvPr>
            <p:ph type="body" idx="1"/>
          </p:nvPr>
        </p:nvSpPr>
        <p:spPr/>
        <p:txBody>
          <a:bodyPr/>
          <a:lstStyle/>
          <a:p>
            <a:endParaRPr lang="en-US" dirty="0"/>
          </a:p>
        </p:txBody>
      </p:sp>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p:txBody>
          <a:bodyPr/>
          <a:lstStyle/>
          <a:p>
            <a:pPr algn="r"/>
            <a:r>
              <a:rPr lang="en-US" dirty="0"/>
              <a:t>What is YOUR</a:t>
            </a:r>
            <a:br>
              <a:rPr lang="en-US" dirty="0"/>
            </a:br>
            <a:r>
              <a:rPr lang="en-US" dirty="0"/>
              <a:t>Motivation for</a:t>
            </a:r>
            <a:br>
              <a:rPr lang="en-US" dirty="0"/>
            </a:br>
            <a:r>
              <a:rPr lang="en-US" dirty="0"/>
              <a:t>Cognitive Accessibility?</a:t>
            </a:r>
          </a:p>
        </p:txBody>
      </p:sp>
    </p:spTree>
    <p:extLst>
      <p:ext uri="{BB962C8B-B14F-4D97-AF65-F5344CB8AC3E}">
        <p14:creationId xmlns:p14="http://schemas.microsoft.com/office/powerpoint/2010/main" val="644007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245711-37EB-B24F-8610-5DF7DA72ACD0}"/>
              </a:ext>
            </a:extLst>
          </p:cNvPr>
          <p:cNvSpPr>
            <a:spLocks noGrp="1"/>
          </p:cNvSpPr>
          <p:nvPr>
            <p:ph type="title"/>
          </p:nvPr>
        </p:nvSpPr>
        <p:spPr>
          <a:xfrm>
            <a:off x="0" y="187569"/>
            <a:ext cx="6096000" cy="1004835"/>
          </a:xfrm>
        </p:spPr>
        <p:txBody>
          <a:bodyPr>
            <a:normAutofit fontScale="90000"/>
          </a:bodyPr>
          <a:lstStyle/>
          <a:p>
            <a:pPr algn="ctr"/>
            <a:r>
              <a:rPr lang="en-US" dirty="0"/>
              <a:t>Motivations for </a:t>
            </a:r>
            <a:br>
              <a:rPr lang="en-US" dirty="0"/>
            </a:br>
            <a:r>
              <a:rPr lang="en-US" dirty="0"/>
              <a:t>Cognitive Accessibility</a:t>
            </a:r>
          </a:p>
        </p:txBody>
      </p:sp>
      <p:sp>
        <p:nvSpPr>
          <p:cNvPr id="5" name="Content Placeholder 4">
            <a:extLst>
              <a:ext uri="{FF2B5EF4-FFF2-40B4-BE49-F238E27FC236}">
                <a16:creationId xmlns:a16="http://schemas.microsoft.com/office/drawing/2014/main" id="{8CDE83AF-F6AC-FA4C-809F-4EA0C14489E8}"/>
              </a:ext>
            </a:extLst>
          </p:cNvPr>
          <p:cNvSpPr>
            <a:spLocks noGrp="1"/>
          </p:cNvSpPr>
          <p:nvPr>
            <p:ph sz="quarter" idx="13"/>
          </p:nvPr>
        </p:nvSpPr>
        <p:spPr>
          <a:xfrm>
            <a:off x="838200" y="1396922"/>
            <a:ext cx="10515600" cy="4732684"/>
          </a:xfrm>
        </p:spPr>
        <p:txBody>
          <a:bodyPr/>
          <a:lstStyle/>
          <a:p>
            <a:r>
              <a:rPr lang="en-US" dirty="0"/>
              <a:t>Personal</a:t>
            </a:r>
          </a:p>
          <a:p>
            <a:r>
              <a:rPr lang="en-US" dirty="0"/>
              <a:t>Family &amp; Friends</a:t>
            </a:r>
          </a:p>
          <a:p>
            <a:r>
              <a:rPr lang="en-US" dirty="0"/>
              <a:t>Humanitarian</a:t>
            </a:r>
          </a:p>
          <a:p>
            <a:r>
              <a:rPr lang="en-US" dirty="0"/>
              <a:t>$$$ Profit Driven $$$</a:t>
            </a:r>
          </a:p>
          <a:p>
            <a:endParaRPr lang="en-US" dirty="0"/>
          </a:p>
        </p:txBody>
      </p:sp>
      <p:pic>
        <p:nvPicPr>
          <p:cNvPr id="7" name="Picture 6" descr="A child in a confident pose looking to the sky dressed as an aviator and wearing homemade wings.  ">
            <a:extLst>
              <a:ext uri="{FF2B5EF4-FFF2-40B4-BE49-F238E27FC236}">
                <a16:creationId xmlns:a16="http://schemas.microsoft.com/office/drawing/2014/main" id="{53543051-D904-6044-9C1E-50E3CA8DD630}"/>
              </a:ext>
            </a:extLst>
          </p:cNvPr>
          <p:cNvPicPr>
            <a:picLocks noChangeAspect="1"/>
          </p:cNvPicPr>
          <p:nvPr/>
        </p:nvPicPr>
        <p:blipFill>
          <a:blip r:embed="rId3"/>
          <a:stretch>
            <a:fillRect/>
          </a:stretch>
        </p:blipFill>
        <p:spPr>
          <a:xfrm>
            <a:off x="6539033" y="-34290"/>
            <a:ext cx="5646362" cy="6347980"/>
          </a:xfrm>
          <a:prstGeom prst="rect">
            <a:avLst/>
          </a:prstGeom>
        </p:spPr>
      </p:pic>
    </p:spTree>
    <p:extLst>
      <p:ext uri="{BB962C8B-B14F-4D97-AF65-F5344CB8AC3E}">
        <p14:creationId xmlns:p14="http://schemas.microsoft.com/office/powerpoint/2010/main" val="81362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ave of gold coins">
            <a:extLst>
              <a:ext uri="{FF2B5EF4-FFF2-40B4-BE49-F238E27FC236}">
                <a16:creationId xmlns:a16="http://schemas.microsoft.com/office/drawing/2014/main" id="{2BE30BB8-4057-3447-84CE-475676C482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26806"/>
            <a:ext cx="12192000" cy="6858000"/>
          </a:xfrm>
          <a:prstGeom prst="rect">
            <a:avLst/>
          </a:prstGeom>
        </p:spPr>
      </p:pic>
      <p:sp>
        <p:nvSpPr>
          <p:cNvPr id="2" name="Title 1">
            <a:extLst>
              <a:ext uri="{FF2B5EF4-FFF2-40B4-BE49-F238E27FC236}">
                <a16:creationId xmlns:a16="http://schemas.microsoft.com/office/drawing/2014/main" id="{6A687403-F353-134F-A2D9-85070E4A6AA6}"/>
              </a:ext>
            </a:extLst>
          </p:cNvPr>
          <p:cNvSpPr>
            <a:spLocks noGrp="1"/>
          </p:cNvSpPr>
          <p:nvPr>
            <p:ph type="title"/>
          </p:nvPr>
        </p:nvSpPr>
        <p:spPr>
          <a:xfrm>
            <a:off x="323846" y="187569"/>
            <a:ext cx="10515600" cy="1004835"/>
          </a:xfrm>
        </p:spPr>
        <p:txBody>
          <a:bodyPr/>
          <a:lstStyle/>
          <a:p>
            <a:r>
              <a:rPr lang="en-US" dirty="0"/>
              <a:t>Cognitive A11Y = More Profit</a:t>
            </a:r>
          </a:p>
        </p:txBody>
      </p:sp>
      <p:sp>
        <p:nvSpPr>
          <p:cNvPr id="3" name="Content Placeholder 2">
            <a:extLst>
              <a:ext uri="{FF2B5EF4-FFF2-40B4-BE49-F238E27FC236}">
                <a16:creationId xmlns:a16="http://schemas.microsoft.com/office/drawing/2014/main" id="{0A7A90EA-F994-4142-8DE7-D1B86D32E588}"/>
              </a:ext>
            </a:extLst>
          </p:cNvPr>
          <p:cNvSpPr>
            <a:spLocks noGrp="1"/>
          </p:cNvSpPr>
          <p:nvPr>
            <p:ph idx="1"/>
          </p:nvPr>
        </p:nvSpPr>
        <p:spPr>
          <a:xfrm>
            <a:off x="838200" y="1113220"/>
            <a:ext cx="10515600" cy="4738780"/>
          </a:xfrm>
        </p:spPr>
        <p:txBody>
          <a:bodyPr/>
          <a:lstStyle/>
          <a:p>
            <a:pPr marL="0" indent="0">
              <a:buNone/>
            </a:pPr>
            <a:r>
              <a:rPr lang="en-US" dirty="0"/>
              <a:t>“</a:t>
            </a:r>
            <a:r>
              <a:rPr lang="en-US" dirty="0">
                <a:hlinkClick r:id="rId4"/>
              </a:rPr>
              <a:t>According to a Jakob Nielsen study</a:t>
            </a:r>
            <a:r>
              <a:rPr lang="en-US" dirty="0"/>
              <a:t>, </a:t>
            </a:r>
            <a:br>
              <a:rPr lang="en-US" dirty="0"/>
            </a:br>
            <a:r>
              <a:rPr lang="en-US" dirty="0"/>
              <a:t>seniors are 35% less likely </a:t>
            </a:r>
            <a:br>
              <a:rPr lang="en-US" dirty="0"/>
            </a:br>
            <a:r>
              <a:rPr lang="en-US" dirty="0"/>
              <a:t>to complete a purchase online </a:t>
            </a:r>
            <a:br>
              <a:rPr lang="en-US" dirty="0"/>
            </a:br>
            <a:r>
              <a:rPr lang="en-US" dirty="0"/>
              <a:t>than someone under the age of 55.”</a:t>
            </a:r>
          </a:p>
          <a:p>
            <a:pPr marL="0" indent="0">
              <a:buNone/>
            </a:pPr>
            <a:r>
              <a:rPr lang="en-US" i="1" dirty="0"/>
              <a:t>The older we get, </a:t>
            </a:r>
            <a:br>
              <a:rPr lang="en-US" i="1" dirty="0"/>
            </a:br>
            <a:r>
              <a:rPr lang="en-US" i="1" dirty="0"/>
              <a:t>the more cognitive challenges we face.</a:t>
            </a:r>
            <a:br>
              <a:rPr lang="en-US" i="1" dirty="0"/>
            </a:br>
            <a:r>
              <a:rPr lang="en-US" i="1" dirty="0"/>
              <a:t> </a:t>
            </a:r>
            <a:br>
              <a:rPr lang="en-US" i="1" dirty="0"/>
            </a:br>
            <a:r>
              <a:rPr lang="en-US" i="1" dirty="0"/>
              <a:t>“People’s ability to use websites effectively </a:t>
            </a:r>
            <a:br>
              <a:rPr lang="en-US" i="1" dirty="0"/>
            </a:br>
            <a:r>
              <a:rPr lang="en-US" i="1" dirty="0"/>
              <a:t>declines 0.8% every year over the age of 25.”</a:t>
            </a:r>
            <a:endParaRPr lang="en-US" dirty="0"/>
          </a:p>
        </p:txBody>
      </p:sp>
    </p:spTree>
    <p:extLst>
      <p:ext uri="{BB962C8B-B14F-4D97-AF65-F5344CB8AC3E}">
        <p14:creationId xmlns:p14="http://schemas.microsoft.com/office/powerpoint/2010/main" val="2535935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2735-DAF1-8D4C-9035-41BE0DEB6954}"/>
              </a:ext>
            </a:extLst>
          </p:cNvPr>
          <p:cNvSpPr>
            <a:spLocks noGrp="1"/>
          </p:cNvSpPr>
          <p:nvPr>
            <p:ph type="title"/>
          </p:nvPr>
        </p:nvSpPr>
        <p:spPr/>
        <p:txBody>
          <a:bodyPr/>
          <a:lstStyle/>
          <a:p>
            <a:r>
              <a:rPr lang="en-US" dirty="0">
                <a:solidFill>
                  <a:schemeClr val="accent1"/>
                </a:solidFill>
              </a:rPr>
              <a:t>Example: US Seniors Have </a:t>
            </a:r>
            <a:r>
              <a:rPr lang="en-US" dirty="0">
                <a:ln>
                  <a:solidFill>
                    <a:schemeClr val="tx1"/>
                  </a:solidFill>
                </a:ln>
                <a:solidFill>
                  <a:srgbClr val="CD8A00"/>
                </a:solidFill>
              </a:rPr>
              <a:t>$$$$$</a:t>
            </a:r>
          </a:p>
        </p:txBody>
      </p:sp>
      <p:sp>
        <p:nvSpPr>
          <p:cNvPr id="5" name="Text Placeholder 4">
            <a:extLst>
              <a:ext uri="{FF2B5EF4-FFF2-40B4-BE49-F238E27FC236}">
                <a16:creationId xmlns:a16="http://schemas.microsoft.com/office/drawing/2014/main" id="{916BE9D0-03CF-664B-8394-A7104232F711}"/>
              </a:ext>
            </a:extLst>
          </p:cNvPr>
          <p:cNvSpPr>
            <a:spLocks noGrp="1"/>
          </p:cNvSpPr>
          <p:nvPr>
            <p:ph type="body" idx="4294967295"/>
          </p:nvPr>
        </p:nvSpPr>
        <p:spPr>
          <a:xfrm>
            <a:off x="838200" y="2922005"/>
            <a:ext cx="10317480" cy="506995"/>
          </a:xfrm>
        </p:spPr>
        <p:txBody>
          <a:bodyPr>
            <a:normAutofit fontScale="25000" lnSpcReduction="20000"/>
          </a:bodyPr>
          <a:lstStyle/>
          <a:p>
            <a:r>
              <a:rPr lang="en-US" dirty="0">
                <a:solidFill>
                  <a:schemeClr val="bg1"/>
                </a:solidFill>
              </a:rPr>
              <a:t>Average Wealth in US by Age in 2016</a:t>
            </a:r>
          </a:p>
          <a:p>
            <a:r>
              <a:rPr lang="en-US" sz="2800" i="1" kern="1200" dirty="0">
                <a:solidFill>
                  <a:schemeClr val="bg1"/>
                </a:solidFill>
                <a:effectLst/>
                <a:latin typeface="+mn-lt"/>
                <a:ea typeface="+mn-ea"/>
                <a:cs typeface="+mn-cs"/>
              </a:rPr>
              <a:t>Age 18-24</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$93,982.80 </a:t>
            </a:r>
          </a:p>
          <a:p>
            <a:r>
              <a:rPr lang="en-US" sz="2800" i="1" kern="1200" dirty="0">
                <a:solidFill>
                  <a:schemeClr val="bg1"/>
                </a:solidFill>
                <a:effectLst/>
                <a:latin typeface="+mn-lt"/>
                <a:ea typeface="+mn-ea"/>
                <a:cs typeface="+mn-cs"/>
              </a:rPr>
              <a:t>Age 25-29</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$39,565.88 </a:t>
            </a:r>
          </a:p>
          <a:p>
            <a:r>
              <a:rPr lang="en-US" sz="2800" i="1" kern="1200" dirty="0">
                <a:solidFill>
                  <a:schemeClr val="bg1"/>
                </a:solidFill>
                <a:effectLst/>
                <a:latin typeface="+mn-lt"/>
                <a:ea typeface="+mn-ea"/>
                <a:cs typeface="+mn-cs"/>
              </a:rPr>
              <a:t>Age 30-34</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$95,235.53 </a:t>
            </a:r>
          </a:p>
          <a:p>
            <a:r>
              <a:rPr lang="en-US" sz="2800" i="1" kern="1200" dirty="0">
                <a:solidFill>
                  <a:schemeClr val="bg1"/>
                </a:solidFill>
                <a:effectLst/>
                <a:latin typeface="+mn-lt"/>
                <a:ea typeface="+mn-ea"/>
                <a:cs typeface="+mn-cs"/>
              </a:rPr>
              <a:t>Age 35-39</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$257,581.86 </a:t>
            </a:r>
          </a:p>
          <a:p>
            <a:r>
              <a:rPr lang="en-US" sz="2800" i="1" kern="1200" dirty="0">
                <a:solidFill>
                  <a:schemeClr val="bg1"/>
                </a:solidFill>
                <a:effectLst/>
                <a:latin typeface="+mn-lt"/>
                <a:ea typeface="+mn-ea"/>
                <a:cs typeface="+mn-cs"/>
              </a:rPr>
              <a:t>Age 40-44</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$316,660.61 </a:t>
            </a:r>
          </a:p>
          <a:p>
            <a:r>
              <a:rPr lang="en-US" sz="2800" i="1" kern="1200" dirty="0">
                <a:solidFill>
                  <a:schemeClr val="bg1"/>
                </a:solidFill>
                <a:effectLst/>
                <a:latin typeface="+mn-lt"/>
                <a:ea typeface="+mn-ea"/>
                <a:cs typeface="+mn-cs"/>
              </a:rPr>
              <a:t>Age 45-49</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$599,194.17 </a:t>
            </a:r>
          </a:p>
          <a:p>
            <a:r>
              <a:rPr lang="en-US" sz="2800" i="1" kern="1200" dirty="0">
                <a:solidFill>
                  <a:schemeClr val="bg1"/>
                </a:solidFill>
                <a:effectLst/>
                <a:latin typeface="+mn-lt"/>
                <a:ea typeface="+mn-ea"/>
                <a:cs typeface="+mn-cs"/>
              </a:rPr>
              <a:t>Age 50-54</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$838,702.95 </a:t>
            </a:r>
          </a:p>
          <a:p>
            <a:r>
              <a:rPr lang="en-US" sz="2800" i="1" kern="1200" dirty="0">
                <a:solidFill>
                  <a:schemeClr val="bg1"/>
                </a:solidFill>
                <a:effectLst/>
                <a:latin typeface="+mn-lt"/>
                <a:ea typeface="+mn-ea"/>
                <a:cs typeface="+mn-cs"/>
              </a:rPr>
              <a:t>Age 55-59</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$1,150,037.78 </a:t>
            </a:r>
          </a:p>
          <a:p>
            <a:r>
              <a:rPr lang="en-US" sz="2800" i="1" kern="1200" dirty="0">
                <a:solidFill>
                  <a:schemeClr val="bg1"/>
                </a:solidFill>
                <a:effectLst/>
                <a:latin typeface="+mn-lt"/>
                <a:ea typeface="+mn-ea"/>
                <a:cs typeface="+mn-cs"/>
              </a:rPr>
              <a:t>Age 60-64</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$1,180,377.62 </a:t>
            </a:r>
          </a:p>
          <a:p>
            <a:r>
              <a:rPr lang="en-US" sz="2800" i="1" kern="1200" dirty="0">
                <a:solidFill>
                  <a:schemeClr val="bg1"/>
                </a:solidFill>
                <a:effectLst/>
                <a:latin typeface="+mn-lt"/>
                <a:ea typeface="+mn-ea"/>
                <a:cs typeface="+mn-cs"/>
              </a:rPr>
              <a:t>Age 65-69</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$1,056,483.97 </a:t>
            </a:r>
          </a:p>
          <a:p>
            <a:r>
              <a:rPr lang="en-US" sz="2800" i="1" kern="1200" dirty="0">
                <a:solidFill>
                  <a:schemeClr val="bg1"/>
                </a:solidFill>
                <a:effectLst/>
                <a:latin typeface="+mn-lt"/>
                <a:ea typeface="+mn-ea"/>
                <a:cs typeface="+mn-cs"/>
              </a:rPr>
              <a:t>Age 70-74</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$1,062,427.63 </a:t>
            </a:r>
          </a:p>
          <a:p>
            <a:r>
              <a:rPr lang="en-US" sz="2800" i="1" kern="1200" dirty="0">
                <a:solidFill>
                  <a:schemeClr val="bg1"/>
                </a:solidFill>
                <a:effectLst/>
                <a:latin typeface="+mn-lt"/>
                <a:ea typeface="+mn-ea"/>
                <a:cs typeface="+mn-cs"/>
              </a:rPr>
              <a:t>75-79</a:t>
            </a:r>
            <a:r>
              <a:rPr lang="en-US" sz="2800" i="0" kern="1200" baseline="0" dirty="0">
                <a:solidFill>
                  <a:schemeClr val="bg1"/>
                </a:solidFill>
                <a:effectLst/>
                <a:latin typeface="+mn-lt"/>
                <a:ea typeface="+mn-ea"/>
                <a:cs typeface="+mn-cs"/>
              </a:rPr>
              <a:t> average wealth </a:t>
            </a:r>
            <a:r>
              <a:rPr lang="en-US" sz="2800" i="1" kern="1200" dirty="0">
                <a:solidFill>
                  <a:schemeClr val="bg1"/>
                </a:solidFill>
                <a:effectLst/>
                <a:latin typeface="+mn-lt"/>
                <a:ea typeface="+mn-ea"/>
                <a:cs typeface="+mn-cs"/>
              </a:rPr>
              <a:t>Age </a:t>
            </a:r>
            <a:r>
              <a:rPr lang="en-US" sz="2800" kern="1200" dirty="0">
                <a:solidFill>
                  <a:schemeClr val="bg1"/>
                </a:solidFill>
                <a:effectLst/>
                <a:latin typeface="+mn-lt"/>
                <a:ea typeface="+mn-ea"/>
                <a:cs typeface="+mn-cs"/>
              </a:rPr>
              <a:t>$1,097,415.06 </a:t>
            </a:r>
          </a:p>
          <a:p>
            <a:r>
              <a:rPr lang="en-US" sz="2800" i="1" kern="1200" dirty="0">
                <a:solidFill>
                  <a:schemeClr val="bg1"/>
                </a:solidFill>
                <a:effectLst/>
                <a:latin typeface="+mn-lt"/>
                <a:ea typeface="+mn-ea"/>
                <a:cs typeface="+mn-cs"/>
              </a:rPr>
              <a:t>Age 80+</a:t>
            </a:r>
            <a:r>
              <a:rPr lang="en-US" sz="2800" i="0" kern="1200" baseline="0" dirty="0">
                <a:solidFill>
                  <a:schemeClr val="bg1"/>
                </a:solidFill>
                <a:effectLst/>
                <a:latin typeface="+mn-lt"/>
                <a:ea typeface="+mn-ea"/>
                <a:cs typeface="+mn-cs"/>
              </a:rPr>
              <a:t> average wealth </a:t>
            </a:r>
            <a:r>
              <a:rPr lang="en-US" sz="2800" kern="1200" dirty="0">
                <a:solidFill>
                  <a:schemeClr val="bg1"/>
                </a:solidFill>
                <a:effectLst/>
                <a:latin typeface="+mn-lt"/>
                <a:ea typeface="+mn-ea"/>
                <a:cs typeface="+mn-cs"/>
              </a:rPr>
              <a:t>$1,039,818.04 </a:t>
            </a:r>
          </a:p>
          <a:p>
            <a:r>
              <a:rPr lang="en-US" sz="7200" dirty="0"/>
              <a:t>Source:  US Federal Reserve 2016 Survey of Consumer Finances</a:t>
            </a:r>
            <a:r>
              <a:rPr lang="en-US" sz="7200" baseline="0" dirty="0"/>
              <a:t> </a:t>
            </a:r>
            <a:endParaRPr lang="en-US" sz="7200" dirty="0"/>
          </a:p>
        </p:txBody>
      </p:sp>
      <p:graphicFrame>
        <p:nvGraphicFramePr>
          <p:cNvPr id="4" name="Content Placeholder 3" descr="Average wealth in US by Age in 2016">
            <a:extLst>
              <a:ext uri="{FF2B5EF4-FFF2-40B4-BE49-F238E27FC236}">
                <a16:creationId xmlns:a16="http://schemas.microsoft.com/office/drawing/2014/main" id="{85CE096D-3A66-DA41-99B7-3FFB1BF04DA9}"/>
              </a:ext>
            </a:extLst>
          </p:cNvPr>
          <p:cNvGraphicFramePr>
            <a:graphicFrameLocks noGrp="1"/>
          </p:cNvGraphicFramePr>
          <p:nvPr>
            <p:ph idx="1"/>
            <p:extLst>
              <p:ext uri="{D42A27DB-BD31-4B8C-83A1-F6EECF244321}">
                <p14:modId xmlns:p14="http://schemas.microsoft.com/office/powerpoint/2010/main" val="2686218529"/>
              </p:ext>
            </p:extLst>
          </p:nvPr>
        </p:nvGraphicFramePr>
        <p:xfrm>
          <a:off x="720436" y="981414"/>
          <a:ext cx="10515600" cy="4738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0069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838200" y="2197418"/>
            <a:ext cx="10515600" cy="2852737"/>
          </a:xfrm>
        </p:spPr>
        <p:txBody>
          <a:bodyPr/>
          <a:lstStyle/>
          <a:p>
            <a:pPr algn="ctr"/>
            <a:r>
              <a:rPr lang="en-US"/>
              <a:t>10,000 people turn 65 years old</a:t>
            </a:r>
            <a:br>
              <a:rPr lang="en-US"/>
            </a:br>
            <a:r>
              <a:rPr lang="en-US"/>
              <a:t>every day!</a:t>
            </a:r>
          </a:p>
        </p:txBody>
      </p:sp>
    </p:spTree>
    <p:extLst>
      <p:ext uri="{BB962C8B-B14F-4D97-AF65-F5344CB8AC3E}">
        <p14:creationId xmlns:p14="http://schemas.microsoft.com/office/powerpoint/2010/main" val="1622009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96F0E4-D3E8-9042-BE14-2075D84E79D1}"/>
              </a:ext>
            </a:extLst>
          </p:cNvPr>
          <p:cNvSpPr>
            <a:spLocks noGrp="1"/>
          </p:cNvSpPr>
          <p:nvPr>
            <p:ph type="body" idx="1"/>
          </p:nvPr>
        </p:nvSpPr>
        <p:spPr>
          <a:xfrm>
            <a:off x="1" y="5365221"/>
            <a:ext cx="12192000" cy="1500187"/>
          </a:xfrm>
        </p:spPr>
        <p:txBody>
          <a:bodyPr>
            <a:noAutofit/>
          </a:bodyPr>
          <a:lstStyle/>
          <a:p>
            <a:pPr algn="ctr"/>
            <a:r>
              <a:rPr lang="en-US" sz="5000" b="1">
                <a:solidFill>
                  <a:srgbClr val="FFFF00"/>
                </a:solidFill>
              </a:rPr>
              <a:t>Conserve mental energy &amp; increase ROI</a:t>
            </a:r>
          </a:p>
        </p:txBody>
      </p:sp>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p:txBody>
          <a:bodyPr>
            <a:normAutofit/>
          </a:bodyPr>
          <a:lstStyle/>
          <a:p>
            <a:pPr algn="ctr"/>
            <a:r>
              <a:rPr lang="en-US"/>
              <a:t>Good Design</a:t>
            </a:r>
            <a:br>
              <a:rPr lang="en-US"/>
            </a:br>
            <a:r>
              <a:rPr lang="en-US"/>
              <a:t>is</a:t>
            </a:r>
            <a:br>
              <a:rPr lang="en-US"/>
            </a:br>
            <a:r>
              <a:rPr lang="en-US"/>
              <a:t>Cognitively Efficient Design</a:t>
            </a:r>
          </a:p>
        </p:txBody>
      </p:sp>
    </p:spTree>
    <p:extLst>
      <p:ext uri="{BB962C8B-B14F-4D97-AF65-F5344CB8AC3E}">
        <p14:creationId xmlns:p14="http://schemas.microsoft.com/office/powerpoint/2010/main" val="430399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65DA-A128-F840-B1CD-946EDFD84F81}"/>
              </a:ext>
            </a:extLst>
          </p:cNvPr>
          <p:cNvSpPr>
            <a:spLocks noGrp="1"/>
          </p:cNvSpPr>
          <p:nvPr>
            <p:ph type="title"/>
          </p:nvPr>
        </p:nvSpPr>
        <p:spPr/>
        <p:txBody>
          <a:bodyPr/>
          <a:lstStyle/>
          <a:p>
            <a:r>
              <a:rPr lang="en-US"/>
              <a:t>Accessibility For Good</a:t>
            </a:r>
          </a:p>
        </p:txBody>
      </p:sp>
      <p:pic>
        <p:nvPicPr>
          <p:cNvPr id="4" name="Picture 3" descr="Accessibility for Good&#10;">
            <a:extLst>
              <a:ext uri="{FF2B5EF4-FFF2-40B4-BE49-F238E27FC236}">
                <a16:creationId xmlns:a16="http://schemas.microsoft.com/office/drawing/2014/main" id="{60D9A693-F5D9-F243-B14F-DEAD4F212E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226342"/>
          </a:xfrm>
          <a:prstGeom prst="rect">
            <a:avLst/>
          </a:prstGeom>
        </p:spPr>
      </p:pic>
    </p:spTree>
    <p:extLst>
      <p:ext uri="{BB962C8B-B14F-4D97-AF65-F5344CB8AC3E}">
        <p14:creationId xmlns:p14="http://schemas.microsoft.com/office/powerpoint/2010/main" val="387723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p:txBody>
          <a:bodyPr>
            <a:normAutofit/>
          </a:bodyPr>
          <a:lstStyle/>
          <a:p>
            <a:pPr algn="r"/>
            <a:r>
              <a:rPr lang="en-US" sz="5400"/>
              <a:t>Why haven’t we solved </a:t>
            </a:r>
            <a:br>
              <a:rPr lang="en-US" sz="5400"/>
            </a:br>
            <a:r>
              <a:rPr lang="en-US" sz="5400"/>
              <a:t>Cognitive Accessibility yet?</a:t>
            </a:r>
          </a:p>
        </p:txBody>
      </p:sp>
    </p:spTree>
    <p:extLst>
      <p:ext uri="{BB962C8B-B14F-4D97-AF65-F5344CB8AC3E}">
        <p14:creationId xmlns:p14="http://schemas.microsoft.com/office/powerpoint/2010/main" val="2191277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6DACF5-A2B3-A544-AEC6-74AD09A0E206}"/>
              </a:ext>
            </a:extLst>
          </p:cNvPr>
          <p:cNvSpPr>
            <a:spLocks noGrp="1"/>
          </p:cNvSpPr>
          <p:nvPr>
            <p:ph type="title"/>
          </p:nvPr>
        </p:nvSpPr>
        <p:spPr/>
        <p:txBody>
          <a:bodyPr/>
          <a:lstStyle/>
          <a:p>
            <a:r>
              <a:rPr lang="en-US"/>
              <a:t>Connect with Deque</a:t>
            </a:r>
          </a:p>
        </p:txBody>
      </p:sp>
      <p:pic>
        <p:nvPicPr>
          <p:cNvPr id="2050" name="Picture 2" descr="Deque employees at our annual strategic meeting">
            <a:extLst>
              <a:ext uri="{FF2B5EF4-FFF2-40B4-BE49-F238E27FC236}">
                <a16:creationId xmlns:a16="http://schemas.microsoft.com/office/drawing/2014/main" id="{2F210770-6101-8346-82F0-55867490D2AA}"/>
              </a:ext>
            </a:extLst>
          </p:cNvPr>
          <p:cNvPicPr>
            <a:picLocks noGrp="1" noChangeAspect="1" noChangeArrowheads="1"/>
          </p:cNvPicPr>
          <p:nvPr>
            <p:ph sz="quarter" idx="13"/>
          </p:nvPr>
        </p:nvPicPr>
        <p:blipFill>
          <a:blip r:embed="rId2">
            <a:extLst>
              <a:ext uri="{28A0092B-C50C-407E-A947-70E740481C1C}">
                <a14:useLocalDpi xmlns:a14="http://schemas.microsoft.com/office/drawing/2010/main"/>
              </a:ext>
            </a:extLst>
          </a:blip>
          <a:srcRect/>
          <a:stretch>
            <a:fillRect/>
          </a:stretch>
        </p:blipFill>
        <p:spPr bwMode="auto">
          <a:xfrm>
            <a:off x="941208" y="1192404"/>
            <a:ext cx="10412592" cy="32829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witter logo">
            <a:extLst>
              <a:ext uri="{FF2B5EF4-FFF2-40B4-BE49-F238E27FC236}">
                <a16:creationId xmlns:a16="http://schemas.microsoft.com/office/drawing/2014/main" id="{E4C134D4-E2AF-5548-84EF-6FCAF491A04D}"/>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91615" y="4878695"/>
            <a:ext cx="403860" cy="4038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E8BC682-CB11-9E40-847F-41D049BC75D1}"/>
              </a:ext>
            </a:extLst>
          </p:cNvPr>
          <p:cNvSpPr/>
          <p:nvPr/>
        </p:nvSpPr>
        <p:spPr>
          <a:xfrm>
            <a:off x="1957005" y="4816954"/>
            <a:ext cx="2581091" cy="523220"/>
          </a:xfrm>
          <a:prstGeom prst="rect">
            <a:avLst/>
          </a:prstGeom>
        </p:spPr>
        <p:txBody>
          <a:bodyPr wrap="none">
            <a:spAutoFit/>
          </a:bodyPr>
          <a:lstStyle/>
          <a:p>
            <a:r>
              <a:rPr lang="en-US" sz="2800" u="sng">
                <a:solidFill>
                  <a:srgbClr val="0070C0"/>
                </a:solidFill>
                <a:latin typeface="Calibri" panose="020F0502020204030204" pitchFamily="34" charset="0"/>
                <a:hlinkClick r:id="rId4"/>
              </a:rPr>
              <a:t>@dequesystems</a:t>
            </a:r>
            <a:endParaRPr lang="en-US" sz="2800"/>
          </a:p>
        </p:txBody>
      </p:sp>
      <p:pic>
        <p:nvPicPr>
          <p:cNvPr id="14" name="Picture 4" descr="github logo">
            <a:extLst>
              <a:ext uri="{FF2B5EF4-FFF2-40B4-BE49-F238E27FC236}">
                <a16:creationId xmlns:a16="http://schemas.microsoft.com/office/drawing/2014/main" id="{26709F6E-BA02-EC4D-8CB0-E22E470225EF}"/>
              </a:ext>
            </a:extLst>
          </p:cNvPr>
          <p:cNvPicPr>
            <a:picLocks noChangeAspect="1" noChangeArrowheads="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32057" y="5362207"/>
            <a:ext cx="508635" cy="5086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2EDA055-C402-B047-991D-9A0E88F4C786}"/>
              </a:ext>
            </a:extLst>
          </p:cNvPr>
          <p:cNvSpPr/>
          <p:nvPr/>
        </p:nvSpPr>
        <p:spPr>
          <a:xfrm>
            <a:off x="1957005" y="5371390"/>
            <a:ext cx="2238374" cy="1354217"/>
          </a:xfrm>
          <a:prstGeom prst="rect">
            <a:avLst/>
          </a:prstGeom>
        </p:spPr>
        <p:txBody>
          <a:bodyPr wrap="square">
            <a:spAutoFit/>
          </a:bodyPr>
          <a:lstStyle/>
          <a:p>
            <a:pPr>
              <a:spcBef>
                <a:spcPts val="800"/>
              </a:spcBef>
            </a:pPr>
            <a:r>
              <a:rPr lang="en-US" sz="2800" u="sng">
                <a:solidFill>
                  <a:srgbClr val="0070C0"/>
                </a:solidFill>
                <a:latin typeface="Calibri" panose="020F0502020204030204" pitchFamily="34" charset="0"/>
                <a:hlinkClick r:id="rId6"/>
              </a:rPr>
              <a:t>dequelabs</a:t>
            </a:r>
            <a:endParaRPr lang="en-US" sz="2800"/>
          </a:p>
          <a:p>
            <a:br>
              <a:rPr lang="en-US"/>
            </a:br>
            <a:br>
              <a:rPr lang="en-US"/>
            </a:br>
            <a:endParaRPr lang="en-US"/>
          </a:p>
        </p:txBody>
      </p:sp>
      <p:pic>
        <p:nvPicPr>
          <p:cNvPr id="15" name="Picture 6" descr="linkedin logo">
            <a:extLst>
              <a:ext uri="{FF2B5EF4-FFF2-40B4-BE49-F238E27FC236}">
                <a16:creationId xmlns:a16="http://schemas.microsoft.com/office/drawing/2014/main" id="{EDC119FE-FFFD-9D4B-AC0B-5F9D92B6FAD1}"/>
              </a:ext>
            </a:extLst>
          </p:cNvPr>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58778" y="4910309"/>
            <a:ext cx="372246" cy="3722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C048A68-9702-CA4C-8AD7-C15DF8A5C30C}"/>
              </a:ext>
            </a:extLst>
          </p:cNvPr>
          <p:cNvSpPr/>
          <p:nvPr/>
        </p:nvSpPr>
        <p:spPr>
          <a:xfrm>
            <a:off x="6934204" y="4832781"/>
            <a:ext cx="3766181" cy="1077218"/>
          </a:xfrm>
          <a:prstGeom prst="rect">
            <a:avLst/>
          </a:prstGeom>
        </p:spPr>
        <p:txBody>
          <a:bodyPr wrap="square">
            <a:spAutoFit/>
          </a:bodyPr>
          <a:lstStyle/>
          <a:p>
            <a:r>
              <a:rPr lang="en-US" sz="2800" u="sng">
                <a:solidFill>
                  <a:srgbClr val="0070C0"/>
                </a:solidFill>
                <a:latin typeface="Calibri" panose="020F0502020204030204" pitchFamily="34" charset="0"/>
                <a:hlinkClick r:id="rId8"/>
              </a:rPr>
              <a:t>deque-systems-inc</a:t>
            </a:r>
            <a:endParaRPr lang="en-US" sz="2800"/>
          </a:p>
          <a:p>
            <a:br>
              <a:rPr lang="en-US"/>
            </a:br>
            <a:endParaRPr lang="en-US"/>
          </a:p>
        </p:txBody>
      </p:sp>
      <p:pic>
        <p:nvPicPr>
          <p:cNvPr id="16" name="Picture 8" descr="youtube logo">
            <a:extLst>
              <a:ext uri="{FF2B5EF4-FFF2-40B4-BE49-F238E27FC236}">
                <a16:creationId xmlns:a16="http://schemas.microsoft.com/office/drawing/2014/main" id="{383FAA29-BEBA-1847-9103-383693A60F4C}"/>
              </a:ext>
            </a:extLst>
          </p:cNvPr>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61636" y="5433220"/>
            <a:ext cx="373856" cy="3738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89C0E70-C569-9242-B967-3BC166A709FF}"/>
              </a:ext>
            </a:extLst>
          </p:cNvPr>
          <p:cNvSpPr/>
          <p:nvPr/>
        </p:nvSpPr>
        <p:spPr>
          <a:xfrm>
            <a:off x="6934204" y="5371390"/>
            <a:ext cx="6096000" cy="1077218"/>
          </a:xfrm>
          <a:prstGeom prst="rect">
            <a:avLst/>
          </a:prstGeom>
        </p:spPr>
        <p:txBody>
          <a:bodyPr>
            <a:spAutoFit/>
          </a:bodyPr>
          <a:lstStyle/>
          <a:p>
            <a:r>
              <a:rPr lang="en-US" sz="2800" u="sng">
                <a:solidFill>
                  <a:srgbClr val="0070C0"/>
                </a:solidFill>
                <a:latin typeface="Calibri" panose="020F0502020204030204" pitchFamily="34" charset="0"/>
                <a:hlinkClick r:id="rId10"/>
              </a:rPr>
              <a:t>dequesystemsinc</a:t>
            </a:r>
            <a:endParaRPr lang="en-US" sz="2800"/>
          </a:p>
          <a:p>
            <a:br>
              <a:rPr lang="en-US"/>
            </a:br>
            <a:endParaRPr lang="en-US"/>
          </a:p>
        </p:txBody>
      </p:sp>
    </p:spTree>
    <p:extLst>
      <p:ext uri="{BB962C8B-B14F-4D97-AF65-F5344CB8AC3E}">
        <p14:creationId xmlns:p14="http://schemas.microsoft.com/office/powerpoint/2010/main" val="210834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5B20-2E76-5545-8D65-B18A517194A8}"/>
              </a:ext>
            </a:extLst>
          </p:cNvPr>
          <p:cNvSpPr>
            <a:spLocks noGrp="1"/>
          </p:cNvSpPr>
          <p:nvPr>
            <p:ph type="title"/>
          </p:nvPr>
        </p:nvSpPr>
        <p:spPr>
          <a:xfrm>
            <a:off x="6546574" y="2292834"/>
            <a:ext cx="5092424" cy="2852737"/>
          </a:xfrm>
        </p:spPr>
        <p:txBody>
          <a:bodyPr>
            <a:normAutofit fontScale="90000"/>
          </a:bodyPr>
          <a:lstStyle/>
          <a:p>
            <a:pPr algn="ctr"/>
            <a:r>
              <a:rPr lang="en-US"/>
              <a:t>Because in COGA</a:t>
            </a:r>
            <a:br>
              <a:rPr lang="en-US"/>
            </a:br>
            <a:r>
              <a:rPr lang="en-US"/>
              <a:t>one size</a:t>
            </a:r>
            <a:br>
              <a:rPr lang="en-US"/>
            </a:br>
            <a:r>
              <a:rPr lang="en-US"/>
              <a:t>does NOT </a:t>
            </a:r>
            <a:br>
              <a:rPr lang="en-US"/>
            </a:br>
            <a:r>
              <a:rPr lang="en-US"/>
              <a:t>fit all</a:t>
            </a:r>
          </a:p>
        </p:txBody>
      </p:sp>
      <p:pic>
        <p:nvPicPr>
          <p:cNvPr id="4" name="Picture 3" descr="a small boy wearing a man's suit that is 10 times to big for him.">
            <a:extLst>
              <a:ext uri="{FF2B5EF4-FFF2-40B4-BE49-F238E27FC236}">
                <a16:creationId xmlns:a16="http://schemas.microsoft.com/office/drawing/2014/main" id="{F90F2321-A400-C943-B7A0-2FE6085F46B1}"/>
              </a:ext>
            </a:extLst>
          </p:cNvPr>
          <p:cNvPicPr>
            <a:picLocks noChangeAspect="1"/>
          </p:cNvPicPr>
          <p:nvPr/>
        </p:nvPicPr>
        <p:blipFill>
          <a:blip r:embed="rId3"/>
          <a:stretch>
            <a:fillRect/>
          </a:stretch>
        </p:blipFill>
        <p:spPr>
          <a:xfrm>
            <a:off x="0" y="-95597"/>
            <a:ext cx="4993178" cy="7049193"/>
          </a:xfrm>
          <a:prstGeom prst="rect">
            <a:avLst/>
          </a:prstGeom>
        </p:spPr>
      </p:pic>
    </p:spTree>
    <p:extLst>
      <p:ext uri="{BB962C8B-B14F-4D97-AF65-F5344CB8AC3E}">
        <p14:creationId xmlns:p14="http://schemas.microsoft.com/office/powerpoint/2010/main" val="238700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p:txBody>
          <a:bodyPr/>
          <a:lstStyle/>
          <a:p>
            <a:pPr algn="ctr"/>
            <a:r>
              <a:rPr lang="en-US"/>
              <a:t>COGA</a:t>
            </a:r>
            <a:br>
              <a:rPr lang="en-US"/>
            </a:br>
            <a:r>
              <a:rPr lang="en-US">
                <a:solidFill>
                  <a:srgbClr val="FFFF00"/>
                </a:solidFill>
              </a:rPr>
              <a:t>Cog </a:t>
            </a:r>
            <a:r>
              <a:rPr lang="en-US">
                <a:solidFill>
                  <a:srgbClr val="8EFA00"/>
                </a:solidFill>
              </a:rPr>
              <a:t>A</a:t>
            </a:r>
            <a:br>
              <a:rPr lang="en-US"/>
            </a:br>
            <a:r>
              <a:rPr lang="en-US"/>
              <a:t>          </a:t>
            </a:r>
            <a:r>
              <a:rPr lang="en-US">
                <a:solidFill>
                  <a:srgbClr val="FFFF00"/>
                </a:solidFill>
              </a:rPr>
              <a:t>Cog</a:t>
            </a:r>
            <a:r>
              <a:rPr lang="en-US"/>
              <a:t>nitive </a:t>
            </a:r>
            <a:r>
              <a:rPr lang="en-US">
                <a:solidFill>
                  <a:srgbClr val="8EFA00"/>
                </a:solidFill>
              </a:rPr>
              <a:t>A</a:t>
            </a:r>
            <a:r>
              <a:rPr lang="en-US"/>
              <a:t>ccessibility</a:t>
            </a:r>
          </a:p>
        </p:txBody>
      </p:sp>
    </p:spTree>
    <p:extLst>
      <p:ext uri="{BB962C8B-B14F-4D97-AF65-F5344CB8AC3E}">
        <p14:creationId xmlns:p14="http://schemas.microsoft.com/office/powerpoint/2010/main" val="150400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B97-C6AA-264D-B0DE-D31A36EAB33D}"/>
              </a:ext>
            </a:extLst>
          </p:cNvPr>
          <p:cNvSpPr>
            <a:spLocks noGrp="1"/>
          </p:cNvSpPr>
          <p:nvPr>
            <p:ph type="title"/>
          </p:nvPr>
        </p:nvSpPr>
        <p:spPr>
          <a:xfrm>
            <a:off x="831850" y="2175238"/>
            <a:ext cx="10515600" cy="2852737"/>
          </a:xfrm>
        </p:spPr>
        <p:txBody>
          <a:bodyPr/>
          <a:lstStyle/>
          <a:p>
            <a:pPr algn="ctr"/>
            <a:r>
              <a:rPr lang="en-US"/>
              <a:t>W3C </a:t>
            </a:r>
            <a:br>
              <a:rPr lang="en-US"/>
            </a:br>
            <a:r>
              <a:rPr lang="en-US"/>
              <a:t>Cognitive Accessibility (COGA)</a:t>
            </a:r>
            <a:br>
              <a:rPr lang="en-US"/>
            </a:br>
            <a:r>
              <a:rPr lang="en-US"/>
              <a:t>Task Force (TF)</a:t>
            </a:r>
          </a:p>
        </p:txBody>
      </p:sp>
    </p:spTree>
    <p:extLst>
      <p:ext uri="{BB962C8B-B14F-4D97-AF65-F5344CB8AC3E}">
        <p14:creationId xmlns:p14="http://schemas.microsoft.com/office/powerpoint/2010/main" val="132293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5E49-16D4-904C-907A-D15556F34AD1}"/>
              </a:ext>
            </a:extLst>
          </p:cNvPr>
          <p:cNvSpPr>
            <a:spLocks noGrp="1"/>
          </p:cNvSpPr>
          <p:nvPr>
            <p:ph type="title"/>
          </p:nvPr>
        </p:nvSpPr>
        <p:spPr/>
        <p:txBody>
          <a:bodyPr/>
          <a:lstStyle/>
          <a:p>
            <a:r>
              <a:rPr lang="en-US"/>
              <a:t>What does the W3C COGA TF do?</a:t>
            </a:r>
          </a:p>
        </p:txBody>
      </p:sp>
      <p:sp>
        <p:nvSpPr>
          <p:cNvPr id="3" name="Content Placeholder 2">
            <a:extLst>
              <a:ext uri="{FF2B5EF4-FFF2-40B4-BE49-F238E27FC236}">
                <a16:creationId xmlns:a16="http://schemas.microsoft.com/office/drawing/2014/main" id="{76C64EF7-ECFA-E744-ACA0-965EBA1E1007}"/>
              </a:ext>
            </a:extLst>
          </p:cNvPr>
          <p:cNvSpPr>
            <a:spLocks noGrp="1"/>
          </p:cNvSpPr>
          <p:nvPr>
            <p:ph idx="1"/>
          </p:nvPr>
        </p:nvSpPr>
        <p:spPr/>
        <p:txBody>
          <a:bodyPr/>
          <a:lstStyle/>
          <a:p>
            <a:r>
              <a:rPr lang="en-US"/>
              <a:t>Research</a:t>
            </a:r>
          </a:p>
          <a:p>
            <a:r>
              <a:rPr lang="en-US"/>
              <a:t>Gap Analysis </a:t>
            </a:r>
          </a:p>
          <a:p>
            <a:r>
              <a:rPr lang="en-US"/>
              <a:t>Guidance</a:t>
            </a:r>
          </a:p>
          <a:p>
            <a:pPr lvl="1"/>
            <a:r>
              <a:rPr lang="en-US"/>
              <a:t>Propose WCAG 2.x &amp; Silver Requirements</a:t>
            </a:r>
          </a:p>
          <a:p>
            <a:pPr lvl="1"/>
            <a:r>
              <a:rPr lang="en-US"/>
              <a:t>Design Guide (draft)</a:t>
            </a:r>
          </a:p>
        </p:txBody>
      </p:sp>
      <p:pic>
        <p:nvPicPr>
          <p:cNvPr id="5" name="Picture 4" descr="The W3C Cognitive Accessibility Task Force led by Lisa Seeman, posing for a picture at a recent face-to-face work meeting.">
            <a:extLst>
              <a:ext uri="{FF2B5EF4-FFF2-40B4-BE49-F238E27FC236}">
                <a16:creationId xmlns:a16="http://schemas.microsoft.com/office/drawing/2014/main" id="{9D8B6569-E3A6-EE44-ACB0-C40BD49ABCA0}"/>
              </a:ext>
            </a:extLst>
          </p:cNvPr>
          <p:cNvPicPr>
            <a:picLocks noChangeAspect="1"/>
          </p:cNvPicPr>
          <p:nvPr/>
        </p:nvPicPr>
        <p:blipFill>
          <a:blip r:embed="rId3"/>
          <a:stretch>
            <a:fillRect/>
          </a:stretch>
        </p:blipFill>
        <p:spPr>
          <a:xfrm>
            <a:off x="0" y="3648549"/>
            <a:ext cx="12192000" cy="4064000"/>
          </a:xfrm>
          <a:prstGeom prst="rect">
            <a:avLst/>
          </a:prstGeom>
        </p:spPr>
      </p:pic>
    </p:spTree>
    <p:extLst>
      <p:ext uri="{BB962C8B-B14F-4D97-AF65-F5344CB8AC3E}">
        <p14:creationId xmlns:p14="http://schemas.microsoft.com/office/powerpoint/2010/main" val="1034546639"/>
      </p:ext>
    </p:extLst>
  </p:cSld>
  <p:clrMapOvr>
    <a:masterClrMapping/>
  </p:clrMapOvr>
</p:sld>
</file>

<file path=ppt/theme/theme1.xml><?xml version="1.0" encoding="utf-8"?>
<a:theme xmlns:a="http://schemas.openxmlformats.org/drawingml/2006/main" name="Deque Theme">
  <a:themeElements>
    <a:clrScheme name="DequeThemeColors">
      <a:dk1>
        <a:sysClr val="windowText" lastClr="000000"/>
      </a:dk1>
      <a:lt1>
        <a:sysClr val="window" lastClr="FFFFFF"/>
      </a:lt1>
      <a:dk2>
        <a:srgbClr val="4B4F54"/>
      </a:dk2>
      <a:lt2>
        <a:srgbClr val="E7E6E6"/>
      </a:lt2>
      <a:accent1>
        <a:srgbClr val="0077C8"/>
      </a:accent1>
      <a:accent2>
        <a:srgbClr val="003349"/>
      </a:accent2>
      <a:accent3>
        <a:srgbClr val="E03C31"/>
      </a:accent3>
      <a:accent4>
        <a:srgbClr val="8EDD65"/>
      </a:accent4>
      <a:accent5>
        <a:srgbClr val="D0CECE"/>
      </a:accent5>
      <a:accent6>
        <a:srgbClr val="8EAADB"/>
      </a:accent6>
      <a:hlink>
        <a:srgbClr val="0070C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BrandedSlides-Draftv3.pptx" id="{CC1C3D05-F8EB-4EAD-8291-EF5D140F8469}" vid="{124A8A86-2731-43B6-828F-43147F5542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DequeBrandedSlides-November2018</Template>
  <TotalTime>1822</TotalTime>
  <Words>1839</Words>
  <Application>Microsoft Macintosh PowerPoint</Application>
  <PresentationFormat>Widescreen</PresentationFormat>
  <Paragraphs>616</Paragraphs>
  <Slides>50</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Deque Theme</vt:lpstr>
      <vt:lpstr>Efficient &amp; Effective Design: Conserving Cognitive Energy</vt:lpstr>
      <vt:lpstr>Glenda Sims</vt:lpstr>
      <vt:lpstr>For most people,  technology makes things easier.  For people with disabilities, technology makes things possible. </vt:lpstr>
      <vt:lpstr>WCAG 2.1 Progress by Disability Type</vt:lpstr>
      <vt:lpstr>Why haven’t we solved  Cognitive Accessibility yet?</vt:lpstr>
      <vt:lpstr>Because in COGA one size does NOT  fit all</vt:lpstr>
      <vt:lpstr>COGA Cog A           Cognitive Accessibility</vt:lpstr>
      <vt:lpstr>W3C  Cognitive Accessibility (COGA) Task Force (TF)</vt:lpstr>
      <vt:lpstr>What does the W3C COGA TF do?</vt:lpstr>
      <vt:lpstr>What I Have Learned</vt:lpstr>
      <vt:lpstr>How do we define cognitive disabilities?</vt:lpstr>
      <vt:lpstr>Examples of Cognitive Disability </vt:lpstr>
      <vt:lpstr>Excuse me. That is way  too personal. </vt:lpstr>
      <vt:lpstr>Instead of focusing on Cognitive Disabilities</vt:lpstr>
      <vt:lpstr>Focus on Cognitive Skills  </vt:lpstr>
      <vt:lpstr>Examples of Cognitive Skills</vt:lpstr>
      <vt:lpstr>Cognitive Skills</vt:lpstr>
      <vt:lpstr>Actionable Design Principles for Attention, Memory and  Processing Speed</vt:lpstr>
      <vt:lpstr>Cognitive Skill: Attention</vt:lpstr>
      <vt:lpstr>How can we design  to make it easier to  Focus and Maintain Attention? </vt:lpstr>
      <vt:lpstr>Increase, Maintain, Regain Focus</vt:lpstr>
      <vt:lpstr>Hey, isn’t this just  common sense usability? </vt:lpstr>
      <vt:lpstr>Cognitive Skill: Memory</vt:lpstr>
      <vt:lpstr>How can we design  to rely less on  Short-Term and Long-Term Memory? </vt:lpstr>
      <vt:lpstr>Efficient Use of Memory</vt:lpstr>
      <vt:lpstr>Efficient Use of Memory Continued</vt:lpstr>
      <vt:lpstr>Mental Efficiency Test:  Are you designing a UI that  requires every customer to  use more mental energy  than necessary? </vt:lpstr>
      <vt:lpstr>Cognitive Skill: Processing Speed &amp; Time Limits</vt:lpstr>
      <vt:lpstr>How can we design  to  support different Processing Speeds? </vt:lpstr>
      <vt:lpstr>Processing Speed</vt:lpstr>
      <vt:lpstr>How much COGA  can we cover  in 90 minutes?</vt:lpstr>
      <vt:lpstr>Cognitive Skills Review</vt:lpstr>
      <vt:lpstr>How can we design  to  support different levels of Language Processing? </vt:lpstr>
      <vt:lpstr>Language Processing Research</vt:lpstr>
      <vt:lpstr>John Rochford has a dream…</vt:lpstr>
      <vt:lpstr>2 Ways to Simplify Text (Rochford’s Research)</vt:lpstr>
      <vt:lpstr>Plain Language Guidelines* In Order</vt:lpstr>
      <vt:lpstr>Your Turn to Write in Plain Language</vt:lpstr>
      <vt:lpstr>Rewrite this content in plain language</vt:lpstr>
      <vt:lpstr>Plain Language News</vt:lpstr>
      <vt:lpstr>Language Processing Research by Rochford</vt:lpstr>
      <vt:lpstr>Actionable Cognitive Design Principles</vt:lpstr>
      <vt:lpstr>What is YOUR Motivation for Cognitive Accessibility?</vt:lpstr>
      <vt:lpstr>Motivations for  Cognitive Accessibility</vt:lpstr>
      <vt:lpstr>Cognitive A11Y = More Profit</vt:lpstr>
      <vt:lpstr>Example: US Seniors Have $$$$$</vt:lpstr>
      <vt:lpstr>10,000 people turn 65 years old every day!</vt:lpstr>
      <vt:lpstr>Good Design is Cognitively Efficient Design</vt:lpstr>
      <vt:lpstr>Accessibility For Good</vt:lpstr>
      <vt:lpstr>Connect with Deque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Cognitive Efficiency</dc:title>
  <dc:creator>Glenda Sims</dc:creator>
  <cp:lastModifiedBy>Glenda Sims</cp:lastModifiedBy>
  <cp:revision>134</cp:revision>
  <dcterms:created xsi:type="dcterms:W3CDTF">2019-02-18T23:08:10Z</dcterms:created>
  <dcterms:modified xsi:type="dcterms:W3CDTF">2019-05-19T21:03:34Z</dcterms:modified>
</cp:coreProperties>
</file>