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574" r:id="rId3"/>
    <p:sldId id="608" r:id="rId4"/>
    <p:sldId id="578" r:id="rId5"/>
    <p:sldId id="619" r:id="rId6"/>
    <p:sldId id="579" r:id="rId7"/>
    <p:sldId id="583" r:id="rId8"/>
    <p:sldId id="580" r:id="rId9"/>
    <p:sldId id="609" r:id="rId10"/>
    <p:sldId id="620" r:id="rId11"/>
    <p:sldId id="615" r:id="rId12"/>
    <p:sldId id="616" r:id="rId13"/>
    <p:sldId id="581" r:id="rId14"/>
    <p:sldId id="610" r:id="rId15"/>
    <p:sldId id="611" r:id="rId16"/>
    <p:sldId id="584" r:id="rId17"/>
    <p:sldId id="585" r:id="rId18"/>
    <p:sldId id="613" r:id="rId19"/>
    <p:sldId id="582" r:id="rId20"/>
    <p:sldId id="589" r:id="rId21"/>
    <p:sldId id="614" r:id="rId22"/>
    <p:sldId id="617" r:id="rId23"/>
    <p:sldId id="622" r:id="rId24"/>
    <p:sldId id="618" r:id="rId25"/>
    <p:sldId id="621" r:id="rId26"/>
    <p:sldId id="624" r:id="rId27"/>
    <p:sldId id="623" r:id="rId28"/>
    <p:sldId id="625" r:id="rId29"/>
    <p:sldId id="626" r:id="rId30"/>
    <p:sldId id="586"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6EC8CF0F-E091-4357-AD54-54E5A1592D78}">
          <p14:sldIdLst>
            <p14:sldId id="256"/>
            <p14:sldId id="574"/>
            <p14:sldId id="608"/>
            <p14:sldId id="578"/>
            <p14:sldId id="619"/>
            <p14:sldId id="579"/>
            <p14:sldId id="583"/>
            <p14:sldId id="580"/>
            <p14:sldId id="609"/>
            <p14:sldId id="620"/>
            <p14:sldId id="615"/>
            <p14:sldId id="616"/>
            <p14:sldId id="581"/>
            <p14:sldId id="610"/>
            <p14:sldId id="611"/>
            <p14:sldId id="584"/>
            <p14:sldId id="585"/>
            <p14:sldId id="613"/>
            <p14:sldId id="582"/>
            <p14:sldId id="589"/>
            <p14:sldId id="614"/>
            <p14:sldId id="617"/>
            <p14:sldId id="622"/>
            <p14:sldId id="618"/>
            <p14:sldId id="621"/>
            <p14:sldId id="624"/>
            <p14:sldId id="623"/>
            <p14:sldId id="625"/>
            <p14:sldId id="626"/>
            <p14:sldId id="586"/>
            <p14:sldId id="301"/>
          </p14:sldIdLst>
        </p14:section>
      </p14:sectionLst>
    </p:ext>
    <p:ext uri="{EFAFB233-063F-42B5-8137-9DF3F51BA10A}">
      <p15:sldGuideLst xmlns:p15="http://schemas.microsoft.com/office/powerpoint/2012/main">
        <p15:guide id="1" orient="horz" pos="399" userDrawn="1">
          <p15:clr>
            <a:srgbClr val="A4A3A4"/>
          </p15:clr>
        </p15:guide>
        <p15:guide id="2" pos="5562" userDrawn="1">
          <p15:clr>
            <a:srgbClr val="A4A3A4"/>
          </p15:clr>
        </p15:guide>
        <p15:guide id="3" orient="horz" pos="816" userDrawn="1">
          <p15:clr>
            <a:srgbClr val="A4A3A4"/>
          </p15:clr>
        </p15:guide>
        <p15:guide id="4" orient="horz" pos="974" userDrawn="1">
          <p15:clr>
            <a:srgbClr val="A4A3A4"/>
          </p15:clr>
        </p15:guide>
        <p15:guide id="5" orient="horz" pos="3888" userDrawn="1">
          <p15:clr>
            <a:srgbClr val="A4A3A4"/>
          </p15:clr>
        </p15:guide>
        <p15:guide id="6" pos="1992" userDrawn="1">
          <p15:clr>
            <a:srgbClr val="A4A3A4"/>
          </p15:clr>
        </p15:guide>
        <p15:guide id="7" pos="2211" userDrawn="1">
          <p15:clr>
            <a:srgbClr val="A4A3A4"/>
          </p15:clr>
        </p15:guide>
        <p15:guide id="8" pos="1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9" autoAdjust="0"/>
    <p:restoredTop sz="68146"/>
  </p:normalViewPr>
  <p:slideViewPr>
    <p:cSldViewPr snapToGrid="0" snapToObjects="1" showGuides="1">
      <p:cViewPr varScale="1">
        <p:scale>
          <a:sx n="84" d="100"/>
          <a:sy n="84" d="100"/>
        </p:scale>
        <p:origin x="3280" y="192"/>
      </p:cViewPr>
      <p:guideLst>
        <p:guide orient="horz" pos="399"/>
        <p:guide pos="5562"/>
        <p:guide orient="horz" pos="816"/>
        <p:guide orient="horz" pos="974"/>
        <p:guide orient="horz" pos="3888"/>
        <p:guide pos="1992"/>
        <p:guide pos="2211"/>
        <p:guide pos="195"/>
      </p:guideLst>
    </p:cSldViewPr>
  </p:slideViewPr>
  <p:notesTextViewPr>
    <p:cViewPr>
      <p:scale>
        <a:sx n="1" d="1"/>
        <a:sy n="1" d="1"/>
      </p:scale>
      <p:origin x="0" y="0"/>
    </p:cViewPr>
  </p:notesTextViewPr>
  <p:sorterViewPr>
    <p:cViewPr varScale="1">
      <p:scale>
        <a:sx n="100" d="100"/>
        <a:sy n="100" d="100"/>
      </p:scale>
      <p:origin x="0" y="-5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ECC9D-6C4E-48AD-ADBD-A447E1D5A7AB}" type="datetimeFigureOut">
              <a:rPr lang="en-US" smtClean="0"/>
              <a:t>5/3/19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A6F28-A7E0-4FDB-9828-C3D2D393B511}" type="slidenum">
              <a:rPr lang="en-US" smtClean="0"/>
              <a:t>‹#›</a:t>
            </a:fld>
            <a:endParaRPr lang="en-US"/>
          </a:p>
        </p:txBody>
      </p:sp>
    </p:spTree>
    <p:extLst>
      <p:ext uri="{BB962C8B-B14F-4D97-AF65-F5344CB8AC3E}">
        <p14:creationId xmlns:p14="http://schemas.microsoft.com/office/powerpoint/2010/main" val="152059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elp.blackboard.com/Web_Community_Manager/Administrator/Accessibil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2.ed.gov/about/offices/list/ocr/docs/ocrcpm.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2.ed.gov/about/offices/list/ocr/aboutocr.html" TargetMode="External"/><Relationship Id="rId3" Type="http://schemas.openxmlformats.org/officeDocument/2006/relationships/hyperlink" Target="https://www2.ed.gov/about/offices/list/ocr/raceoverview.html" TargetMode="External"/><Relationship Id="rId7" Type="http://schemas.openxmlformats.org/officeDocument/2006/relationships/hyperlink" Target="https://www2.ed.gov/policy/rights/guid/ocr/boyscout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2.ed.gov/about/offices/list/ocr/agediscrimination.html" TargetMode="External"/><Relationship Id="rId5" Type="http://schemas.openxmlformats.org/officeDocument/2006/relationships/hyperlink" Target="https://www2.ed.gov/about/offices/list/ocr/disabilityoverview.html" TargetMode="External"/><Relationship Id="rId4" Type="http://schemas.openxmlformats.org/officeDocument/2006/relationships/hyperlink" Target="https://www2.ed.gov/about/offices/list/ocr/sexoverview.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8676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Understanding the OCR Investigation Process</a:t>
            </a:r>
          </a:p>
          <a:p>
            <a:r>
              <a:rPr lang="en-US" sz="1200" kern="1200" dirty="0">
                <a:solidFill>
                  <a:schemeClr val="tx1"/>
                </a:solidFill>
                <a:effectLst/>
                <a:latin typeface="+mn-lt"/>
                <a:ea typeface="+mn-ea"/>
                <a:cs typeface="+mn-cs"/>
              </a:rPr>
              <a:t>Once a complaint is filed, an investigator is assigned to alert the organization to ensure that all issues identified in the compliant are addressed by the organization. The investigation is only intended to determine if the compliant made has any validity. As part of this process, OCR requires that an auditor review the content against which the compliant has been.  Although the use of automated tools is allowed, a person is required to make the final determination of what, if any, issues are real. Completion of the investigation often results in the need for a Corrective Action Plan that will define who, how, and when the issues will be addressed.</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Doesn’t the requirement that an auditor review content only come into play if the district can’t resolve open issues within 90-120 or so days of receiving the complaint? It’s part of the resolution agreement, right?  If a (typically smallish)  district can resolve issues quickly to the satisfaction of OCR, by working with us and cleaning up content,  the case could be closed without a formal resolution agreement/corrective action plan, and without OCR requiring a full audit.  Just pointing it out, probably fair to skip it if you prefer, or if I’m mistaken.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13</a:t>
            </a:fld>
            <a:endParaRPr lang="en-US"/>
          </a:p>
        </p:txBody>
      </p:sp>
    </p:spTree>
    <p:extLst>
      <p:ext uri="{BB962C8B-B14F-4D97-AF65-F5344CB8AC3E}">
        <p14:creationId xmlns:p14="http://schemas.microsoft.com/office/powerpoint/2010/main" val="188899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https://help.blackboard.com/Web_Community_Manager/Administrator/Accessibility</a:t>
            </a:r>
            <a:r>
              <a:rPr lang="en-US" dirty="0"/>
              <a:t> – Respond to an Accessibility Compliant PDF</a:t>
            </a:r>
          </a:p>
        </p:txBody>
      </p:sp>
      <p:sp>
        <p:nvSpPr>
          <p:cNvPr id="4" name="Slide Number Placeholder 3"/>
          <p:cNvSpPr>
            <a:spLocks noGrp="1"/>
          </p:cNvSpPr>
          <p:nvPr>
            <p:ph type="sldNum" sz="quarter" idx="5"/>
          </p:nvPr>
        </p:nvSpPr>
        <p:spPr/>
        <p:txBody>
          <a:bodyPr/>
          <a:lstStyle/>
          <a:p>
            <a:fld id="{A3AA6F28-A7E0-4FDB-9828-C3D2D393B511}" type="slidenum">
              <a:rPr lang="en-US" smtClean="0"/>
              <a:t>14</a:t>
            </a:fld>
            <a:endParaRPr lang="en-US"/>
          </a:p>
        </p:txBody>
      </p:sp>
    </p:spTree>
    <p:extLst>
      <p:ext uri="{BB962C8B-B14F-4D97-AF65-F5344CB8AC3E}">
        <p14:creationId xmlns:p14="http://schemas.microsoft.com/office/powerpoint/2010/main" val="353350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Resolution Agreements: </a:t>
            </a:r>
          </a:p>
          <a:p>
            <a:r>
              <a:rPr lang="en-US" dirty="0"/>
              <a:t>Must be signed by a person with authority to bind the recipient. </a:t>
            </a:r>
          </a:p>
          <a:p>
            <a:pPr marL="171450" indent="-171450">
              <a:buFont typeface="Arial" panose="020B0604020202020204" pitchFamily="34" charset="0"/>
              <a:buChar char="•"/>
            </a:pPr>
            <a:r>
              <a:rPr lang="en-US" dirty="0"/>
              <a:t>Includes in the agreement itself or through an exchange of letters or other written communications: </a:t>
            </a:r>
          </a:p>
          <a:p>
            <a:pPr marL="628650" lvl="1" indent="-171450">
              <a:buFont typeface="Wingdings" pitchFamily="2" charset="2"/>
              <a:buChar char="§"/>
            </a:pPr>
            <a:r>
              <a:rPr lang="en-US" dirty="0"/>
              <a:t>Specific acts or steps the recipient will take to resolve compliance concerns and/or violations. </a:t>
            </a:r>
          </a:p>
          <a:p>
            <a:pPr marL="628650" lvl="1" indent="-171450">
              <a:buFont typeface="Wingdings" pitchFamily="2" charset="2"/>
              <a:buChar char="§"/>
            </a:pPr>
            <a:r>
              <a:rPr lang="en-US" dirty="0"/>
              <a:t>Dates for implementing each act or step.  Dates for submission of reports and documentation. </a:t>
            </a:r>
          </a:p>
          <a:p>
            <a:pPr marL="628650" lvl="1" indent="-171450">
              <a:buFont typeface="Wingdings" pitchFamily="2" charset="2"/>
              <a:buChar char="§"/>
            </a:pPr>
            <a:r>
              <a:rPr lang="en-US" dirty="0"/>
              <a:t>Where appropriate, language requiring submission of documents and/or other information or actions for OCR’s review and approval, and timeframes for their submission. </a:t>
            </a:r>
          </a:p>
          <a:p>
            <a:pPr marL="628650" lvl="1" indent="-171450">
              <a:buFont typeface="Wingdings" pitchFamily="2" charset="2"/>
              <a:buChar char="§"/>
            </a:pPr>
            <a:r>
              <a:rPr lang="en-US" dirty="0"/>
              <a:t>Timeframes requiring the recipient to implement what OCR has approved, and language requiring documentation verifying implementation. </a:t>
            </a:r>
          </a:p>
          <a:p>
            <a:pPr marL="628650" lvl="1" indent="-171450">
              <a:buFont typeface="Wingdings" pitchFamily="2" charset="2"/>
              <a:buChar char="§"/>
            </a:pPr>
            <a:r>
              <a:rPr lang="en-US" dirty="0"/>
              <a:t>The following statements of principle: </a:t>
            </a:r>
          </a:p>
          <a:p>
            <a:pPr marL="1085850" lvl="2" indent="-171450">
              <a:buFont typeface="Courier New" panose="02070309020205020404" pitchFamily="49" charset="0"/>
              <a:buChar char="o"/>
            </a:pPr>
            <a:r>
              <a:rPr lang="en-US" dirty="0"/>
              <a:t>The recipient understands that by signing the resolution agreement, it agrees to provide data and other information in a timely manner in accordance with the reporting requirements of the resolution agreement. Further, the recipient understands that during the monitoring of the resolution agreement, if necessary, OCR may visit the recipient, interview staff and students, and request such additional reports or data as are necessary for OCR to determine whether the recipient has fulfilled the terms and obligations of the resolution agreement. </a:t>
            </a:r>
          </a:p>
          <a:p>
            <a:pPr marL="1085850" lvl="2" indent="-171450">
              <a:buFont typeface="Courier New" panose="02070309020205020404" pitchFamily="49" charset="0"/>
              <a:buChar char="o"/>
            </a:pPr>
            <a:r>
              <a:rPr lang="en-US" dirty="0"/>
              <a:t>Upon the recipient’s satisfaction of the commitments made under the Agreement, OCR will close the case. </a:t>
            </a:r>
          </a:p>
          <a:p>
            <a:pPr marL="1085850" lvl="2" indent="-171450">
              <a:buFont typeface="Courier New" panose="02070309020205020404" pitchFamily="49" charset="0"/>
              <a:buChar char="o"/>
            </a:pPr>
            <a:r>
              <a:rPr lang="en-US" dirty="0"/>
              <a:t>The recipient understands and acknowledges that OCR may initiate proceedings to enforce the specific terms and obligations of the resolution agreement and/or the applicable statute(s) and regulation(s). Before initiating such proceedings, OCR will give the recipient written notice of the alleged breach and sixty (60) calendar days to cure the alleged breach. </a:t>
            </a:r>
          </a:p>
          <a:p>
            <a:endParaRPr lang="en-US" dirty="0"/>
          </a:p>
          <a:p>
            <a:r>
              <a:rPr lang="en-US" dirty="0"/>
              <a:t>Source: </a:t>
            </a:r>
            <a:r>
              <a:rPr lang="en-US" dirty="0">
                <a:hlinkClick r:id="rId3"/>
              </a:rPr>
              <a:t>https://www2.ed.gov/about/offices/list/ocr/docs/ocrcpm.pdf</a:t>
            </a:r>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15</a:t>
            </a:fld>
            <a:endParaRPr lang="en-US"/>
          </a:p>
        </p:txBody>
      </p:sp>
    </p:spTree>
    <p:extLst>
      <p:ext uri="{BB962C8B-B14F-4D97-AF65-F5344CB8AC3E}">
        <p14:creationId xmlns:p14="http://schemas.microsoft.com/office/powerpoint/2010/main" val="233325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Considerations when selecting an auditor</a:t>
            </a:r>
          </a:p>
          <a:p>
            <a:r>
              <a:rPr lang="en-US" sz="1200" kern="1200" dirty="0">
                <a:solidFill>
                  <a:schemeClr val="tx1"/>
                </a:solidFill>
                <a:effectLst/>
                <a:latin typeface="+mn-lt"/>
                <a:ea typeface="+mn-ea"/>
                <a:cs typeface="+mn-cs"/>
              </a:rPr>
              <a:t>When trying to determine who will perform the audit, it is very important to select an auditor has a strong knowledge of accessibility Laws and guidelines and how to test for them. The auditor can be internal to the organization but must demonstrate to the OCR investigator that he or she has a thorough understanding of accessibility first. If deciding to use a third-party, organizations should ask about whether or not people with disabilities perform testing, the methods used by people with disabilities performing testing, and assistive technologies used. If a non-disabled person is performing the testing, does that person have experience with assistive technologies and which ones? Organizations should also confirm how manual testing is performed.  Keyboard, color contrast, and code review are critical for verifying accessibility.  Automated testing alone will not satisfy OCR, so making sure your auditor has a through understanding of how to verify accessibility violations is critical.</a:t>
            </a:r>
          </a:p>
        </p:txBody>
      </p:sp>
      <p:sp>
        <p:nvSpPr>
          <p:cNvPr id="4" name="Slide Number Placeholder 3"/>
          <p:cNvSpPr>
            <a:spLocks noGrp="1"/>
          </p:cNvSpPr>
          <p:nvPr>
            <p:ph type="sldNum" sz="quarter" idx="10"/>
          </p:nvPr>
        </p:nvSpPr>
        <p:spPr/>
        <p:txBody>
          <a:bodyPr/>
          <a:lstStyle/>
          <a:p>
            <a:fld id="{1A6F4022-7AF7-B44C-87BB-B0E6322D823A}" type="slidenum">
              <a:rPr lang="en-US" smtClean="0"/>
              <a:t>16</a:t>
            </a:fld>
            <a:endParaRPr lang="en-US"/>
          </a:p>
        </p:txBody>
      </p:sp>
    </p:spTree>
    <p:extLst>
      <p:ext uri="{BB962C8B-B14F-4D97-AF65-F5344CB8AC3E}">
        <p14:creationId xmlns:p14="http://schemas.microsoft.com/office/powerpoint/2010/main" val="58449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6"/>
            <a:ext cx="5560060" cy="4385532"/>
          </a:xfrm>
        </p:spPr>
        <p:txBody>
          <a:bodyPr/>
          <a:lstStyle/>
          <a:p>
            <a:r>
              <a:rPr lang="en-US" b="1" dirty="0"/>
              <a:t>Determine content for auditing</a:t>
            </a:r>
          </a:p>
          <a:p>
            <a:r>
              <a:rPr lang="en-US" dirty="0"/>
              <a:t>In many cases, the OCR letter will provide details about pages or content on the website that are not accessible. For most organizations, this content will be the immediate focus. In other instances, the organization will need to decide what to test. In those cases, organizations should consider what web pages get the most traffic or are the most difficult to use. Organizations must also consider if there are other applications or content, like videos and PDFs, that should be reviewed then make a determination on what a good sample size of this type of content will be.  Something to keep in mind is that no one will be able to test everything so it is critical to really focus on the most used and most complicated content first. </a:t>
            </a:r>
          </a:p>
        </p:txBody>
      </p:sp>
      <p:sp>
        <p:nvSpPr>
          <p:cNvPr id="4" name="Slide Number Placeholder 3"/>
          <p:cNvSpPr>
            <a:spLocks noGrp="1"/>
          </p:cNvSpPr>
          <p:nvPr>
            <p:ph type="sldNum" sz="quarter" idx="10"/>
          </p:nvPr>
        </p:nvSpPr>
        <p:spPr/>
        <p:txBody>
          <a:bodyPr/>
          <a:lstStyle/>
          <a:p>
            <a:fld id="{1A6F4022-7AF7-B44C-87BB-B0E6322D823A}" type="slidenum">
              <a:rPr lang="en-US" smtClean="0"/>
              <a:t>17</a:t>
            </a:fld>
            <a:endParaRPr lang="en-US"/>
          </a:p>
        </p:txBody>
      </p:sp>
    </p:spTree>
    <p:extLst>
      <p:ext uri="{BB962C8B-B14F-4D97-AF65-F5344CB8AC3E}">
        <p14:creationId xmlns:p14="http://schemas.microsoft.com/office/powerpoint/2010/main" val="2771918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18</a:t>
            </a:fld>
            <a:endParaRPr lang="en-US"/>
          </a:p>
        </p:txBody>
      </p:sp>
    </p:spTree>
    <p:extLst>
      <p:ext uri="{BB962C8B-B14F-4D97-AF65-F5344CB8AC3E}">
        <p14:creationId xmlns:p14="http://schemas.microsoft.com/office/powerpoint/2010/main" val="227674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6"/>
            <a:ext cx="5560060" cy="4385532"/>
          </a:xfrm>
        </p:spPr>
        <p:txBody>
          <a:bodyPr/>
          <a:lstStyle/>
          <a:p>
            <a:r>
              <a:rPr lang="en-US" b="1" dirty="0"/>
              <a:t>The Corrective Action Plan</a:t>
            </a:r>
          </a:p>
          <a:p>
            <a:r>
              <a:rPr lang="en-US" dirty="0"/>
              <a:t>Once an audit has been completed, the next step is to provide a Corrective Action Plan. After the OCR investigation letter is received, an organization must begin discussing who, how, and even the nebulous when will be responsible for ensuring that all issues that come out of the investigation are addressed. The plan can be created by either people internal or external to the organization. Something to keep in mind, however, is if the who is an external resource, how will that relationship be managed.  </a:t>
            </a:r>
          </a:p>
          <a:p>
            <a:r>
              <a:rPr lang="en-US" dirty="0"/>
              <a:t> </a:t>
            </a:r>
          </a:p>
          <a:p>
            <a:r>
              <a:rPr lang="en-US" dirty="0"/>
              <a:t>How and when will be based on the investigation results. The more challenging the issues are to fix, it may be acceptable to ask for a longer time period. Most sites are expected to be updated in a year, but occasionally three years have been granted. </a:t>
            </a:r>
          </a:p>
        </p:txBody>
      </p:sp>
      <p:sp>
        <p:nvSpPr>
          <p:cNvPr id="4" name="Slide Number Placeholder 3"/>
          <p:cNvSpPr>
            <a:spLocks noGrp="1"/>
          </p:cNvSpPr>
          <p:nvPr>
            <p:ph type="sldNum" sz="quarter" idx="10"/>
          </p:nvPr>
        </p:nvSpPr>
        <p:spPr/>
        <p:txBody>
          <a:bodyPr/>
          <a:lstStyle/>
          <a:p>
            <a:fld id="{1A6F4022-7AF7-B44C-87BB-B0E6322D823A}" type="slidenum">
              <a:rPr lang="en-US" smtClean="0"/>
              <a:t>19</a:t>
            </a:fld>
            <a:endParaRPr lang="en-US"/>
          </a:p>
        </p:txBody>
      </p:sp>
    </p:spTree>
    <p:extLst>
      <p:ext uri="{BB962C8B-B14F-4D97-AF65-F5344CB8AC3E}">
        <p14:creationId xmlns:p14="http://schemas.microsoft.com/office/powerpoint/2010/main" val="1365956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as will usually be the case, you use a vendor to provide the platform for your organization’s website, ask them for their statement on accessibility.  They should be able to provide you with a VPAT (Voluntary Product Access Template). Inquire about any current, recently completed, or upcoming development projects that might enhance accessibility.</a:t>
            </a:r>
          </a:p>
          <a:p>
            <a:endParaRPr lang="en-US" dirty="0"/>
          </a:p>
          <a:p>
            <a:r>
              <a:rPr lang="en-US" dirty="0"/>
              <a:t>Know that if using a platform/CMS, there are likely to be multiple potential sources of accessibility issues. You may find issues in the content you have created and added to the site. There is also a potential for flaws in the platform itself, and in the design choices applied to your site.</a:t>
            </a:r>
          </a:p>
          <a:p>
            <a:endParaRPr lang="en-US" dirty="0"/>
          </a:p>
          <a:p>
            <a:r>
              <a:rPr lang="en-US" dirty="0"/>
              <a:t>Note – not all state required content is accessible. </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20</a:t>
            </a:fld>
            <a:endParaRPr lang="en-US"/>
          </a:p>
        </p:txBody>
      </p:sp>
    </p:spTree>
    <p:extLst>
      <p:ext uri="{BB962C8B-B14F-4D97-AF65-F5344CB8AC3E}">
        <p14:creationId xmlns:p14="http://schemas.microsoft.com/office/powerpoint/2010/main" val="396025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29</a:t>
            </a:fld>
            <a:endParaRPr lang="en-US"/>
          </a:p>
        </p:txBody>
      </p:sp>
    </p:spTree>
    <p:extLst>
      <p:ext uri="{BB962C8B-B14F-4D97-AF65-F5344CB8AC3E}">
        <p14:creationId xmlns:p14="http://schemas.microsoft.com/office/powerpoint/2010/main" val="2974503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30</a:t>
            </a:fld>
            <a:endParaRPr lang="en-US"/>
          </a:p>
        </p:txBody>
      </p:sp>
    </p:spTree>
    <p:extLst>
      <p:ext uri="{BB962C8B-B14F-4D97-AF65-F5344CB8AC3E}">
        <p14:creationId xmlns:p14="http://schemas.microsoft.com/office/powerpoint/2010/main" val="85316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t>2</a:t>
            </a:fld>
            <a:endParaRPr lang="en-US"/>
          </a:p>
        </p:txBody>
      </p:sp>
    </p:spTree>
    <p:extLst>
      <p:ext uri="{BB962C8B-B14F-4D97-AF65-F5344CB8AC3E}">
        <p14:creationId xmlns:p14="http://schemas.microsoft.com/office/powerpoint/2010/main" val="328644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a:t>
            </a:r>
            <a:r>
              <a:rPr lang="en-US" baseline="0" dirty="0"/>
              <a:t> is Elizabeth </a:t>
            </a:r>
            <a:r>
              <a:rPr lang="en-US" baseline="0" dirty="0" err="1"/>
              <a:t>Simister</a:t>
            </a:r>
            <a:r>
              <a:rPr lang="en-US" baseline="0" dirty="0"/>
              <a:t> and I am the current product accessibility manager at Blackboard. I got my start in accessibility in 2004 in what is now the K. Lisa Yang and Hock E. Tan Institute on Employment and Disability Institute at Cornell University. One of my biggest responsibilities was understanding how to take scanned journal pages with lots of charts, graphs, tables, and math formulas and make them in accessible PDFs.  After Cornell, I spent a number of years working as a contractor helping different organizations figure out what they needed to do to be accessible. I’ve been at Blackboard for about a year and a half now and my primary focus is on working with our development teams to get them to the point where all of our products are as accessible as possible.</a:t>
            </a:r>
            <a:endParaRPr lang="en-US" dirty="0"/>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3</a:t>
            </a:fld>
            <a:endParaRPr lang="en-US"/>
          </a:p>
        </p:txBody>
      </p:sp>
    </p:spTree>
    <p:extLst>
      <p:ext uri="{BB962C8B-B14F-4D97-AF65-F5344CB8AC3E}">
        <p14:creationId xmlns:p14="http://schemas.microsoft.com/office/powerpoint/2010/main" val="24733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was a deluge in 2017 of accessibility complaints made against public facing websites.  For organization that receive these letters, they are often uncertain about what to do next.  The intent of this session is to help provide some guidance to organizations on topics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the Office of Civil Rights (OCR)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brief overview of Title II and Title III of the Americans with Disabilities Act (ADA) and what it means to be a public space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Understanding the Office of Civil Rights investigation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Considerations when selecting an auditor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figure out what content and applications must be audited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Things to think about when creating a Corrective Action Plan</a:t>
            </a:r>
          </a:p>
        </p:txBody>
      </p:sp>
      <p:sp>
        <p:nvSpPr>
          <p:cNvPr id="4" name="Slide Number Placeholder 3"/>
          <p:cNvSpPr>
            <a:spLocks noGrp="1"/>
          </p:cNvSpPr>
          <p:nvPr>
            <p:ph type="sldNum" sz="quarter" idx="10"/>
          </p:nvPr>
        </p:nvSpPr>
        <p:spPr/>
        <p:txBody>
          <a:bodyPr/>
          <a:lstStyle/>
          <a:p>
            <a:fld id="{1A6F4022-7AF7-B44C-87BB-B0E6322D823A}" type="slidenum">
              <a:rPr lang="en-US" smtClean="0"/>
              <a:t>4</a:t>
            </a:fld>
            <a:endParaRPr lang="en-US"/>
          </a:p>
        </p:txBody>
      </p:sp>
    </p:spTree>
    <p:extLst>
      <p:ext uri="{BB962C8B-B14F-4D97-AF65-F5344CB8AC3E}">
        <p14:creationId xmlns:p14="http://schemas.microsoft.com/office/powerpoint/2010/main" val="287874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5</a:t>
            </a:fld>
            <a:endParaRPr lang="en-US"/>
          </a:p>
        </p:txBody>
      </p:sp>
    </p:spTree>
    <p:extLst>
      <p:ext uri="{BB962C8B-B14F-4D97-AF65-F5344CB8AC3E}">
        <p14:creationId xmlns:p14="http://schemas.microsoft.com/office/powerpoint/2010/main" val="257180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Why Us?</a:t>
            </a:r>
          </a:p>
          <a:p>
            <a:r>
              <a:rPr lang="en-US" sz="1200" b="0" kern="1200" dirty="0">
                <a:solidFill>
                  <a:schemeClr val="tx1"/>
                </a:solidFill>
                <a:effectLst/>
                <a:latin typeface="+mn-lt"/>
                <a:ea typeface="+mn-ea"/>
                <a:cs typeface="+mn-cs"/>
              </a:rPr>
              <a:t>Complaint letters are often filed when someone cannot access content, like a checkout cart, on a website or more recently, automated tools are being run against websites to find issues. When the OCR receives a complaint, it then does some vetting to make sure that the issues claimed are in fact valid. A letter is then sent that outlines what was found along with information on the person performing the investigation and the next steps.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Please note – It is critical to work with legal counsel as soon as you receive a letter. It is also important to reach out to any vendors that you work with as they may need to be part of the solution.</a:t>
            </a:r>
          </a:p>
          <a:p>
            <a:endParaRPr lang="en-US" sz="1200" b="1" kern="1200" dirty="0">
              <a:solidFill>
                <a:schemeClr val="tx1"/>
              </a:solidFill>
              <a:effectLst/>
              <a:latin typeface="+mn-lt"/>
              <a:ea typeface="+mn-ea"/>
              <a:cs typeface="+mn-cs"/>
            </a:endParaRPr>
          </a:p>
          <a:p>
            <a:pPr marL="461963" lvl="1" indent="-228600">
              <a:buFont typeface="Calibri" panose="020F0502020204030204" pitchFamily="34" charset="0"/>
              <a:buChar char="–"/>
            </a:pPr>
            <a:r>
              <a:rPr lang="en-US" sz="2000" dirty="0"/>
              <a:t>Issue can be filed against a web site, software, or mobile application</a:t>
            </a:r>
          </a:p>
          <a:p>
            <a:pPr marL="461963" lvl="1" indent="-228600">
              <a:buFont typeface="Calibri" panose="020F0502020204030204" pitchFamily="34" charset="0"/>
              <a:buChar char="–"/>
            </a:pPr>
            <a:r>
              <a:rPr lang="en-US" sz="2000" dirty="0"/>
              <a:t>Issue can be found in a password protected environment</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6</a:t>
            </a:fld>
            <a:endParaRPr lang="en-US"/>
          </a:p>
        </p:txBody>
      </p:sp>
    </p:spTree>
    <p:extLst>
      <p:ext uri="{BB962C8B-B14F-4D97-AF65-F5344CB8AC3E}">
        <p14:creationId xmlns:p14="http://schemas.microsoft.com/office/powerpoint/2010/main" val="394332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Office of Civil Rights</a:t>
            </a:r>
          </a:p>
          <a:p>
            <a:r>
              <a:rPr lang="en-US" sz="1200" kern="1200" dirty="0">
                <a:solidFill>
                  <a:schemeClr val="tx1"/>
                </a:solidFill>
                <a:effectLst/>
                <a:latin typeface="+mn-lt"/>
                <a:ea typeface="+mn-ea"/>
                <a:cs typeface="+mn-cs"/>
              </a:rPr>
              <a:t>There are two things to know about the Office of Civil Rights.  The first is that there is not a single office, but multiple offices. The second is that any type of organization can receive a compliant letter. For example, universities typically receive these letters from the Department of Education OCR while public entities like Winn-Dixie receive their letters from the Department of Justice. It is important to understand that an OCR can be sent from just about Federal agency depending on who has filed the complaint and the nature of the complaint.</a:t>
            </a:r>
          </a:p>
          <a:p>
            <a:endParaRPr lang="en-US" dirty="0"/>
          </a:p>
          <a:p>
            <a:r>
              <a:rPr lang="en-US" sz="1200" b="0" i="0" kern="1200" dirty="0">
                <a:solidFill>
                  <a:schemeClr val="tx1"/>
                </a:solidFill>
                <a:effectLst/>
                <a:latin typeface="+mn-lt"/>
                <a:ea typeface="+mn-ea"/>
                <a:cs typeface="+mn-cs"/>
              </a:rPr>
              <a:t>The Office for Civil Rights enforces several Federal civil rights laws that prohibit discrimination in programs or activities that receive federal financial assistance from the Department of Education. Discrimination on the basis of race, color, and national origin is prohibited by </a:t>
            </a:r>
            <a:r>
              <a:rPr lang="en-US" sz="1200" b="0" i="0" u="none" strike="noStrike" kern="1200" dirty="0">
                <a:solidFill>
                  <a:schemeClr val="tx1"/>
                </a:solidFill>
                <a:effectLst/>
                <a:latin typeface="+mn-lt"/>
                <a:ea typeface="+mn-ea"/>
                <a:cs typeface="+mn-cs"/>
                <a:hlinkClick r:id="rId3" tooltip="Title VI"/>
              </a:rPr>
              <a:t>Title VI</a:t>
            </a:r>
            <a:r>
              <a:rPr lang="en-US" sz="1200" b="0" i="0" kern="1200" dirty="0">
                <a:solidFill>
                  <a:schemeClr val="tx1"/>
                </a:solidFill>
                <a:effectLst/>
                <a:latin typeface="+mn-lt"/>
                <a:ea typeface="+mn-ea"/>
                <a:cs typeface="+mn-cs"/>
              </a:rPr>
              <a:t> of the Civil Rights Act of 1964; sex discrimination is prohibited by </a:t>
            </a:r>
            <a:r>
              <a:rPr lang="en-US" sz="1200" b="0" i="0" u="none" strike="noStrike" kern="1200" dirty="0">
                <a:solidFill>
                  <a:schemeClr val="tx1"/>
                </a:solidFill>
                <a:effectLst/>
                <a:latin typeface="+mn-lt"/>
                <a:ea typeface="+mn-ea"/>
                <a:cs typeface="+mn-cs"/>
                <a:hlinkClick r:id="rId4" tooltip="Title IX"/>
              </a:rPr>
              <a:t>Title IX</a:t>
            </a:r>
            <a:r>
              <a:rPr lang="en-US" sz="1200" b="0" i="0" kern="1200" dirty="0">
                <a:solidFill>
                  <a:schemeClr val="tx1"/>
                </a:solidFill>
                <a:effectLst/>
                <a:latin typeface="+mn-lt"/>
                <a:ea typeface="+mn-ea"/>
                <a:cs typeface="+mn-cs"/>
              </a:rPr>
              <a:t> of the Education Amendments of 1972; discrimination on the basis of disability is prohibited by </a:t>
            </a:r>
            <a:r>
              <a:rPr lang="en-US" sz="1200" b="0" i="0" u="none" strike="noStrike" kern="1200" dirty="0">
                <a:solidFill>
                  <a:schemeClr val="tx1"/>
                </a:solidFill>
                <a:effectLst/>
                <a:latin typeface="+mn-lt"/>
                <a:ea typeface="+mn-ea"/>
                <a:cs typeface="+mn-cs"/>
                <a:hlinkClick r:id="rId5" tooltip="Section 504"/>
              </a:rPr>
              <a:t>Section 504</a:t>
            </a:r>
            <a:r>
              <a:rPr lang="en-US" sz="1200" b="0" i="0" kern="1200" dirty="0">
                <a:solidFill>
                  <a:schemeClr val="tx1"/>
                </a:solidFill>
                <a:effectLst/>
                <a:latin typeface="+mn-lt"/>
                <a:ea typeface="+mn-ea"/>
                <a:cs typeface="+mn-cs"/>
              </a:rPr>
              <a:t> of the Rehabilitation Act of 1973; and age discrimination is prohibited by the </a:t>
            </a:r>
            <a:r>
              <a:rPr lang="en-US" sz="1200" b="0" i="0" u="none" strike="noStrike" kern="1200" dirty="0">
                <a:solidFill>
                  <a:schemeClr val="tx1"/>
                </a:solidFill>
                <a:effectLst/>
                <a:latin typeface="+mn-lt"/>
                <a:ea typeface="+mn-ea"/>
                <a:cs typeface="+mn-cs"/>
                <a:hlinkClick r:id="rId6" tooltip="Age Discrimination Act"/>
              </a:rPr>
              <a:t>Age Discrimination Act</a:t>
            </a:r>
            <a:r>
              <a:rPr lang="en-US" sz="1200" b="0" i="0" kern="1200" dirty="0">
                <a:solidFill>
                  <a:schemeClr val="tx1"/>
                </a:solidFill>
                <a:effectLst/>
                <a:latin typeface="+mn-lt"/>
                <a:ea typeface="+mn-ea"/>
                <a:cs typeface="+mn-cs"/>
              </a:rPr>
              <a:t> of 1975. These civil rights laws enforced by OCR extend to all state education agencies, elementary and secondary school systems, colleges and universities, vocational schools, proprietary schools, state vocational rehabilitation agencies, libraries, and museums that receive U.S. Department of Education funds. Areas covered may include, but are not limited to: admissions, recruitment, financial aid, academic programs, student treatment and services, counseling and guidance, discipline, classroom assignment, grading, vocational education, recreation, physical education, athletics, housing, and employment. OCR also has responsibilities under Title II of the </a:t>
            </a:r>
            <a:r>
              <a:rPr lang="en-US" sz="1200" b="0" i="0" u="none" strike="noStrike" kern="1200" dirty="0">
                <a:solidFill>
                  <a:schemeClr val="tx1"/>
                </a:solidFill>
                <a:effectLst/>
                <a:latin typeface="+mn-lt"/>
                <a:ea typeface="+mn-ea"/>
                <a:cs typeface="+mn-cs"/>
                <a:hlinkClick r:id="rId5" tooltip="Americans with Disabilities Act of 1990"/>
              </a:rPr>
              <a:t>Americans with Disabilities Act</a:t>
            </a:r>
            <a:r>
              <a:rPr lang="en-US" sz="1200" b="0" i="0" kern="1200" dirty="0">
                <a:solidFill>
                  <a:schemeClr val="tx1"/>
                </a:solidFill>
                <a:effectLst/>
                <a:latin typeface="+mn-lt"/>
                <a:ea typeface="+mn-ea"/>
                <a:cs typeface="+mn-cs"/>
              </a:rPr>
              <a:t> of 1990 (prohibiting disability discrimination by public entities, whether or not they receive federal financial assistance). In addition, as of January 8, 2002, OCR enforces the </a:t>
            </a:r>
            <a:r>
              <a:rPr lang="en-US" sz="1200" b="0" i="0" u="none" strike="noStrike" kern="1200" dirty="0">
                <a:solidFill>
                  <a:schemeClr val="tx1"/>
                </a:solidFill>
                <a:effectLst/>
                <a:latin typeface="+mn-lt"/>
                <a:ea typeface="+mn-ea"/>
                <a:cs typeface="+mn-cs"/>
                <a:hlinkClick r:id="rId7"/>
              </a:rPr>
              <a:t>Boy Scouts of America Equal Access Act</a:t>
            </a:r>
            <a:r>
              <a:rPr lang="en-US" sz="1200" b="0" i="0" kern="1200" dirty="0">
                <a:solidFill>
                  <a:schemeClr val="tx1"/>
                </a:solidFill>
                <a:effectLst/>
                <a:latin typeface="+mn-lt"/>
                <a:ea typeface="+mn-ea"/>
                <a:cs typeface="+mn-cs"/>
              </a:rPr>
              <a:t> (Section 9525 of the Elementary and Secondary Education Act of 1965, as amended by the No Child Left Behind Act of 2001). Under the Boy Scouts of America Equal Access Act, no public elementary school or State or local education agency that provides an opportunity for one or more outside youth or community groups to meet on school premises or in school facilities before or after school hours shall deny equal access or a fair opportunity to meet to, or discriminate against, any group officially affiliated with the Boy Scouts of America, or any other youth group listed in Title 36 of the United States Code as a patriotic society.</a:t>
            </a:r>
          </a:p>
          <a:p>
            <a:endParaRPr lang="en-US" sz="1200" b="0" i="0" kern="1200" dirty="0">
              <a:solidFill>
                <a:schemeClr val="tx1"/>
              </a:solidFill>
              <a:effectLst/>
              <a:latin typeface="+mn-lt"/>
              <a:ea typeface="+mn-ea"/>
              <a:cs typeface="+mn-cs"/>
            </a:endParaRPr>
          </a:p>
          <a:p>
            <a:r>
              <a:rPr lang="en-US" dirty="0">
                <a:hlinkClick r:id="rId8"/>
              </a:rPr>
              <a:t>Source: https://www2.ed.gov/about/offices/list/ocr/aboutocr.html</a:t>
            </a:r>
            <a:br>
              <a:rPr lang="en-US" dirty="0"/>
            </a:br>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7</a:t>
            </a:fld>
            <a:endParaRPr lang="en-US"/>
          </a:p>
        </p:txBody>
      </p:sp>
    </p:spTree>
    <p:extLst>
      <p:ext uri="{BB962C8B-B14F-4D97-AF65-F5344CB8AC3E}">
        <p14:creationId xmlns:p14="http://schemas.microsoft.com/office/powerpoint/2010/main" val="89305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highlight>
                <a:srgbClr val="FFFF00"/>
              </a:highlight>
              <a:latin typeface="+mn-lt"/>
              <a:ea typeface="+mn-ea"/>
              <a:cs typeface="+mn-cs"/>
            </a:endParaRPr>
          </a:p>
          <a:p>
            <a:endParaRPr lang="en-US" sz="1200" b="0"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Section 504 covers "any program or activity receiving federal financial assistance." If an organization receives federal support of any kind, even if the organization is not a federal or state organization, the organization must comply with Section 504. For example, airports in the United States can be at least partially funded by grants from federal and state governments, thus must be compliant. In many communities, public libraries receive federal financial assistance, directly or indirectly, so they must comply as well. Airports and public libraries became accessible according to Section 504 stipulation within a few years of the implementation of Section 504.</a:t>
            </a:r>
            <a:endParaRPr lang="en-US" sz="1200" b="1" i="0" kern="1200" dirty="0">
              <a:solidFill>
                <a:schemeClr val="tx1"/>
              </a:solidFill>
              <a:effectLst/>
              <a:highlight>
                <a:srgbClr val="FFFF00"/>
              </a:highligh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8</a:t>
            </a:fld>
            <a:endParaRPr lang="en-US"/>
          </a:p>
        </p:txBody>
      </p:sp>
    </p:spTree>
    <p:extLst>
      <p:ext uri="{BB962C8B-B14F-4D97-AF65-F5344CB8AC3E}">
        <p14:creationId xmlns:p14="http://schemas.microsoft.com/office/powerpoint/2010/main" val="354279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 if the issue is reported by a person having difficulty using your organizations’ application that will look different than violations flagged by an automated accessibility testing tool.</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9</a:t>
            </a:fld>
            <a:endParaRPr lang="en-US"/>
          </a:p>
        </p:txBody>
      </p:sp>
    </p:spTree>
    <p:extLst>
      <p:ext uri="{BB962C8B-B14F-4D97-AF65-F5344CB8AC3E}">
        <p14:creationId xmlns:p14="http://schemas.microsoft.com/office/powerpoint/2010/main" val="400668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4"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11133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dirty="0"/>
              <a:t>Click to Edit Master Title Style</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314577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36763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12615" y="284407"/>
            <a:ext cx="8518770" cy="770670"/>
          </a:xfrm>
        </p:spPr>
        <p:txBody>
          <a:bodyPr tIns="0" bIns="0"/>
          <a:lstStyle>
            <a:lvl1pPr>
              <a:defRPr>
                <a:solidFill>
                  <a:schemeClr val="accent1"/>
                </a:solidFill>
                <a:latin typeface="+mj-lt"/>
              </a:defRPr>
            </a:lvl1pPr>
          </a:lstStyle>
          <a:p>
            <a:r>
              <a:rPr lang="en-US" dirty="0"/>
              <a:t>Click to Edit Master Title Style</a:t>
            </a:r>
          </a:p>
        </p:txBody>
      </p:sp>
      <p:sp>
        <p:nvSpPr>
          <p:cNvPr id="11" name="Content Placeholder 2"/>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5748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12615" y="284407"/>
            <a:ext cx="8518770" cy="770670"/>
          </a:xfrm>
        </p:spPr>
        <p:txBody>
          <a:bodyPr tIns="0" bIns="0"/>
          <a:lstStyle>
            <a:lvl1pPr>
              <a:defRPr>
                <a:solidFill>
                  <a:schemeClr val="accent1"/>
                </a:solidFill>
                <a:latin typeface="+mj-lt"/>
              </a:defRPr>
            </a:lvl1pPr>
          </a:lstStyle>
          <a:p>
            <a:r>
              <a:rPr lang="en-US" dirty="0"/>
              <a:t>Click to Edit Master Title Style</a:t>
            </a:r>
          </a:p>
        </p:txBody>
      </p:sp>
      <p:sp>
        <p:nvSpPr>
          <p:cNvPr id="11" name="Content Placeholder 2"/>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97929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544638"/>
            <a:ext cx="9144022" cy="4678362"/>
          </a:xfrm>
          <a:noFill/>
        </p:spPr>
        <p:txBody>
          <a:bodyPr anchor="ctr"/>
          <a:lstStyle>
            <a:lvl1pPr marL="0" indent="0" algn="ctr">
              <a:buFontTx/>
              <a:buNone/>
              <a:defRPr/>
            </a:lvl1pPr>
          </a:lstStyle>
          <a:p>
            <a:r>
              <a:rPr lang="en-US" dirty="0"/>
              <a:t>Click to Add Photo</a:t>
            </a:r>
          </a:p>
        </p:txBody>
      </p:sp>
      <p:sp>
        <p:nvSpPr>
          <p:cNvPr id="2" name="Title 1"/>
          <p:cNvSpPr>
            <a:spLocks noGrp="1"/>
          </p:cNvSpPr>
          <p:nvPr>
            <p:ph type="title" hasCustomPrompt="1"/>
          </p:nvPr>
        </p:nvSpPr>
        <p:spPr/>
        <p:txBody>
          <a:bodyPr tIns="0" bIns="0"/>
          <a:lstStyle>
            <a:lvl1pPr>
              <a:defRPr>
                <a:solidFill>
                  <a:schemeClr val="accent1"/>
                </a:solidFill>
              </a:defRPr>
            </a:lvl1pPr>
          </a:lstStyle>
          <a:p>
            <a:r>
              <a:rPr lang="en-US" dirty="0"/>
              <a:t>Click to Edit Master Title Style</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312032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84407"/>
            <a:ext cx="4136425" cy="770670"/>
          </a:xfrm>
        </p:spPr>
        <p:txBody>
          <a:bodyPr tIns="0" bIns="0"/>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1" y="0"/>
            <a:ext cx="4447456" cy="6858000"/>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24571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4134962" cy="770670"/>
          </a:xfrm>
        </p:spPr>
        <p:txBody>
          <a:bodyPr tIns="0" bIns="0"/>
          <a:lstStyle>
            <a:lvl1pPr>
              <a:defRPr b="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11151" y="1544638"/>
            <a:ext cx="4136426"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4696420" y="0"/>
            <a:ext cx="4447580" cy="6858000"/>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8039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3509962" y="636589"/>
            <a:ext cx="5321301" cy="5586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64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2068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4569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22023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4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b="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56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68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dirty="0"/>
              <a:t>Click to Edit Master Title Style</a:t>
            </a:r>
          </a:p>
        </p:txBody>
      </p:sp>
      <p:sp>
        <p:nvSpPr>
          <p:cNvPr id="11" name="Content Placeholder 2"/>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1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8" name="Rectangle 7"/>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latin typeface="+mj-lt"/>
              </a:defRPr>
            </a:lvl1pPr>
          </a:lstStyle>
          <a:p>
            <a:r>
              <a:rPr lang="en-US" dirty="0"/>
              <a:t>Click to Edit Master Title Style</a:t>
            </a:r>
          </a:p>
        </p:txBody>
      </p:sp>
      <p:sp>
        <p:nvSpPr>
          <p:cNvPr id="11" name="Content Placeholder 2"/>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43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9" name="Rectangle 8"/>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3" name="Content Placeholder 2"/>
          <p:cNvSpPr>
            <a:spLocks noGrp="1"/>
          </p:cNvSpPr>
          <p:nvPr>
            <p:ph idx="1"/>
          </p:nvPr>
        </p:nvSpPr>
        <p:spPr>
          <a:xfrm>
            <a:off x="311151" y="1544638"/>
            <a:ext cx="4123690"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defRPr>
            </a:lvl1pPr>
          </a:lstStyle>
          <a:p>
            <a:r>
              <a:rPr lang="en-US" dirty="0"/>
              <a:t>Click to Edit Master Title Style</a:t>
            </a:r>
          </a:p>
        </p:txBody>
      </p:sp>
      <p:sp>
        <p:nvSpPr>
          <p:cNvPr id="11" name="Content Placeholder 2"/>
          <p:cNvSpPr>
            <a:spLocks noGrp="1"/>
          </p:cNvSpPr>
          <p:nvPr>
            <p:ph idx="10"/>
          </p:nvPr>
        </p:nvSpPr>
        <p:spPr>
          <a:xfrm>
            <a:off x="4709160" y="1544638"/>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311150" y="4020979"/>
            <a:ext cx="4123691"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2" hasCustomPrompt="1"/>
          </p:nvPr>
        </p:nvSpPr>
        <p:spPr>
          <a:xfrm>
            <a:off x="4709160" y="4020979"/>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1150" y="3883819"/>
            <a:ext cx="8521700"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636588"/>
            <a:ext cx="3187700" cy="558641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85216" tIns="585216" rIns="585216" bIns="585216" numCol="1" spcCol="0" rtlCol="0" fromWordArt="0" anchor="t" anchorCtr="0" forceAA="0" compatLnSpc="1">
            <a:prstTxWarp prst="textNoShape">
              <a:avLst/>
            </a:prstTxWarp>
            <a:noAutofit/>
          </a:bodyPr>
          <a:lstStyle/>
          <a:p>
            <a:pPr defTabSz="457200">
              <a:spcAft>
                <a:spcPts val="1200"/>
              </a:spcAft>
            </a:pPr>
            <a:endParaRPr lang="en-US" sz="2800" dirty="0">
              <a:solidFill>
                <a:prstClr val="white"/>
              </a:solidFill>
            </a:endParaRPr>
          </a:p>
        </p:txBody>
      </p:sp>
      <p:sp>
        <p:nvSpPr>
          <p:cNvPr id="9" name="Slide Number Placeholder 5"/>
          <p:cNvSpPr txBox="1">
            <a:spLocks/>
          </p:cNvSpPr>
          <p:nvPr userDrawn="1"/>
        </p:nvSpPr>
        <p:spPr>
          <a:xfrm>
            <a:off x="7916985" y="6290152"/>
            <a:ext cx="914400" cy="365760"/>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
        <p:nvSpPr>
          <p:cNvPr id="15" name="Rectangle 14"/>
          <p:cNvSpPr/>
          <p:nvPr userDrawn="1"/>
        </p:nvSpPr>
        <p:spPr>
          <a:xfrm>
            <a:off x="3324860" y="636588"/>
            <a:ext cx="5819140" cy="5586412"/>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585216" tIns="585216" rIns="585216" bIns="585216" rtlCol="0" anchor="t">
            <a:noAutofit/>
          </a:bodyPr>
          <a:lstStyle/>
          <a:p>
            <a:pPr defTabSz="457200">
              <a:lnSpc>
                <a:spcPct val="175000"/>
              </a:lnSpc>
            </a:pPr>
            <a:r>
              <a:rPr lang="en-US" dirty="0">
                <a:solidFill>
                  <a:srgbClr val="000000"/>
                </a:solidFill>
              </a:rPr>
              <a:t>Statements regarding our product development initiatives, including new products and future product upgrades, updates or enhancements represent our current intentions, but may be modified, delayed or abandoned without prior </a:t>
            </a:r>
            <a:br>
              <a:rPr lang="en-US" dirty="0">
                <a:solidFill>
                  <a:srgbClr val="000000"/>
                </a:solidFill>
              </a:rPr>
            </a:br>
            <a:r>
              <a:rPr lang="en-US" dirty="0">
                <a:solidFill>
                  <a:srgbClr val="000000"/>
                </a:solidFill>
              </a:rPr>
              <a:t>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
        <p:nvSpPr>
          <p:cNvPr id="12" name="Title 1"/>
          <p:cNvSpPr txBox="1">
            <a:spLocks/>
          </p:cNvSpPr>
          <p:nvPr userDrawn="1"/>
        </p:nvSpPr>
        <p:spPr>
          <a:xfrm>
            <a:off x="312738" y="1373822"/>
            <a:ext cx="2563812" cy="4111943"/>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spcAft>
                <a:spcPts val="1200"/>
              </a:spcAft>
              <a:buNone/>
              <a:defRPr sz="2800" b="0" kern="1200">
                <a:solidFill>
                  <a:schemeClr val="bg1"/>
                </a:solidFill>
                <a:latin typeface="+mj-lt"/>
                <a:ea typeface="+mj-ea"/>
                <a:cs typeface="+mj-cs"/>
              </a:defRPr>
            </a:lvl1pPr>
          </a:lstStyle>
          <a:p>
            <a:r>
              <a:rPr lang="en-US" dirty="0">
                <a:solidFill>
                  <a:prstClr val="white"/>
                </a:solidFill>
              </a:rPr>
              <a:t>Forward-Looking Statement</a:t>
            </a:r>
          </a:p>
        </p:txBody>
      </p:sp>
    </p:spTree>
    <p:extLst>
      <p:ext uri="{BB962C8B-B14F-4D97-AF65-F5344CB8AC3E}">
        <p14:creationId xmlns:p14="http://schemas.microsoft.com/office/powerpoint/2010/main" val="18278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2036119" y="3063240"/>
            <a:ext cx="5214808" cy="731520"/>
            <a:chOff x="0" y="2787650"/>
            <a:chExt cx="9144001" cy="1282700"/>
          </a:xfrm>
          <a:solidFill>
            <a:schemeClr val="tx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spTree>
    <p:extLst>
      <p:ext uri="{BB962C8B-B14F-4D97-AF65-F5344CB8AC3E}">
        <p14:creationId xmlns:p14="http://schemas.microsoft.com/office/powerpoint/2010/main" val="16298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ext divider 1">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dirty="0">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636588"/>
            <a:ext cx="8520113" cy="18288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45614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187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 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39238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sp>
        <p:nvSpPr>
          <p:cNvPr id="2" name="Title 1"/>
          <p:cNvSpPr>
            <a:spLocks noGrp="1"/>
          </p:cNvSpPr>
          <p:nvPr>
            <p:ph type="ctrTitle" hasCustomPrompt="1"/>
          </p:nvPr>
        </p:nvSpPr>
        <p:spPr>
          <a:xfrm>
            <a:off x="2309753" y="636588"/>
            <a:ext cx="6212679"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sp>
        <p:nvSpPr>
          <p:cNvPr id="2" name="Title 1"/>
          <p:cNvSpPr>
            <a:spLocks noGrp="1"/>
          </p:cNvSpPr>
          <p:nvPr>
            <p:ph type="ctrTitle" hasCustomPrompt="1"/>
          </p:nvPr>
        </p:nvSpPr>
        <p:spPr>
          <a:xfrm>
            <a:off x="621571" y="636588"/>
            <a:ext cx="790086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621570" y="1544639"/>
            <a:ext cx="790086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Slide Number Placeholder 5"/>
          <p:cNvSpPr txBox="1">
            <a:spLocks/>
          </p:cNvSpPr>
          <p:nvPr userDrawn="1"/>
        </p:nvSpPr>
        <p:spPr>
          <a:xfrm>
            <a:off x="8522431" y="6357938"/>
            <a:ext cx="308954"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dirty="0">
              <a:solidFill>
                <a:srgbClr val="4776BD"/>
              </a:solidFill>
            </a:endParaRPr>
          </a:p>
        </p:txBody>
      </p:sp>
    </p:spTree>
    <p:extLst>
      <p:ext uri="{BB962C8B-B14F-4D97-AF65-F5344CB8AC3E}">
        <p14:creationId xmlns:p14="http://schemas.microsoft.com/office/powerpoint/2010/main" val="2799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 content">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
        <p:nvSpPr>
          <p:cNvPr id="2" name="Title 1"/>
          <p:cNvSpPr>
            <a:spLocks noGrp="1"/>
          </p:cNvSpPr>
          <p:nvPr>
            <p:ph type="title" hasCustomPrompt="1"/>
          </p:nvPr>
        </p:nvSpPr>
        <p:spPr>
          <a:xfrm>
            <a:off x="312614" y="1373822"/>
            <a:ext cx="2563936" cy="4480095"/>
          </a:xfrm>
        </p:spPr>
        <p:txBody>
          <a:bodyPr tIns="0" bIns="0" anchor="t"/>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09963" y="1373822"/>
            <a:ext cx="5322887" cy="4849178"/>
          </a:xfrm>
        </p:spPr>
        <p:txBody>
          <a:bodyPr anchor="b">
            <a:noAutofit/>
          </a:bodyPr>
          <a:lstStyle>
            <a:lvl1pPr marL="0" indent="0">
              <a:spcBef>
                <a:spcPts val="1200"/>
              </a:spcBef>
              <a:spcAft>
                <a:spcPts val="600"/>
              </a:spcAft>
              <a:buClr>
                <a:schemeClr val="accent1"/>
              </a:buClr>
              <a:buFontTx/>
              <a:buNone/>
              <a:defRPr sz="2000">
                <a:solidFill>
                  <a:schemeClr val="accent1"/>
                </a:solidFill>
              </a:defRPr>
            </a:lvl1pPr>
            <a:lvl2pPr marL="0" indent="0">
              <a:buClr>
                <a:schemeClr val="accent1"/>
              </a:buClr>
              <a:buFontTx/>
              <a:buNone/>
              <a:defRPr sz="1600"/>
            </a:lvl2pPr>
            <a:lvl3pPr marL="463550" indent="0">
              <a:buClr>
                <a:schemeClr val="accent1"/>
              </a:buClr>
              <a:buFontTx/>
              <a:buNone/>
              <a:defRPr/>
            </a:lvl3pPr>
            <a:lvl4pPr marL="688975" indent="0">
              <a:buClr>
                <a:schemeClr val="accent1"/>
              </a:buClr>
              <a:buFontTx/>
              <a:buNone/>
              <a:defRPr/>
            </a:lvl4pPr>
            <a:lvl5pPr marL="914400" indent="0">
              <a:buClr>
                <a:schemeClr val="accent1"/>
              </a:buCl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029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
        <p:nvSpPr>
          <p:cNvPr id="2" name="Title 1"/>
          <p:cNvSpPr>
            <a:spLocks noGrp="1"/>
          </p:cNvSpPr>
          <p:nvPr>
            <p:ph type="title" hasCustomPrompt="1"/>
          </p:nvPr>
        </p:nvSpPr>
        <p:spPr>
          <a:xfrm>
            <a:off x="312614" y="1373822"/>
            <a:ext cx="2563936" cy="4849177"/>
          </a:xfrm>
        </p:spPr>
        <p:txBody>
          <a:bodyPr tIns="0" bIns="0" anchor="t"/>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000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14826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4"/>
            <a:ext cx="8524874" cy="76809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09563" y="1546225"/>
            <a:ext cx="8520112" cy="4673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7920037" y="6356032"/>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900" smtClean="0">
                <a:solidFill>
                  <a:srgbClr val="4776BD"/>
                </a:solidFill>
              </a:rPr>
              <a:pPr algn="r"/>
              <a:t>‹#›</a:t>
            </a:fld>
            <a:endParaRPr lang="en-US" sz="900" dirty="0">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9" userDrawn="1">
          <p15:clr>
            <a:srgbClr val="F26B43"/>
          </p15:clr>
        </p15:guide>
        <p15:guide id="2" pos="2211" userDrawn="1">
          <p15:clr>
            <a:srgbClr val="F26B43"/>
          </p15:clr>
        </p15:guide>
        <p15:guide id="3" orient="horz" pos="777" userDrawn="1">
          <p15:clr>
            <a:srgbClr val="F26B43"/>
          </p15:clr>
        </p15:guide>
        <p15:guide id="4" orient="horz" pos="974" userDrawn="1">
          <p15:clr>
            <a:srgbClr val="F26B43"/>
          </p15:clr>
        </p15:guide>
        <p15:guide id="5" orient="horz" pos="3918" userDrawn="1">
          <p15:clr>
            <a:srgbClr val="F26B43"/>
          </p15:clr>
        </p15:guide>
        <p15:guide id="6" pos="5562" userDrawn="1">
          <p15:clr>
            <a:srgbClr val="F26B43"/>
          </p15:clr>
        </p15:guide>
        <p15:guide id="7" pos="2007" userDrawn="1">
          <p15:clr>
            <a:srgbClr val="F26B43"/>
          </p15:clr>
        </p15:guide>
        <p15:guide id="8" pos="1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about/offices/list/ocr/docs/investigations/more/10161108-b.pdf"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mailto:elizabeth.simister@blackboard.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s://helpx.adobe.com/acrobat/using/creating-accessible-pdfs.html" TargetMode="External"/><Relationship Id="rId3" Type="http://schemas.openxmlformats.org/officeDocument/2006/relationships/hyperlink" Target="https://legcounsel.house.gov/Comps/Rehabilitation%20Act%20Of%201973.pdf" TargetMode="External"/><Relationship Id="rId7" Type="http://schemas.openxmlformats.org/officeDocument/2006/relationships/hyperlink" Target="https://webaim.org/techniques/keyboard/"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w3.org/TR/WCAG21/" TargetMode="External"/><Relationship Id="rId11" Type="http://schemas.openxmlformats.org/officeDocument/2006/relationships/hyperlink" Target="https://support.office.com/en-us/article/make-your-powerpoint-presentations-accessible-to-people-with-disabilities-6f7772b2-2f33-4bd2-8ca7-dae3b2b3ef25" TargetMode="External"/><Relationship Id="rId5" Type="http://schemas.openxmlformats.org/officeDocument/2006/relationships/hyperlink" Target="https://www.ada.gov/taman2.html#II-1.4100" TargetMode="External"/><Relationship Id="rId10" Type="http://schemas.openxmlformats.org/officeDocument/2006/relationships/hyperlink" Target="https://support.office.com/en-ie/article/make-your-word-documents-accessible-to-people-with-disabilities-d9bf3683-87ac-47ea-b91a-78dcacb3c66d" TargetMode="External"/><Relationship Id="rId4" Type="http://schemas.openxmlformats.org/officeDocument/2006/relationships/hyperlink" Target="https://www.ada.gov/pcatoolkit/ch5_toolkit.pdf" TargetMode="External"/><Relationship Id="rId9" Type="http://schemas.openxmlformats.org/officeDocument/2006/relationships/hyperlink" Target="https://helpx.adobe.com/acrobat/using/create-verify-pdf-accessibility.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2.ed.gov/about/offices/list/ocr/docs/investigations/more/10161108-a.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www.ada.gov/harris_co/harris_co_complain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a:t>I Got a Letter from the Office of Civil Rights, Now What?</a:t>
            </a:r>
          </a:p>
        </p:txBody>
      </p:sp>
      <p:sp>
        <p:nvSpPr>
          <p:cNvPr id="7" name="Subtitle 4"/>
          <p:cNvSpPr>
            <a:spLocks noGrp="1"/>
          </p:cNvSpPr>
          <p:nvPr>
            <p:ph type="subTitle" idx="1"/>
          </p:nvPr>
        </p:nvSpPr>
        <p:spPr/>
        <p:txBody>
          <a:bodyPr/>
          <a:lstStyle/>
          <a:p>
            <a:r>
              <a:rPr lang="en-US" dirty="0"/>
              <a:t>2019</a:t>
            </a:r>
          </a:p>
        </p:txBody>
      </p:sp>
    </p:spTree>
    <p:extLst>
      <p:ext uri="{BB962C8B-B14F-4D97-AF65-F5344CB8AC3E}">
        <p14:creationId xmlns:p14="http://schemas.microsoft.com/office/powerpoint/2010/main" val="39094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B8F7-F2FA-7749-A62D-2882B7DCF1D7}"/>
              </a:ext>
            </a:extLst>
          </p:cNvPr>
          <p:cNvSpPr>
            <a:spLocks noGrp="1"/>
          </p:cNvSpPr>
          <p:nvPr>
            <p:ph type="title"/>
          </p:nvPr>
        </p:nvSpPr>
        <p:spPr/>
        <p:txBody>
          <a:bodyPr/>
          <a:lstStyle/>
          <a:p>
            <a:r>
              <a:rPr lang="en-US" dirty="0"/>
              <a:t>Who is impacted by my inaccessible content/features?</a:t>
            </a:r>
          </a:p>
        </p:txBody>
      </p:sp>
      <p:sp>
        <p:nvSpPr>
          <p:cNvPr id="3" name="Content Placeholder 2">
            <a:extLst>
              <a:ext uri="{FF2B5EF4-FFF2-40B4-BE49-F238E27FC236}">
                <a16:creationId xmlns:a16="http://schemas.microsoft.com/office/drawing/2014/main" id="{E840EAF1-DBB1-F84B-96D7-437FBE7654C2}"/>
              </a:ext>
            </a:extLst>
          </p:cNvPr>
          <p:cNvSpPr>
            <a:spLocks noGrp="1"/>
          </p:cNvSpPr>
          <p:nvPr>
            <p:ph idx="1"/>
          </p:nvPr>
        </p:nvSpPr>
        <p:spPr/>
        <p:txBody>
          <a:bodyPr/>
          <a:lstStyle/>
          <a:p>
            <a:r>
              <a:rPr lang="en-US" dirty="0"/>
              <a:t>Untagged or poorly structured documents makes it difficult for screen reader and some literacy software users to read the content</a:t>
            </a:r>
          </a:p>
          <a:p>
            <a:r>
              <a:rPr lang="en-US" dirty="0"/>
              <a:t>Audio and video files without captioning or that are poorly captioned means that deaf and hard-of-hearing users will have no idea what is being communicated</a:t>
            </a:r>
          </a:p>
          <a:p>
            <a:r>
              <a:rPr lang="en-US" dirty="0"/>
              <a:t>Auto-updating content can be really distracting to cognitively impaired users.</a:t>
            </a:r>
          </a:p>
          <a:p>
            <a:r>
              <a:rPr lang="en-US" dirty="0"/>
              <a:t>Poorly implemented RSS feeds can be really challenging for motor/mobility impaired users trying to navigate a page</a:t>
            </a:r>
          </a:p>
          <a:p>
            <a:r>
              <a:rPr lang="en-US" dirty="0"/>
              <a:t>Poor color choices can mean that color-impaired and some low-vision users will be unable to see content</a:t>
            </a:r>
          </a:p>
          <a:p>
            <a:r>
              <a:rPr lang="en-US" dirty="0"/>
              <a:t>Poorly implemented forms mean that visually, motor/mobility, and cognitively impaired users may be blocked from completing critical tasks</a:t>
            </a:r>
          </a:p>
        </p:txBody>
      </p:sp>
    </p:spTree>
    <p:extLst>
      <p:ext uri="{BB962C8B-B14F-4D97-AF65-F5344CB8AC3E}">
        <p14:creationId xmlns:p14="http://schemas.microsoft.com/office/powerpoint/2010/main" val="221870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FEE13D-17E4-714E-A42E-115A5B62B0AD}"/>
              </a:ext>
            </a:extLst>
          </p:cNvPr>
          <p:cNvSpPr>
            <a:spLocks noGrp="1"/>
          </p:cNvSpPr>
          <p:nvPr>
            <p:ph type="title"/>
          </p:nvPr>
        </p:nvSpPr>
        <p:spPr/>
        <p:txBody>
          <a:bodyPr/>
          <a:lstStyle/>
          <a:p>
            <a:r>
              <a:rPr lang="en-US" dirty="0"/>
              <a:t>Example 1 of a common violation</a:t>
            </a:r>
          </a:p>
        </p:txBody>
      </p:sp>
      <p:pic>
        <p:nvPicPr>
          <p:cNvPr id="8" name="Content Placeholder 7" descr="A screenshot of a PDF that is not tagged and has several violations">
            <a:extLst>
              <a:ext uri="{FF2B5EF4-FFF2-40B4-BE49-F238E27FC236}">
                <a16:creationId xmlns:a16="http://schemas.microsoft.com/office/drawing/2014/main" id="{2DAE9824-A041-DF42-B8AA-09D150434EF3}"/>
              </a:ext>
            </a:extLst>
          </p:cNvPr>
          <p:cNvPicPr>
            <a:picLocks noGrp="1" noChangeAspect="1"/>
          </p:cNvPicPr>
          <p:nvPr>
            <p:ph idx="1"/>
          </p:nvPr>
        </p:nvPicPr>
        <p:blipFill>
          <a:blip r:embed="rId2"/>
          <a:stretch>
            <a:fillRect/>
          </a:stretch>
        </p:blipFill>
        <p:spPr>
          <a:xfrm>
            <a:off x="309563" y="1680770"/>
            <a:ext cx="8520112" cy="4404510"/>
          </a:xfrm>
        </p:spPr>
      </p:pic>
    </p:spTree>
    <p:extLst>
      <p:ext uri="{BB962C8B-B14F-4D97-AF65-F5344CB8AC3E}">
        <p14:creationId xmlns:p14="http://schemas.microsoft.com/office/powerpoint/2010/main" val="17277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9E204-EE4F-FF4F-A380-CE9D6FD02498}"/>
              </a:ext>
            </a:extLst>
          </p:cNvPr>
          <p:cNvSpPr>
            <a:spLocks noGrp="1"/>
          </p:cNvSpPr>
          <p:nvPr>
            <p:ph type="title"/>
          </p:nvPr>
        </p:nvSpPr>
        <p:spPr>
          <a:xfrm>
            <a:off x="309563" y="283464"/>
            <a:ext cx="8524874" cy="768096"/>
          </a:xfrm>
        </p:spPr>
        <p:txBody>
          <a:bodyPr/>
          <a:lstStyle/>
          <a:p>
            <a:r>
              <a:rPr lang="en-US" dirty="0"/>
              <a:t>Example 2 of a common violation</a:t>
            </a:r>
          </a:p>
        </p:txBody>
      </p:sp>
      <p:pic>
        <p:nvPicPr>
          <p:cNvPr id="8" name="Content Placeholder 7" descr="A screenshot of a Word document that is clearly not accessible.">
            <a:extLst>
              <a:ext uri="{FF2B5EF4-FFF2-40B4-BE49-F238E27FC236}">
                <a16:creationId xmlns:a16="http://schemas.microsoft.com/office/drawing/2014/main" id="{FCC91692-868E-304F-8570-E2082AE698DE}"/>
              </a:ext>
            </a:extLst>
          </p:cNvPr>
          <p:cNvPicPr>
            <a:picLocks noGrp="1" noChangeAspect="1"/>
          </p:cNvPicPr>
          <p:nvPr>
            <p:ph idx="1"/>
          </p:nvPr>
        </p:nvPicPr>
        <p:blipFill>
          <a:blip r:embed="rId2"/>
          <a:stretch>
            <a:fillRect/>
          </a:stretch>
        </p:blipFill>
        <p:spPr>
          <a:xfrm>
            <a:off x="1223091" y="1546225"/>
            <a:ext cx="6693056" cy="4673600"/>
          </a:xfrm>
        </p:spPr>
      </p:pic>
    </p:spTree>
    <p:extLst>
      <p:ext uri="{BB962C8B-B14F-4D97-AF65-F5344CB8AC3E}">
        <p14:creationId xmlns:p14="http://schemas.microsoft.com/office/powerpoint/2010/main" val="19933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8250-BED8-764D-BCB8-6481A8A2CEC1}"/>
              </a:ext>
            </a:extLst>
          </p:cNvPr>
          <p:cNvSpPr>
            <a:spLocks noGrp="1"/>
          </p:cNvSpPr>
          <p:nvPr>
            <p:ph type="title"/>
          </p:nvPr>
        </p:nvSpPr>
        <p:spPr/>
        <p:txBody>
          <a:bodyPr/>
          <a:lstStyle/>
          <a:p>
            <a:r>
              <a:rPr lang="en-US" dirty="0"/>
              <a:t>What is the case process like?</a:t>
            </a:r>
          </a:p>
        </p:txBody>
      </p:sp>
      <p:sp>
        <p:nvSpPr>
          <p:cNvPr id="3" name="Content Placeholder 2">
            <a:extLst>
              <a:ext uri="{FF2B5EF4-FFF2-40B4-BE49-F238E27FC236}">
                <a16:creationId xmlns:a16="http://schemas.microsoft.com/office/drawing/2014/main" id="{6742AC96-53DE-0A4C-84A5-D2BD7A9A5443}"/>
              </a:ext>
            </a:extLst>
          </p:cNvPr>
          <p:cNvSpPr>
            <a:spLocks noGrp="1"/>
          </p:cNvSpPr>
          <p:nvPr>
            <p:ph idx="1"/>
          </p:nvPr>
        </p:nvSpPr>
        <p:spPr/>
        <p:txBody>
          <a:bodyPr/>
          <a:lstStyle/>
          <a:p>
            <a:pPr marL="457200" indent="-457200">
              <a:buFont typeface="+mj-lt"/>
              <a:buAutoNum type="arabicPeriod"/>
            </a:pPr>
            <a:r>
              <a:rPr lang="en-US" dirty="0"/>
              <a:t>A complaint is submitted in writing to the OCR</a:t>
            </a:r>
          </a:p>
          <a:p>
            <a:pPr marL="457200" indent="-457200">
              <a:buFont typeface="+mj-lt"/>
              <a:buAutoNum type="arabicPeriod"/>
            </a:pPr>
            <a:r>
              <a:rPr lang="en-US" dirty="0"/>
              <a:t>OCR assigns an investigator</a:t>
            </a:r>
          </a:p>
          <a:p>
            <a:pPr marL="457200" indent="-457200">
              <a:buFont typeface="+mj-lt"/>
              <a:buAutoNum type="arabicPeriod"/>
            </a:pPr>
            <a:r>
              <a:rPr lang="en-US" dirty="0"/>
              <a:t>Investigator evaluates the complaint for validity</a:t>
            </a:r>
          </a:p>
          <a:p>
            <a:pPr marL="457200" indent="-457200">
              <a:buFont typeface="+mj-lt"/>
              <a:buAutoNum type="arabicPeriod"/>
            </a:pPr>
            <a:r>
              <a:rPr lang="en-US" dirty="0"/>
              <a:t>The complaint is found valid and a letter is sent to the organization</a:t>
            </a:r>
          </a:p>
          <a:p>
            <a:pPr marL="457200" indent="-457200">
              <a:buFont typeface="+mj-lt"/>
              <a:buAutoNum type="arabicPeriod"/>
            </a:pPr>
            <a:r>
              <a:rPr lang="en-US" dirty="0"/>
              <a:t>Organization reviews the content of the letter and responds to the allegations</a:t>
            </a:r>
          </a:p>
          <a:p>
            <a:pPr marL="457200" indent="-457200">
              <a:buFont typeface="+mj-lt"/>
              <a:buAutoNum type="arabicPeriod"/>
            </a:pPr>
            <a:r>
              <a:rPr lang="en-US" dirty="0"/>
              <a:t>OCR will then work with the organization to develop a resolution agreement</a:t>
            </a:r>
          </a:p>
          <a:p>
            <a:pPr marL="457200" indent="-457200">
              <a:buFont typeface="+mj-lt"/>
              <a:buAutoNum type="arabicPeriod"/>
            </a:pPr>
            <a:r>
              <a:rPr lang="en-US" dirty="0"/>
              <a:t>Organization works with OCR to meet the requirements in the resolution agreement</a:t>
            </a:r>
          </a:p>
          <a:p>
            <a:pPr marL="457200" indent="-457200">
              <a:buFont typeface="+mj-lt"/>
              <a:buAutoNum type="arabicPeriod"/>
            </a:pPr>
            <a:r>
              <a:rPr lang="en-US" dirty="0"/>
              <a:t>OCR monitors the organization to ensure that the requirements are met</a:t>
            </a:r>
          </a:p>
          <a:p>
            <a:pPr marL="457200" indent="-457200">
              <a:buFont typeface="+mj-lt"/>
              <a:buAutoNum type="arabicPeriod"/>
            </a:pPr>
            <a:r>
              <a:rPr lang="en-US" dirty="0"/>
              <a:t>Organization meets the requirements and OCR closes the case</a:t>
            </a:r>
          </a:p>
          <a:p>
            <a:pPr marL="0" indent="0">
              <a:buNone/>
            </a:pPr>
            <a:r>
              <a:rPr lang="en-US" dirty="0">
                <a:hlinkClick r:id="rId3"/>
              </a:rPr>
              <a:t>Example of a DoE Resolution Agreement</a:t>
            </a:r>
            <a:endParaRPr lang="en-US" dirty="0"/>
          </a:p>
        </p:txBody>
      </p:sp>
    </p:spTree>
    <p:extLst>
      <p:ext uri="{BB962C8B-B14F-4D97-AF65-F5344CB8AC3E}">
        <p14:creationId xmlns:p14="http://schemas.microsoft.com/office/powerpoint/2010/main" val="331616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889E-002F-D348-AF8C-F41AF5F80D3A}"/>
              </a:ext>
            </a:extLst>
          </p:cNvPr>
          <p:cNvSpPr>
            <a:spLocks noGrp="1"/>
          </p:cNvSpPr>
          <p:nvPr>
            <p:ph type="title"/>
          </p:nvPr>
        </p:nvSpPr>
        <p:spPr/>
        <p:txBody>
          <a:bodyPr/>
          <a:lstStyle/>
          <a:p>
            <a:r>
              <a:rPr lang="en-US" dirty="0"/>
              <a:t>What do I need to respond to the initial letter?</a:t>
            </a:r>
          </a:p>
        </p:txBody>
      </p:sp>
      <p:sp>
        <p:nvSpPr>
          <p:cNvPr id="3" name="Content Placeholder 2">
            <a:extLst>
              <a:ext uri="{FF2B5EF4-FFF2-40B4-BE49-F238E27FC236}">
                <a16:creationId xmlns:a16="http://schemas.microsoft.com/office/drawing/2014/main" id="{1369C488-739B-0E42-A0E9-2CE348940B09}"/>
              </a:ext>
            </a:extLst>
          </p:cNvPr>
          <p:cNvSpPr>
            <a:spLocks noGrp="1"/>
          </p:cNvSpPr>
          <p:nvPr>
            <p:ph idx="1"/>
          </p:nvPr>
        </p:nvSpPr>
        <p:spPr/>
        <p:txBody>
          <a:bodyPr/>
          <a:lstStyle/>
          <a:p>
            <a:r>
              <a:rPr lang="en-US" dirty="0"/>
              <a:t>Contact your legal counsel</a:t>
            </a:r>
          </a:p>
          <a:p>
            <a:r>
              <a:rPr lang="en-US" dirty="0"/>
              <a:t>Understand the deadlines</a:t>
            </a:r>
          </a:p>
          <a:p>
            <a:r>
              <a:rPr lang="en-US" dirty="0"/>
              <a:t>Verify the accessibility of the features and content identified in the letter</a:t>
            </a:r>
          </a:p>
          <a:p>
            <a:pPr lvl="1"/>
            <a:r>
              <a:rPr lang="en-US" dirty="0"/>
              <a:t>If features or content has not been identified, you will need to identify what you are assessing and why</a:t>
            </a:r>
          </a:p>
          <a:p>
            <a:r>
              <a:rPr lang="en-US" dirty="0"/>
              <a:t>Pull together a list of all accessibility policies, documentation, etc.</a:t>
            </a:r>
          </a:p>
          <a:p>
            <a:r>
              <a:rPr lang="en-US" dirty="0"/>
              <a:t>Get information from your vendor on the accessibility of their application </a:t>
            </a:r>
          </a:p>
          <a:p>
            <a:r>
              <a:rPr lang="en-US" dirty="0"/>
              <a:t>Identify the person in your organization responsible for accessibility</a:t>
            </a:r>
          </a:p>
          <a:p>
            <a:r>
              <a:rPr lang="en-US" dirty="0"/>
              <a:t>Any additional documentation, such as past grievances, current proactive measures, automated testing results, etc.</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26853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9D43B-4989-C342-932C-0CDC80B8D6ED}"/>
              </a:ext>
            </a:extLst>
          </p:cNvPr>
          <p:cNvSpPr>
            <a:spLocks noGrp="1"/>
          </p:cNvSpPr>
          <p:nvPr>
            <p:ph idx="1"/>
          </p:nvPr>
        </p:nvSpPr>
        <p:spPr/>
        <p:txBody>
          <a:bodyPr/>
          <a:lstStyle/>
          <a:p>
            <a:pPr marL="342900" indent="-342900">
              <a:buFont typeface="Arial" panose="020B0604020202020204" pitchFamily="34" charset="0"/>
              <a:buChar char="•"/>
            </a:pPr>
            <a:r>
              <a:rPr lang="en-US" sz="2000" dirty="0">
                <a:solidFill>
                  <a:schemeClr val="tx1"/>
                </a:solidFill>
              </a:rPr>
              <a:t>Outline of the steps needed to resolve the issues</a:t>
            </a:r>
          </a:p>
          <a:p>
            <a:pPr marL="342900" indent="-342900">
              <a:buFont typeface="Arial" panose="020B0604020202020204" pitchFamily="34" charset="0"/>
              <a:buChar char="•"/>
            </a:pPr>
            <a:r>
              <a:rPr lang="en-US" sz="2000" dirty="0">
                <a:solidFill>
                  <a:schemeClr val="tx1"/>
                </a:solidFill>
              </a:rPr>
              <a:t>Timeframe that the issues will be fixed in</a:t>
            </a:r>
          </a:p>
          <a:p>
            <a:pPr marL="342900" indent="-342900">
              <a:buFont typeface="Arial" panose="020B0604020202020204" pitchFamily="34" charset="0"/>
              <a:buChar char="•"/>
            </a:pPr>
            <a:r>
              <a:rPr lang="en-US" sz="2000" dirty="0">
                <a:solidFill>
                  <a:schemeClr val="tx1"/>
                </a:solidFill>
              </a:rPr>
              <a:t>Documentation required demonstrate that issues are being fixed</a:t>
            </a:r>
          </a:p>
          <a:p>
            <a:pPr marL="342900" indent="-342900">
              <a:buFont typeface="Arial" panose="020B0604020202020204" pitchFamily="34" charset="0"/>
              <a:buChar char="•"/>
            </a:pPr>
            <a:r>
              <a:rPr lang="en-US" sz="2000" dirty="0">
                <a:solidFill>
                  <a:schemeClr val="tx1"/>
                </a:solidFill>
              </a:rPr>
              <a:t>What happens if the requirements are or are not met</a:t>
            </a:r>
          </a:p>
          <a:p>
            <a:endParaRPr lang="en-US" sz="1600" dirty="0">
              <a:solidFill>
                <a:schemeClr val="tx1"/>
              </a:solidFill>
            </a:endParaRPr>
          </a:p>
          <a:p>
            <a:r>
              <a:rPr lang="en-US" sz="1600" dirty="0">
                <a:solidFill>
                  <a:schemeClr val="tx1"/>
                </a:solidFill>
              </a:rPr>
              <a:t>Note – if you need more time ask sooner than later to avoid the Letter of Impending Enforcement Action</a:t>
            </a:r>
          </a:p>
        </p:txBody>
      </p:sp>
      <p:sp>
        <p:nvSpPr>
          <p:cNvPr id="2" name="Title 1">
            <a:extLst>
              <a:ext uri="{FF2B5EF4-FFF2-40B4-BE49-F238E27FC236}">
                <a16:creationId xmlns:a16="http://schemas.microsoft.com/office/drawing/2014/main" id="{946C73B7-0F3D-D74E-865A-D9CEFF21F905}"/>
              </a:ext>
            </a:extLst>
          </p:cNvPr>
          <p:cNvSpPr>
            <a:spLocks noGrp="1"/>
          </p:cNvSpPr>
          <p:nvPr>
            <p:ph type="title"/>
          </p:nvPr>
        </p:nvSpPr>
        <p:spPr/>
        <p:txBody>
          <a:bodyPr/>
          <a:lstStyle/>
          <a:p>
            <a:r>
              <a:rPr lang="en-US" dirty="0"/>
              <a:t>What is typically part of a resolution agreement?</a:t>
            </a:r>
          </a:p>
        </p:txBody>
      </p:sp>
      <p:pic>
        <p:nvPicPr>
          <p:cNvPr id="6" name="Content Placeholder 5" descr="Layers of papers created by Juan Manuel Corredor from Noun Project">
            <a:extLst>
              <a:ext uri="{FF2B5EF4-FFF2-40B4-BE49-F238E27FC236}">
                <a16:creationId xmlns:a16="http://schemas.microsoft.com/office/drawing/2014/main" id="{D84E2E11-876A-EF46-8218-884896F6F602}"/>
              </a:ext>
            </a:extLst>
          </p:cNvPr>
          <p:cNvPicPr>
            <a:picLocks noGrp="1" noChangeAspect="1"/>
          </p:cNvPicPr>
          <p:nvPr>
            <p:ph idx="10"/>
          </p:nvPr>
        </p:nvPicPr>
        <p:blipFill rotWithShape="1">
          <a:blip r:embed="rId3"/>
          <a:srcRect b="14607"/>
          <a:stretch/>
        </p:blipFill>
        <p:spPr>
          <a:xfrm>
            <a:off x="4708525" y="1821656"/>
            <a:ext cx="4124325" cy="3521869"/>
          </a:xfrm>
        </p:spPr>
      </p:pic>
    </p:spTree>
    <p:extLst>
      <p:ext uri="{BB962C8B-B14F-4D97-AF65-F5344CB8AC3E}">
        <p14:creationId xmlns:p14="http://schemas.microsoft.com/office/powerpoint/2010/main" val="20642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uditor created by monkik from Noun Project">
            <a:extLst>
              <a:ext uri="{FF2B5EF4-FFF2-40B4-BE49-F238E27FC236}">
                <a16:creationId xmlns:a16="http://schemas.microsoft.com/office/drawing/2014/main" id="{C18987B9-5565-084E-872C-D729E95AF42B}"/>
              </a:ext>
            </a:extLst>
          </p:cNvPr>
          <p:cNvPicPr>
            <a:picLocks noGrp="1" noChangeAspect="1"/>
          </p:cNvPicPr>
          <p:nvPr>
            <p:ph idx="10"/>
          </p:nvPr>
        </p:nvPicPr>
        <p:blipFill rotWithShape="1">
          <a:blip r:embed="rId3"/>
          <a:srcRect l="7082" b="13915"/>
          <a:stretch/>
        </p:blipFill>
        <p:spPr>
          <a:xfrm>
            <a:off x="4757735" y="1821657"/>
            <a:ext cx="3832225" cy="3550444"/>
          </a:xfrm>
        </p:spPr>
      </p:pic>
      <p:sp>
        <p:nvSpPr>
          <p:cNvPr id="3" name="Content Placeholder 2">
            <a:extLst>
              <a:ext uri="{FF2B5EF4-FFF2-40B4-BE49-F238E27FC236}">
                <a16:creationId xmlns:a16="http://schemas.microsoft.com/office/drawing/2014/main" id="{6742AC96-53DE-0A4C-84A5-D2BD7A9A5443}"/>
              </a:ext>
            </a:extLst>
          </p:cNvPr>
          <p:cNvSpPr>
            <a:spLocks noGrp="1"/>
          </p:cNvSpPr>
          <p:nvPr>
            <p:ph idx="1"/>
          </p:nvPr>
        </p:nvSpPr>
        <p:spPr/>
        <p:txBody>
          <a:bodyPr/>
          <a:lstStyle/>
          <a:p>
            <a:pPr marL="342900" indent="-342900">
              <a:buFont typeface="Arial" panose="020B0604020202020204" pitchFamily="34" charset="0"/>
              <a:buChar char="•"/>
            </a:pPr>
            <a:r>
              <a:rPr lang="en-US" sz="2000" dirty="0">
                <a:solidFill>
                  <a:schemeClr val="tx1"/>
                </a:solidFill>
                <a:latin typeface="+mn-lt"/>
              </a:rPr>
              <a:t>The language in the original letter may provide guidance on if you can have an internal auditor or need a 3</a:t>
            </a:r>
            <a:r>
              <a:rPr lang="en-US" sz="2000" baseline="30000" dirty="0">
                <a:solidFill>
                  <a:schemeClr val="tx1"/>
                </a:solidFill>
                <a:latin typeface="+mn-lt"/>
              </a:rPr>
              <a:t>rd</a:t>
            </a:r>
            <a:r>
              <a:rPr lang="en-US" sz="2000" dirty="0">
                <a:solidFill>
                  <a:schemeClr val="tx1"/>
                </a:solidFill>
                <a:latin typeface="+mn-lt"/>
              </a:rPr>
              <a:t> party vendor</a:t>
            </a:r>
          </a:p>
          <a:p>
            <a:pPr marL="342900" indent="-342900">
              <a:buFont typeface="Arial" panose="020B0604020202020204" pitchFamily="34" charset="0"/>
              <a:buChar char="•"/>
            </a:pPr>
            <a:r>
              <a:rPr lang="en-US" sz="2000" dirty="0">
                <a:solidFill>
                  <a:schemeClr val="tx1"/>
                </a:solidFill>
                <a:latin typeface="+mn-lt"/>
              </a:rPr>
              <a:t>If there is no specific language, work with your Legal counsel and investigator to decide the right course</a:t>
            </a:r>
          </a:p>
          <a:p>
            <a:pPr marL="342900" indent="-342900">
              <a:buFont typeface="Arial" panose="020B0604020202020204" pitchFamily="34" charset="0"/>
              <a:buChar char="•"/>
            </a:pPr>
            <a:r>
              <a:rPr lang="en-US" sz="2000" dirty="0">
                <a:solidFill>
                  <a:schemeClr val="tx1"/>
                </a:solidFill>
                <a:latin typeface="+mn-lt"/>
              </a:rPr>
              <a:t>The auditor must have a strong knowledge of accessibility laws and the technical skills to identify possible issues</a:t>
            </a:r>
          </a:p>
        </p:txBody>
      </p:sp>
      <p:sp>
        <p:nvSpPr>
          <p:cNvPr id="2" name="Title 1">
            <a:extLst>
              <a:ext uri="{FF2B5EF4-FFF2-40B4-BE49-F238E27FC236}">
                <a16:creationId xmlns:a16="http://schemas.microsoft.com/office/drawing/2014/main" id="{51268250-BED8-764D-BCB8-6481A8A2CEC1}"/>
              </a:ext>
            </a:extLst>
          </p:cNvPr>
          <p:cNvSpPr>
            <a:spLocks noGrp="1"/>
          </p:cNvSpPr>
          <p:nvPr>
            <p:ph type="title"/>
          </p:nvPr>
        </p:nvSpPr>
        <p:spPr/>
        <p:txBody>
          <a:bodyPr/>
          <a:lstStyle/>
          <a:p>
            <a:r>
              <a:rPr lang="en-US" dirty="0"/>
              <a:t>Do I need an auditor and how do I select one?</a:t>
            </a:r>
          </a:p>
        </p:txBody>
      </p:sp>
    </p:spTree>
    <p:extLst>
      <p:ext uri="{BB962C8B-B14F-4D97-AF65-F5344CB8AC3E}">
        <p14:creationId xmlns:p14="http://schemas.microsoft.com/office/powerpoint/2010/main" val="36416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976BD0-9F3A-2246-BEB1-B46FDFEE1B28}"/>
              </a:ext>
              <a:ext uri="{C183D7F6-B498-43B3-948B-1728B52AA6E4}">
                <adec:decorative xmlns:adec="http://schemas.microsoft.com/office/drawing/2017/decorative" val="1"/>
              </a:ext>
            </a:extLst>
          </p:cNvPr>
          <p:cNvPicPr>
            <a:picLocks noGrp="1" noChangeAspect="1"/>
          </p:cNvPicPr>
          <p:nvPr>
            <p:ph idx="10"/>
          </p:nvPr>
        </p:nvPicPr>
        <p:blipFill>
          <a:blip r:embed="rId3"/>
          <a:stretch>
            <a:fillRect/>
          </a:stretch>
        </p:blipFill>
        <p:spPr>
          <a:xfrm>
            <a:off x="4950970" y="1747420"/>
            <a:ext cx="3318318" cy="3363160"/>
          </a:xfrm>
        </p:spPr>
      </p:pic>
      <p:sp>
        <p:nvSpPr>
          <p:cNvPr id="3" name="Content Placeholder 2">
            <a:extLst>
              <a:ext uri="{FF2B5EF4-FFF2-40B4-BE49-F238E27FC236}">
                <a16:creationId xmlns:a16="http://schemas.microsoft.com/office/drawing/2014/main" id="{3EFC0A65-08F5-6048-A115-236C6DBC0657}"/>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The original letter often outlines specific areas of the website that were problems then 2 other pages/features</a:t>
            </a:r>
          </a:p>
          <a:p>
            <a:pPr marL="342900" indent="-342900">
              <a:buFont typeface="Arial" panose="020B0604020202020204" pitchFamily="34" charset="0"/>
              <a:buChar char="•"/>
            </a:pPr>
            <a:r>
              <a:rPr lang="en-US" dirty="0">
                <a:solidFill>
                  <a:schemeClr val="tx1"/>
                </a:solidFill>
              </a:rPr>
              <a:t>Select pages/features that best represent the most frequently used and most complex aspects of your website</a:t>
            </a:r>
          </a:p>
        </p:txBody>
      </p:sp>
      <p:sp>
        <p:nvSpPr>
          <p:cNvPr id="2" name="Title 1">
            <a:extLst>
              <a:ext uri="{FF2B5EF4-FFF2-40B4-BE49-F238E27FC236}">
                <a16:creationId xmlns:a16="http://schemas.microsoft.com/office/drawing/2014/main" id="{B4923A7A-D004-ED49-86BD-9B6C88D4C8DA}"/>
              </a:ext>
            </a:extLst>
          </p:cNvPr>
          <p:cNvSpPr>
            <a:spLocks noGrp="1"/>
          </p:cNvSpPr>
          <p:nvPr>
            <p:ph type="title"/>
          </p:nvPr>
        </p:nvSpPr>
        <p:spPr/>
        <p:txBody>
          <a:bodyPr/>
          <a:lstStyle/>
          <a:p>
            <a:r>
              <a:rPr lang="en-US" dirty="0"/>
              <a:t>How do I decide on the content to audit?</a:t>
            </a:r>
          </a:p>
        </p:txBody>
      </p:sp>
    </p:spTree>
    <p:extLst>
      <p:ext uri="{BB962C8B-B14F-4D97-AF65-F5344CB8AC3E}">
        <p14:creationId xmlns:p14="http://schemas.microsoft.com/office/powerpoint/2010/main" val="289387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D29699-5ABA-8E43-A546-8C299D62ACB4}"/>
              </a:ext>
            </a:extLst>
          </p:cNvPr>
          <p:cNvSpPr>
            <a:spLocks noGrp="1"/>
          </p:cNvSpPr>
          <p:nvPr>
            <p:ph idx="1"/>
          </p:nvPr>
        </p:nvSpPr>
        <p:spPr/>
        <p:txBody>
          <a:bodyPr/>
          <a:lstStyle/>
          <a:p>
            <a:pPr marL="285750" indent="-285750">
              <a:buFont typeface="Arial" panose="020B0604020202020204" pitchFamily="34" charset="0"/>
              <a:buChar char="•"/>
            </a:pPr>
            <a:r>
              <a:rPr lang="en-US" dirty="0">
                <a:solidFill>
                  <a:schemeClr val="tx1"/>
                </a:solidFill>
                <a:latin typeface="+mn-lt"/>
              </a:rPr>
              <a:t>PDF, Word, PowerPoint, etc. documents</a:t>
            </a:r>
          </a:p>
          <a:p>
            <a:pPr marL="285750" indent="-285750">
              <a:buFont typeface="Arial" panose="020B0604020202020204" pitchFamily="34" charset="0"/>
              <a:buChar char="•"/>
            </a:pPr>
            <a:r>
              <a:rPr lang="en-US" dirty="0">
                <a:solidFill>
                  <a:schemeClr val="tx1"/>
                </a:solidFill>
                <a:latin typeface="+mn-lt"/>
              </a:rPr>
              <a:t>Video and Audio files</a:t>
            </a:r>
          </a:p>
          <a:p>
            <a:pPr marL="285750" indent="-285750">
              <a:buFont typeface="Arial" panose="020B0604020202020204" pitchFamily="34" charset="0"/>
              <a:buChar char="•"/>
            </a:pPr>
            <a:r>
              <a:rPr lang="en-US" dirty="0">
                <a:solidFill>
                  <a:schemeClr val="tx1"/>
                </a:solidFill>
                <a:latin typeface="+mn-lt"/>
              </a:rPr>
              <a:t>Online forms</a:t>
            </a:r>
          </a:p>
          <a:p>
            <a:pPr marL="285750" indent="-285750">
              <a:buFont typeface="Arial" panose="020B0604020202020204" pitchFamily="34" charset="0"/>
              <a:buChar char="•"/>
            </a:pPr>
            <a:r>
              <a:rPr lang="en-US" dirty="0">
                <a:solidFill>
                  <a:schemeClr val="tx1"/>
                </a:solidFill>
                <a:latin typeface="+mn-lt"/>
              </a:rPr>
              <a:t>Automatically updating content, e.g., rotating images</a:t>
            </a:r>
          </a:p>
          <a:p>
            <a:pPr marL="285750" indent="-285750">
              <a:buFont typeface="Arial" panose="020B0604020202020204" pitchFamily="34" charset="0"/>
              <a:buChar char="•"/>
            </a:pPr>
            <a:r>
              <a:rPr lang="en-US" dirty="0">
                <a:solidFill>
                  <a:schemeClr val="tx1"/>
                </a:solidFill>
                <a:latin typeface="+mn-lt"/>
              </a:rPr>
              <a:t>RSS Feeds</a:t>
            </a:r>
          </a:p>
          <a:p>
            <a:pPr marL="285750" indent="-285750">
              <a:buFont typeface="Arial" panose="020B0604020202020204" pitchFamily="34" charset="0"/>
              <a:buChar char="•"/>
            </a:pPr>
            <a:r>
              <a:rPr lang="en-US" dirty="0">
                <a:solidFill>
                  <a:schemeClr val="tx1"/>
                </a:solidFill>
                <a:latin typeface="+mn-lt"/>
              </a:rPr>
              <a:t>Images</a:t>
            </a:r>
          </a:p>
        </p:txBody>
      </p:sp>
      <p:sp>
        <p:nvSpPr>
          <p:cNvPr id="2" name="Title 1">
            <a:extLst>
              <a:ext uri="{FF2B5EF4-FFF2-40B4-BE49-F238E27FC236}">
                <a16:creationId xmlns:a16="http://schemas.microsoft.com/office/drawing/2014/main" id="{19BF2D94-3371-D541-9764-C280057D0A8C}"/>
              </a:ext>
            </a:extLst>
          </p:cNvPr>
          <p:cNvSpPr>
            <a:spLocks noGrp="1"/>
          </p:cNvSpPr>
          <p:nvPr>
            <p:ph type="title"/>
          </p:nvPr>
        </p:nvSpPr>
        <p:spPr/>
        <p:txBody>
          <a:bodyPr/>
          <a:lstStyle/>
          <a:p>
            <a:r>
              <a:rPr lang="en-US" dirty="0"/>
              <a:t>How do I decide on the content to audit? - High Risk Areas</a:t>
            </a:r>
          </a:p>
        </p:txBody>
      </p:sp>
      <p:pic>
        <p:nvPicPr>
          <p:cNvPr id="6" name="Content Placeholder 5" descr="Web page with image and video created by Creative Stall from Noun Project">
            <a:extLst>
              <a:ext uri="{FF2B5EF4-FFF2-40B4-BE49-F238E27FC236}">
                <a16:creationId xmlns:a16="http://schemas.microsoft.com/office/drawing/2014/main" id="{E1A2766B-120A-3E42-B108-82D8D30677F9}"/>
              </a:ext>
              <a:ext uri="{C183D7F6-B498-43B3-948B-1728B52AA6E4}">
                <adec:decorative xmlns:adec="http://schemas.microsoft.com/office/drawing/2017/decorative" val="0"/>
              </a:ext>
            </a:extLst>
          </p:cNvPr>
          <p:cNvPicPr>
            <a:picLocks noGrp="1" noChangeAspect="1"/>
          </p:cNvPicPr>
          <p:nvPr>
            <p:ph idx="10"/>
          </p:nvPr>
        </p:nvPicPr>
        <p:blipFill rotWithShape="1">
          <a:blip r:embed="rId3"/>
          <a:srcRect b="12182"/>
          <a:stretch/>
        </p:blipFill>
        <p:spPr>
          <a:xfrm>
            <a:off x="4643440" y="1735928"/>
            <a:ext cx="4124325" cy="3621885"/>
          </a:xfrm>
        </p:spPr>
      </p:pic>
    </p:spTree>
    <p:extLst>
      <p:ext uri="{BB962C8B-B14F-4D97-AF65-F5344CB8AC3E}">
        <p14:creationId xmlns:p14="http://schemas.microsoft.com/office/powerpoint/2010/main" val="28727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C0A65-08F5-6048-A115-236C6DBC0657}"/>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tx1"/>
                </a:solidFill>
              </a:rPr>
              <a:t>Determine who will be responsible for managing the long-term process</a:t>
            </a:r>
          </a:p>
          <a:p>
            <a:pPr marL="457200" indent="-457200">
              <a:buFont typeface="Arial" panose="020B0604020202020204" pitchFamily="34" charset="0"/>
              <a:buChar char="•"/>
            </a:pPr>
            <a:r>
              <a:rPr lang="en-US" dirty="0">
                <a:solidFill>
                  <a:schemeClr val="tx1"/>
                </a:solidFill>
              </a:rPr>
              <a:t>Create a time line when the expected fixes can be implemented</a:t>
            </a:r>
          </a:p>
          <a:p>
            <a:pPr marL="457200" indent="-457200">
              <a:buFont typeface="Arial" panose="020B0604020202020204" pitchFamily="34" charset="0"/>
              <a:buChar char="•"/>
            </a:pPr>
            <a:r>
              <a:rPr lang="en-US" dirty="0">
                <a:solidFill>
                  <a:schemeClr val="tx1"/>
                </a:solidFill>
              </a:rPr>
              <a:t>Create and enforce an organization wide accessibility policy</a:t>
            </a:r>
          </a:p>
          <a:p>
            <a:pPr marL="225425" lvl="1" indent="0">
              <a:buNone/>
            </a:pPr>
            <a:endParaRPr lang="en-US" dirty="0"/>
          </a:p>
        </p:txBody>
      </p:sp>
      <p:sp>
        <p:nvSpPr>
          <p:cNvPr id="2" name="Title 1">
            <a:extLst>
              <a:ext uri="{FF2B5EF4-FFF2-40B4-BE49-F238E27FC236}">
                <a16:creationId xmlns:a16="http://schemas.microsoft.com/office/drawing/2014/main" id="{B4923A7A-D004-ED49-86BD-9B6C88D4C8DA}"/>
              </a:ext>
            </a:extLst>
          </p:cNvPr>
          <p:cNvSpPr>
            <a:spLocks noGrp="1"/>
          </p:cNvSpPr>
          <p:nvPr>
            <p:ph type="title"/>
          </p:nvPr>
        </p:nvSpPr>
        <p:spPr/>
        <p:txBody>
          <a:bodyPr/>
          <a:lstStyle/>
          <a:p>
            <a:r>
              <a:rPr lang="en-US" dirty="0"/>
              <a:t>What do I need for a Corrective Action Plan?</a:t>
            </a:r>
          </a:p>
        </p:txBody>
      </p:sp>
      <p:pic>
        <p:nvPicPr>
          <p:cNvPr id="6" name="Content Placeholder 5" descr="Paper with a checkmark by Creative Stall from Noun Project">
            <a:extLst>
              <a:ext uri="{FF2B5EF4-FFF2-40B4-BE49-F238E27FC236}">
                <a16:creationId xmlns:a16="http://schemas.microsoft.com/office/drawing/2014/main" id="{615F0E10-E867-D94B-99A4-3E6B662BC400}"/>
              </a:ext>
            </a:extLst>
          </p:cNvPr>
          <p:cNvPicPr>
            <a:picLocks noGrp="1" noChangeAspect="1"/>
          </p:cNvPicPr>
          <p:nvPr>
            <p:ph idx="10"/>
          </p:nvPr>
        </p:nvPicPr>
        <p:blipFill rotWithShape="1">
          <a:blip r:embed="rId3"/>
          <a:srcRect b="13568"/>
          <a:stretch/>
        </p:blipFill>
        <p:spPr>
          <a:xfrm>
            <a:off x="4708525" y="1821657"/>
            <a:ext cx="4124325" cy="3564732"/>
          </a:xfrm>
        </p:spPr>
      </p:pic>
    </p:spTree>
    <p:extLst>
      <p:ext uri="{BB962C8B-B14F-4D97-AF65-F5344CB8AC3E}">
        <p14:creationId xmlns:p14="http://schemas.microsoft.com/office/powerpoint/2010/main" val="35344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239D832-DF35-F84F-8FAB-1B66A9AAC165}"/>
              </a:ext>
            </a:extLst>
          </p:cNvPr>
          <p:cNvSpPr>
            <a:spLocks noGrp="1"/>
          </p:cNvSpPr>
          <p:nvPr>
            <p:ph idx="1"/>
          </p:nvPr>
        </p:nvSpPr>
        <p:spPr/>
        <p:txBody>
          <a:bodyPr anchor="t"/>
          <a:lstStyle/>
          <a:p>
            <a:r>
              <a:rPr lang="en-US" dirty="0">
                <a:solidFill>
                  <a:schemeClr val="tx1"/>
                </a:solidFill>
                <a:latin typeface="Calibri" panose="020F0502020204030204" pitchFamily="34" charset="0"/>
                <a:cs typeface="Calibri" panose="020F0502020204030204" pitchFamily="34" charset="0"/>
              </a:rPr>
              <a:t>This presentation is informational only and does not constitute legal or professional advice. </a:t>
            </a:r>
            <a:br>
              <a:rPr lang="en-US" dirty="0">
                <a:solidFill>
                  <a:schemeClr val="tx1"/>
                </a:solidFill>
                <a:latin typeface="Calibri" panose="020F0502020204030204" pitchFamily="34" charset="0"/>
                <a:cs typeface="Calibri" panose="020F0502020204030204" pitchFamily="34" charset="0"/>
              </a:rPr>
            </a:b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Please consult with Michael </a:t>
            </a:r>
            <a:r>
              <a:rPr lang="en-US" dirty="0" err="1">
                <a:solidFill>
                  <a:schemeClr val="tx1"/>
                </a:solidFill>
                <a:latin typeface="Calibri" panose="020F0502020204030204" pitchFamily="34" charset="0"/>
                <a:cs typeface="Calibri" panose="020F0502020204030204" pitchFamily="34" charset="0"/>
              </a:rPr>
              <a:t>Pohorylo</a:t>
            </a:r>
            <a:r>
              <a:rPr lang="en-US" dirty="0">
                <a:solidFill>
                  <a:schemeClr val="tx1"/>
                </a:solidFill>
                <a:latin typeface="Calibri" panose="020F0502020204030204" pitchFamily="34" charset="0"/>
                <a:cs typeface="Calibri" panose="020F0502020204030204" pitchFamily="34" charset="0"/>
              </a:rPr>
              <a:t> in Blackboard’s Legal Department if you have specific questions relating to the topics covered in this presentation.</a:t>
            </a:r>
            <a:endParaRPr lang="en-US" dirty="0">
              <a:solidFill>
                <a:schemeClr val="tx1"/>
              </a:solidFill>
            </a:endParaRPr>
          </a:p>
        </p:txBody>
      </p:sp>
      <p:sp>
        <p:nvSpPr>
          <p:cNvPr id="4" name="Title 3">
            <a:extLst>
              <a:ext uri="{FF2B5EF4-FFF2-40B4-BE49-F238E27FC236}">
                <a16:creationId xmlns:a16="http://schemas.microsoft.com/office/drawing/2014/main" id="{D66404D2-7E90-744A-8606-D558BBDE71E8}"/>
              </a:ext>
            </a:extLst>
          </p:cNvPr>
          <p:cNvSpPr>
            <a:spLocks noGrp="1"/>
          </p:cNvSpPr>
          <p:nvPr>
            <p:ph type="title"/>
          </p:nvPr>
        </p:nvSpPr>
        <p:spPr/>
        <p:txBody>
          <a:bodyPr>
            <a:normAutofit/>
          </a:bodyPr>
          <a:lstStyle/>
          <a:p>
            <a:r>
              <a:rPr lang="en-US" sz="2800" dirty="0">
                <a:latin typeface="Calibri" panose="020F0502020204030204" pitchFamily="34" charset="0"/>
                <a:cs typeface="Calibri" panose="020F0502020204030204" pitchFamily="34" charset="0"/>
              </a:rPr>
              <a:t>Disclaimer</a:t>
            </a:r>
          </a:p>
        </p:txBody>
      </p:sp>
    </p:spTree>
    <p:extLst>
      <p:ext uri="{BB962C8B-B14F-4D97-AF65-F5344CB8AC3E}">
        <p14:creationId xmlns:p14="http://schemas.microsoft.com/office/powerpoint/2010/main" val="334725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66F5-7462-D046-9B8F-05E777F23F90}"/>
              </a:ext>
            </a:extLst>
          </p:cNvPr>
          <p:cNvSpPr>
            <a:spLocks noGrp="1"/>
          </p:cNvSpPr>
          <p:nvPr>
            <p:ph type="title"/>
          </p:nvPr>
        </p:nvSpPr>
        <p:spPr/>
        <p:txBody>
          <a:bodyPr/>
          <a:lstStyle/>
          <a:p>
            <a:r>
              <a:rPr lang="en-US" dirty="0"/>
              <a:t>What about vendor applications?	</a:t>
            </a:r>
          </a:p>
        </p:txBody>
      </p:sp>
      <p:sp>
        <p:nvSpPr>
          <p:cNvPr id="3" name="Content Placeholder 2">
            <a:extLst>
              <a:ext uri="{FF2B5EF4-FFF2-40B4-BE49-F238E27FC236}">
                <a16:creationId xmlns:a16="http://schemas.microsoft.com/office/drawing/2014/main" id="{6DC950EB-5D4B-7B49-AB6E-9B1ED11F4247}"/>
              </a:ext>
            </a:extLst>
          </p:cNvPr>
          <p:cNvSpPr>
            <a:spLocks noGrp="1"/>
          </p:cNvSpPr>
          <p:nvPr>
            <p:ph idx="1"/>
          </p:nvPr>
        </p:nvSpPr>
        <p:spPr/>
        <p:txBody>
          <a:bodyPr/>
          <a:lstStyle/>
          <a:p>
            <a:r>
              <a:rPr lang="en-US" dirty="0">
                <a:solidFill>
                  <a:schemeClr val="tx1"/>
                </a:solidFill>
              </a:rPr>
              <a:t>If you have not done so already, contact the vendor for the following:</a:t>
            </a:r>
          </a:p>
          <a:p>
            <a:pPr marL="342900" indent="-342900">
              <a:buFont typeface="Arial" panose="020B0604020202020204" pitchFamily="34" charset="0"/>
              <a:buChar char="•"/>
            </a:pPr>
            <a:r>
              <a:rPr lang="en-US" dirty="0">
                <a:solidFill>
                  <a:schemeClr val="tx1"/>
                </a:solidFill>
              </a:rPr>
              <a:t>Accessibility Compliance Report (ACR) for the version of your application</a:t>
            </a:r>
          </a:p>
          <a:p>
            <a:pPr marL="342900" indent="-342900">
              <a:buFont typeface="Arial" panose="020B0604020202020204" pitchFamily="34" charset="0"/>
              <a:buChar char="•"/>
            </a:pPr>
            <a:r>
              <a:rPr lang="en-US" dirty="0">
                <a:solidFill>
                  <a:schemeClr val="tx1"/>
                </a:solidFill>
              </a:rPr>
              <a:t>List of features tested as part of the ACR</a:t>
            </a:r>
          </a:p>
          <a:p>
            <a:pPr marL="342900" indent="-342900">
              <a:buFont typeface="Arial" panose="020B0604020202020204" pitchFamily="34" charset="0"/>
              <a:buChar char="•"/>
            </a:pPr>
            <a:r>
              <a:rPr lang="en-US" dirty="0">
                <a:solidFill>
                  <a:schemeClr val="tx1"/>
                </a:solidFill>
              </a:rPr>
              <a:t>Roadmap of when items in the ACR will be fixed</a:t>
            </a:r>
          </a:p>
        </p:txBody>
      </p:sp>
      <p:pic>
        <p:nvPicPr>
          <p:cNvPr id="6" name="Content Placeholder 5" descr="Vendor hot dog cart created by Made from Noun Project">
            <a:extLst>
              <a:ext uri="{FF2B5EF4-FFF2-40B4-BE49-F238E27FC236}">
                <a16:creationId xmlns:a16="http://schemas.microsoft.com/office/drawing/2014/main" id="{E701616F-50AC-D444-B45C-6FF949465894}"/>
              </a:ext>
            </a:extLst>
          </p:cNvPr>
          <p:cNvPicPr>
            <a:picLocks noGrp="1" noChangeAspect="1"/>
          </p:cNvPicPr>
          <p:nvPr>
            <p:ph idx="10"/>
          </p:nvPr>
        </p:nvPicPr>
        <p:blipFill rotWithShape="1">
          <a:blip r:embed="rId3"/>
          <a:srcRect b="18418"/>
          <a:stretch/>
        </p:blipFill>
        <p:spPr>
          <a:xfrm>
            <a:off x="4637085" y="1750216"/>
            <a:ext cx="4124325" cy="3364707"/>
          </a:xfrm>
        </p:spPr>
      </p:pic>
    </p:spTree>
    <p:extLst>
      <p:ext uri="{BB962C8B-B14F-4D97-AF65-F5344CB8AC3E}">
        <p14:creationId xmlns:p14="http://schemas.microsoft.com/office/powerpoint/2010/main" val="41787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C04C2D-27D0-C44D-888F-9111C016D610}"/>
              </a:ext>
            </a:extLst>
          </p:cNvPr>
          <p:cNvSpPr>
            <a:spLocks noGrp="1"/>
          </p:cNvSpPr>
          <p:nvPr>
            <p:ph type="title"/>
          </p:nvPr>
        </p:nvSpPr>
        <p:spPr/>
        <p:txBody>
          <a:bodyPr/>
          <a:lstStyle/>
          <a:p>
            <a:r>
              <a:rPr lang="en-US" dirty="0"/>
              <a:t>How can I avoid problems going forward?</a:t>
            </a:r>
          </a:p>
        </p:txBody>
      </p:sp>
      <p:sp>
        <p:nvSpPr>
          <p:cNvPr id="5" name="Content Placeholder 4">
            <a:extLst>
              <a:ext uri="{FF2B5EF4-FFF2-40B4-BE49-F238E27FC236}">
                <a16:creationId xmlns:a16="http://schemas.microsoft.com/office/drawing/2014/main" id="{52674732-8E33-284A-9773-A5A614626878}"/>
              </a:ext>
            </a:extLst>
          </p:cNvPr>
          <p:cNvSpPr>
            <a:spLocks noGrp="1"/>
          </p:cNvSpPr>
          <p:nvPr>
            <p:ph idx="1"/>
          </p:nvPr>
        </p:nvSpPr>
        <p:spPr/>
        <p:txBody>
          <a:bodyPr/>
          <a:lstStyle/>
          <a:p>
            <a:r>
              <a:rPr lang="en-US" dirty="0"/>
              <a:t>Provide training to any member in your organization who develops content or is responsible for maintaining applications on accessibility best practices</a:t>
            </a:r>
          </a:p>
          <a:p>
            <a:r>
              <a:rPr lang="en-US" dirty="0"/>
              <a:t>Ensure that you have at least one accessibility Subject Matter Expert in your organization</a:t>
            </a:r>
          </a:p>
          <a:p>
            <a:r>
              <a:rPr lang="en-US" dirty="0"/>
              <a:t>Use the built in accessibility features of tools like Word and PowerPoint to create documents that are accessible</a:t>
            </a:r>
          </a:p>
          <a:p>
            <a:r>
              <a:rPr lang="en-US" dirty="0"/>
              <a:t>Use tools like Adobe Acrobat Pro to ensure that PDFs are tagged and in the correct reading order</a:t>
            </a:r>
          </a:p>
          <a:p>
            <a:r>
              <a:rPr lang="en-US" dirty="0"/>
              <a:t>Ensure that audio and video files have captions, ideally captions and text transcripts</a:t>
            </a:r>
          </a:p>
          <a:p>
            <a:pPr lvl="1"/>
            <a:r>
              <a:rPr lang="en-US" dirty="0"/>
              <a:t>Include audio description on videos as needed</a:t>
            </a:r>
          </a:p>
          <a:p>
            <a:endParaRPr lang="en-US" dirty="0"/>
          </a:p>
        </p:txBody>
      </p:sp>
    </p:spTree>
    <p:extLst>
      <p:ext uri="{BB962C8B-B14F-4D97-AF65-F5344CB8AC3E}">
        <p14:creationId xmlns:p14="http://schemas.microsoft.com/office/powerpoint/2010/main" val="108838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76A8-C215-FC4B-8876-6ED267D76CA3}"/>
              </a:ext>
            </a:extLst>
          </p:cNvPr>
          <p:cNvSpPr>
            <a:spLocks noGrp="1"/>
          </p:cNvSpPr>
          <p:nvPr>
            <p:ph type="title"/>
          </p:nvPr>
        </p:nvSpPr>
        <p:spPr/>
        <p:txBody>
          <a:bodyPr/>
          <a:lstStyle/>
          <a:p>
            <a:r>
              <a:rPr lang="en-US" dirty="0"/>
              <a:t>How can I avoid problems going forward? (Ideals)</a:t>
            </a:r>
          </a:p>
        </p:txBody>
      </p:sp>
      <p:sp>
        <p:nvSpPr>
          <p:cNvPr id="3" name="Content Placeholder 2">
            <a:extLst>
              <a:ext uri="{FF2B5EF4-FFF2-40B4-BE49-F238E27FC236}">
                <a16:creationId xmlns:a16="http://schemas.microsoft.com/office/drawing/2014/main" id="{3018018C-DC6D-2549-9FFF-267A3DF8F8BF}"/>
              </a:ext>
            </a:extLst>
          </p:cNvPr>
          <p:cNvSpPr>
            <a:spLocks noGrp="1"/>
          </p:cNvSpPr>
          <p:nvPr>
            <p:ph idx="1"/>
          </p:nvPr>
        </p:nvSpPr>
        <p:spPr/>
        <p:txBody>
          <a:bodyPr/>
          <a:lstStyle/>
          <a:p>
            <a:r>
              <a:rPr lang="en-US" dirty="0"/>
              <a:t>Avoid the use of auto-updating content. Instead, offer users the ability to enable this type of content on their own. At minimum, make sure that there is a play/pause button so that users can stop the content from changing.</a:t>
            </a:r>
          </a:p>
          <a:p>
            <a:r>
              <a:rPr lang="en-US" dirty="0"/>
              <a:t>Make sure that all form fields have correctly associated visible labels, at minimum that all form fields have labels and any hidden text matches visible text</a:t>
            </a:r>
          </a:p>
          <a:p>
            <a:pPr lvl="1"/>
            <a:r>
              <a:rPr lang="en-US" dirty="0"/>
              <a:t>Visible labels are really important in responsive and mobile environments as they provide a continuous feedback to low-vision and cognitive users about the field that has focus and increase the target area for motor/mobility impaired user to place focus into a field.</a:t>
            </a:r>
          </a:p>
          <a:p>
            <a:r>
              <a:rPr lang="en-US" dirty="0"/>
              <a:t>Avoid plugging in RSS feeds. At minimum, include a method to skip over the RSS feed.</a:t>
            </a:r>
          </a:p>
        </p:txBody>
      </p:sp>
    </p:spTree>
    <p:extLst>
      <p:ext uri="{BB962C8B-B14F-4D97-AF65-F5344CB8AC3E}">
        <p14:creationId xmlns:p14="http://schemas.microsoft.com/office/powerpoint/2010/main" val="428460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494109-D136-124D-9456-80BA89123045}"/>
              </a:ext>
            </a:extLst>
          </p:cNvPr>
          <p:cNvSpPr>
            <a:spLocks noGrp="1"/>
          </p:cNvSpPr>
          <p:nvPr>
            <p:ph idx="1"/>
          </p:nvPr>
        </p:nvSpPr>
        <p:spPr/>
        <p:txBody>
          <a:bodyPr/>
          <a:lstStyle/>
          <a:p>
            <a:pPr marL="228600" indent="-228600">
              <a:buFont typeface="Arial" panose="020B0604020202020204" pitchFamily="34" charset="0"/>
              <a:buChar char="•"/>
            </a:pPr>
            <a:r>
              <a:rPr lang="en-US" sz="2000" dirty="0">
                <a:solidFill>
                  <a:schemeClr val="tx1"/>
                </a:solidFill>
                <a:latin typeface="+mn-lt"/>
              </a:rPr>
              <a:t>Make getting an Accessibility Compliance Report (ACR) as a required part of procurement</a:t>
            </a:r>
          </a:p>
          <a:p>
            <a:pPr marL="228600" indent="-228600">
              <a:buFont typeface="Arial" panose="020B0604020202020204" pitchFamily="34" charset="0"/>
              <a:buChar char="•"/>
            </a:pPr>
            <a:r>
              <a:rPr lang="en-US" sz="2000" dirty="0">
                <a:solidFill>
                  <a:schemeClr val="tx1"/>
                </a:solidFill>
                <a:latin typeface="+mn-lt"/>
              </a:rPr>
              <a:t>Use the list of features tested in the ACR as a baseline for your own testing</a:t>
            </a:r>
          </a:p>
          <a:p>
            <a:pPr marL="461963" lvl="1" indent="-228600">
              <a:buFont typeface="Calibri" panose="020F0502020204030204" pitchFamily="34" charset="0"/>
              <a:buChar char="–"/>
            </a:pPr>
            <a:r>
              <a:rPr lang="en-US" sz="2000" dirty="0"/>
              <a:t>Discuss any differences in your test results with the vendor </a:t>
            </a:r>
          </a:p>
          <a:p>
            <a:pPr marL="228600" indent="-228600">
              <a:buFont typeface="Arial" panose="020B0604020202020204" pitchFamily="34" charset="0"/>
              <a:buChar char="•"/>
            </a:pPr>
            <a:r>
              <a:rPr lang="en-US" sz="2000" dirty="0">
                <a:solidFill>
                  <a:schemeClr val="tx1"/>
                </a:solidFill>
                <a:latin typeface="+mn-lt"/>
              </a:rPr>
              <a:t>Verify with your vendor when violations will be fixed</a:t>
            </a:r>
            <a:endParaRPr lang="en-US" sz="2000" dirty="0"/>
          </a:p>
          <a:p>
            <a:endParaRPr lang="en-US" dirty="0"/>
          </a:p>
        </p:txBody>
      </p:sp>
      <p:sp>
        <p:nvSpPr>
          <p:cNvPr id="2" name="Title 1">
            <a:extLst>
              <a:ext uri="{FF2B5EF4-FFF2-40B4-BE49-F238E27FC236}">
                <a16:creationId xmlns:a16="http://schemas.microsoft.com/office/drawing/2014/main" id="{54F4616D-660B-1047-A9A0-081655FEB5AE}"/>
              </a:ext>
            </a:extLst>
          </p:cNvPr>
          <p:cNvSpPr>
            <a:spLocks noGrp="1"/>
          </p:cNvSpPr>
          <p:nvPr>
            <p:ph type="title"/>
          </p:nvPr>
        </p:nvSpPr>
        <p:spPr/>
        <p:txBody>
          <a:bodyPr/>
          <a:lstStyle/>
          <a:p>
            <a:r>
              <a:rPr lang="en-US" dirty="0"/>
              <a:t>How can I avoid problems going forward? (Vendors)</a:t>
            </a:r>
          </a:p>
        </p:txBody>
      </p:sp>
      <p:pic>
        <p:nvPicPr>
          <p:cNvPr id="6" name="Content Placeholder 5">
            <a:extLst>
              <a:ext uri="{FF2B5EF4-FFF2-40B4-BE49-F238E27FC236}">
                <a16:creationId xmlns:a16="http://schemas.microsoft.com/office/drawing/2014/main" id="{814988A9-EC88-2643-AC81-D3C8DA621067}"/>
              </a:ext>
              <a:ext uri="{C183D7F6-B498-43B3-948B-1728B52AA6E4}">
                <adec:decorative xmlns:adec="http://schemas.microsoft.com/office/drawing/2017/decorative" val="1"/>
              </a:ext>
            </a:extLst>
          </p:cNvPr>
          <p:cNvPicPr>
            <a:picLocks noGrp="1" noChangeAspect="1"/>
          </p:cNvPicPr>
          <p:nvPr>
            <p:ph idx="10"/>
          </p:nvPr>
        </p:nvPicPr>
        <p:blipFill rotWithShape="1">
          <a:blip r:embed="rId2"/>
          <a:srcRect b="15646"/>
          <a:stretch/>
        </p:blipFill>
        <p:spPr>
          <a:xfrm>
            <a:off x="4705350" y="1664495"/>
            <a:ext cx="4124325" cy="3479006"/>
          </a:xfrm>
        </p:spPr>
      </p:pic>
    </p:spTree>
    <p:extLst>
      <p:ext uri="{BB962C8B-B14F-4D97-AF65-F5344CB8AC3E}">
        <p14:creationId xmlns:p14="http://schemas.microsoft.com/office/powerpoint/2010/main" val="28530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420E2-F8D9-1441-9D1D-421CB2693C55}"/>
              </a:ext>
            </a:extLst>
          </p:cNvPr>
          <p:cNvSpPr>
            <a:spLocks noGrp="1"/>
          </p:cNvSpPr>
          <p:nvPr>
            <p:ph type="ctrTitle"/>
          </p:nvPr>
        </p:nvSpPr>
        <p:spPr/>
        <p:txBody>
          <a:bodyPr/>
          <a:lstStyle/>
          <a:p>
            <a:r>
              <a:rPr lang="en-US" dirty="0"/>
              <a:t>Some quick testing tips and tricks</a:t>
            </a:r>
          </a:p>
        </p:txBody>
      </p:sp>
      <p:sp>
        <p:nvSpPr>
          <p:cNvPr id="5" name="Subtitle 4">
            <a:extLst>
              <a:ext uri="{FF2B5EF4-FFF2-40B4-BE49-F238E27FC236}">
                <a16:creationId xmlns:a16="http://schemas.microsoft.com/office/drawing/2014/main" id="{868D0350-F461-B44C-84A5-D3984961DB28}"/>
              </a:ext>
            </a:extLst>
          </p:cNvPr>
          <p:cNvSpPr>
            <a:spLocks noGrp="1"/>
          </p:cNvSpPr>
          <p:nvPr>
            <p:ph type="subTitle" idx="1"/>
          </p:nvPr>
        </p:nvSpPr>
        <p:spPr/>
        <p:txBody>
          <a:bodyPr/>
          <a:lstStyle/>
          <a:p>
            <a:r>
              <a:rPr lang="en-US" dirty="0"/>
              <a:t>Techniques to help you keep your accessibility momentum going post-OCR</a:t>
            </a:r>
          </a:p>
        </p:txBody>
      </p:sp>
    </p:spTree>
    <p:extLst>
      <p:ext uri="{BB962C8B-B14F-4D97-AF65-F5344CB8AC3E}">
        <p14:creationId xmlns:p14="http://schemas.microsoft.com/office/powerpoint/2010/main" val="14640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ord Accessibility Checker panel with violations">
            <a:extLst>
              <a:ext uri="{FF2B5EF4-FFF2-40B4-BE49-F238E27FC236}">
                <a16:creationId xmlns:a16="http://schemas.microsoft.com/office/drawing/2014/main" id="{93A1B2D1-034A-DB4E-8DF4-9CC362E5687F}"/>
              </a:ext>
            </a:extLst>
          </p:cNvPr>
          <p:cNvPicPr>
            <a:picLocks noChangeAspect="1"/>
          </p:cNvPicPr>
          <p:nvPr/>
        </p:nvPicPr>
        <p:blipFill>
          <a:blip r:embed="rId2"/>
          <a:stretch>
            <a:fillRect/>
          </a:stretch>
        </p:blipFill>
        <p:spPr>
          <a:xfrm>
            <a:off x="5850517" y="2557463"/>
            <a:ext cx="1483091" cy="3614737"/>
          </a:xfrm>
          <a:prstGeom prst="rect">
            <a:avLst/>
          </a:prstGeom>
        </p:spPr>
      </p:pic>
      <p:pic>
        <p:nvPicPr>
          <p:cNvPr id="9" name="Content Placeholder 8" descr="Powerpoint toobar with Review &gt; Check Accessibility highlighted">
            <a:extLst>
              <a:ext uri="{FF2B5EF4-FFF2-40B4-BE49-F238E27FC236}">
                <a16:creationId xmlns:a16="http://schemas.microsoft.com/office/drawing/2014/main" id="{689CB35F-4D6D-784A-874A-326A0B763C46}"/>
              </a:ext>
            </a:extLst>
          </p:cNvPr>
          <p:cNvPicPr>
            <a:picLocks noGrp="1" noChangeAspect="1"/>
          </p:cNvPicPr>
          <p:nvPr>
            <p:ph idx="10"/>
          </p:nvPr>
        </p:nvPicPr>
        <p:blipFill>
          <a:blip r:embed="rId3"/>
          <a:stretch>
            <a:fillRect/>
          </a:stretch>
        </p:blipFill>
        <p:spPr>
          <a:xfrm>
            <a:off x="4662486" y="1722557"/>
            <a:ext cx="4124325" cy="664923"/>
          </a:xfrm>
        </p:spPr>
      </p:pic>
      <p:sp>
        <p:nvSpPr>
          <p:cNvPr id="6" name="Content Placeholder 5">
            <a:extLst>
              <a:ext uri="{FF2B5EF4-FFF2-40B4-BE49-F238E27FC236}">
                <a16:creationId xmlns:a16="http://schemas.microsoft.com/office/drawing/2014/main" id="{D4F3FC55-7764-C048-A8CB-2AC5707E1FAC}"/>
              </a:ext>
            </a:extLst>
          </p:cNvPr>
          <p:cNvSpPr>
            <a:spLocks noGrp="1"/>
          </p:cNvSpPr>
          <p:nvPr>
            <p:ph idx="1"/>
          </p:nvPr>
        </p:nvSpPr>
        <p:spPr/>
        <p:txBody>
          <a:bodyPr/>
          <a:lstStyle/>
          <a:p>
            <a:pPr marL="457200" indent="-457200">
              <a:buAutoNum type="arabicPeriod"/>
            </a:pPr>
            <a:r>
              <a:rPr lang="en-US" sz="1800" dirty="0">
                <a:solidFill>
                  <a:schemeClr val="tx1"/>
                </a:solidFill>
                <a:latin typeface="+mn-lt"/>
              </a:rPr>
              <a:t>From the toolbar, select Review</a:t>
            </a:r>
          </a:p>
          <a:p>
            <a:pPr marL="457200" indent="-457200">
              <a:buAutoNum type="arabicPeriod"/>
            </a:pPr>
            <a:r>
              <a:rPr lang="en-US" sz="1800" dirty="0">
                <a:solidFill>
                  <a:schemeClr val="tx1"/>
                </a:solidFill>
                <a:latin typeface="+mn-lt"/>
              </a:rPr>
              <a:t>Navigate to and select Check Accessibility</a:t>
            </a:r>
          </a:p>
          <a:p>
            <a:pPr marL="457200" indent="-457200">
              <a:buAutoNum type="arabicPeriod"/>
            </a:pPr>
            <a:r>
              <a:rPr lang="en-US" sz="1800" dirty="0">
                <a:solidFill>
                  <a:schemeClr val="tx1"/>
                </a:solidFill>
                <a:latin typeface="+mn-lt"/>
              </a:rPr>
              <a:t>An Accessibility Checker Panel should open</a:t>
            </a:r>
          </a:p>
          <a:p>
            <a:pPr marL="457200" indent="-457200">
              <a:buAutoNum type="arabicPeriod"/>
            </a:pPr>
            <a:r>
              <a:rPr lang="en-US" sz="1800" dirty="0">
                <a:solidFill>
                  <a:schemeClr val="tx1"/>
                </a:solidFill>
                <a:latin typeface="+mn-lt"/>
              </a:rPr>
              <a:t>Navigate into Inspection Results</a:t>
            </a:r>
          </a:p>
          <a:p>
            <a:pPr marL="457200" indent="-457200">
              <a:buAutoNum type="arabicPeriod"/>
            </a:pPr>
            <a:r>
              <a:rPr lang="en-US" sz="1800" dirty="0">
                <a:solidFill>
                  <a:schemeClr val="tx1"/>
                </a:solidFill>
                <a:latin typeface="+mn-lt"/>
              </a:rPr>
              <a:t>Any issues will be listed or there will be a No accessibility issues found message</a:t>
            </a:r>
          </a:p>
          <a:p>
            <a:pPr marL="457200" indent="-457200">
              <a:buAutoNum type="arabicPeriod"/>
            </a:pPr>
            <a:r>
              <a:rPr lang="en-US" sz="1800" dirty="0">
                <a:solidFill>
                  <a:schemeClr val="tx1"/>
                </a:solidFill>
                <a:latin typeface="+mn-lt"/>
              </a:rPr>
              <a:t>Select issues to read recommendations for fixing them</a:t>
            </a:r>
          </a:p>
          <a:p>
            <a:pPr marL="457200" indent="-457200">
              <a:buAutoNum type="arabicPeriod"/>
            </a:pPr>
            <a:endParaRPr lang="en-US" dirty="0"/>
          </a:p>
        </p:txBody>
      </p:sp>
      <p:sp>
        <p:nvSpPr>
          <p:cNvPr id="4" name="Title 3">
            <a:extLst>
              <a:ext uri="{FF2B5EF4-FFF2-40B4-BE49-F238E27FC236}">
                <a16:creationId xmlns:a16="http://schemas.microsoft.com/office/drawing/2014/main" id="{D046B5B6-72DF-D344-AADC-F1D8E8928ADC}"/>
              </a:ext>
            </a:extLst>
          </p:cNvPr>
          <p:cNvSpPr>
            <a:spLocks noGrp="1"/>
          </p:cNvSpPr>
          <p:nvPr>
            <p:ph type="title"/>
          </p:nvPr>
        </p:nvSpPr>
        <p:spPr/>
        <p:txBody>
          <a:bodyPr/>
          <a:lstStyle/>
          <a:p>
            <a:r>
              <a:rPr lang="en-US" dirty="0"/>
              <a:t>Word and PowerPoint Documents</a:t>
            </a:r>
          </a:p>
        </p:txBody>
      </p:sp>
    </p:spTree>
    <p:extLst>
      <p:ext uri="{BB962C8B-B14F-4D97-AF65-F5344CB8AC3E}">
        <p14:creationId xmlns:p14="http://schemas.microsoft.com/office/powerpoint/2010/main" val="54172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46B5B6-72DF-D344-AADC-F1D8E8928ADC}"/>
              </a:ext>
            </a:extLst>
          </p:cNvPr>
          <p:cNvSpPr>
            <a:spLocks noGrp="1"/>
          </p:cNvSpPr>
          <p:nvPr>
            <p:ph type="title"/>
          </p:nvPr>
        </p:nvSpPr>
        <p:spPr/>
        <p:txBody>
          <a:bodyPr/>
          <a:lstStyle/>
          <a:p>
            <a:r>
              <a:rPr lang="en-US" dirty="0"/>
              <a:t>PDF Documents</a:t>
            </a:r>
          </a:p>
        </p:txBody>
      </p:sp>
      <p:sp>
        <p:nvSpPr>
          <p:cNvPr id="7" name="Content Placeholder 6">
            <a:extLst>
              <a:ext uri="{FF2B5EF4-FFF2-40B4-BE49-F238E27FC236}">
                <a16:creationId xmlns:a16="http://schemas.microsoft.com/office/drawing/2014/main" id="{E16BCD2C-123F-7945-9F96-F8D438A6962B}"/>
              </a:ext>
            </a:extLst>
          </p:cNvPr>
          <p:cNvSpPr>
            <a:spLocks noGrp="1"/>
          </p:cNvSpPr>
          <p:nvPr>
            <p:ph idx="1"/>
          </p:nvPr>
        </p:nvSpPr>
        <p:spPr/>
        <p:txBody>
          <a:bodyPr/>
          <a:lstStyle/>
          <a:p>
            <a:pPr marL="457200" indent="-457200">
              <a:buFont typeface="+mj-lt"/>
              <a:buAutoNum type="arabicPeriod"/>
            </a:pPr>
            <a:r>
              <a:rPr lang="en-US" sz="1800" dirty="0">
                <a:latin typeface="+mn-lt"/>
              </a:rPr>
              <a:t>On the Tools page, navigate to and verify Accessibility is enabled, or enable Accessibility</a:t>
            </a:r>
          </a:p>
          <a:p>
            <a:pPr marL="457200" indent="-457200">
              <a:buFont typeface="+mj-lt"/>
              <a:buAutoNum type="arabicPeriod"/>
            </a:pPr>
            <a:r>
              <a:rPr lang="en-US" sz="1800" dirty="0">
                <a:latin typeface="+mn-lt"/>
              </a:rPr>
              <a:t>Open the document</a:t>
            </a:r>
          </a:p>
          <a:p>
            <a:pPr marL="457200" indent="-457200">
              <a:buFont typeface="+mj-lt"/>
              <a:buAutoNum type="arabicPeriod"/>
            </a:pPr>
            <a:r>
              <a:rPr lang="en-US" sz="1800" dirty="0">
                <a:latin typeface="+mn-lt"/>
              </a:rPr>
              <a:t>Navigate to the Tools Pane and select Accessibility</a:t>
            </a:r>
          </a:p>
          <a:p>
            <a:pPr marL="457200" indent="-457200">
              <a:buFont typeface="+mj-lt"/>
              <a:buAutoNum type="arabicPeriod"/>
            </a:pPr>
            <a:r>
              <a:rPr lang="en-US" sz="1800" dirty="0">
                <a:latin typeface="+mn-lt"/>
              </a:rPr>
              <a:t>The Accessibility Panel should be open</a:t>
            </a:r>
          </a:p>
          <a:p>
            <a:pPr marL="457200" indent="-457200">
              <a:buFont typeface="+mj-lt"/>
              <a:buAutoNum type="arabicPeriod"/>
            </a:pPr>
            <a:r>
              <a:rPr lang="en-US" sz="1800" dirty="0">
                <a:latin typeface="+mn-lt"/>
              </a:rPr>
              <a:t>Navigate to and select Full Check</a:t>
            </a:r>
          </a:p>
          <a:p>
            <a:pPr marL="457200" indent="-457200">
              <a:buFont typeface="+mj-lt"/>
              <a:buAutoNum type="arabicPeriod"/>
            </a:pPr>
            <a:r>
              <a:rPr lang="en-US" sz="1800" dirty="0">
                <a:latin typeface="+mn-lt"/>
              </a:rPr>
              <a:t>The Accessibility Checker Options window should be open</a:t>
            </a:r>
          </a:p>
          <a:p>
            <a:pPr marL="457200" indent="-457200">
              <a:buFont typeface="+mj-lt"/>
              <a:buAutoNum type="arabicPeriod"/>
            </a:pPr>
            <a:r>
              <a:rPr lang="en-US" sz="1800" dirty="0">
                <a:latin typeface="+mn-lt"/>
              </a:rPr>
              <a:t>Navigate to and select Start Checking</a:t>
            </a:r>
          </a:p>
          <a:p>
            <a:pPr marL="457200" indent="-457200">
              <a:buFont typeface="+mj-lt"/>
              <a:buAutoNum type="arabicPeriod"/>
            </a:pPr>
            <a:r>
              <a:rPr lang="en-US" sz="1800" dirty="0">
                <a:latin typeface="+mn-lt"/>
              </a:rPr>
              <a:t>The Accessibility Checker panel will open once the checker has finished</a:t>
            </a:r>
          </a:p>
          <a:p>
            <a:pPr marL="457200" indent="-457200">
              <a:buFont typeface="+mj-lt"/>
              <a:buAutoNum type="arabicPeriod"/>
            </a:pPr>
            <a:r>
              <a:rPr lang="en-US" sz="1800" dirty="0"/>
              <a:t>Navigate into the Accessibility Checker</a:t>
            </a:r>
          </a:p>
          <a:p>
            <a:pPr marL="457200" indent="-457200">
              <a:buFont typeface="+mj-lt"/>
              <a:buAutoNum type="arabicPeriod"/>
            </a:pPr>
            <a:r>
              <a:rPr lang="en-US" sz="1800" dirty="0">
                <a:latin typeface="+mn-lt"/>
              </a:rPr>
              <a:t>Navigate to each item with issues</a:t>
            </a:r>
          </a:p>
          <a:p>
            <a:pPr marL="457200" indent="-457200">
              <a:buFont typeface="+mj-lt"/>
              <a:buAutoNum type="arabicPeriod"/>
            </a:pPr>
            <a:r>
              <a:rPr lang="en-US" sz="1800" dirty="0"/>
              <a:t>Select item to learn about issues and how to fix them</a:t>
            </a:r>
            <a:endParaRPr lang="en-US" sz="1800" dirty="0">
              <a:latin typeface="+mn-lt"/>
            </a:endParaRPr>
          </a:p>
        </p:txBody>
      </p:sp>
    </p:spTree>
    <p:extLst>
      <p:ext uri="{BB962C8B-B14F-4D97-AF65-F5344CB8AC3E}">
        <p14:creationId xmlns:p14="http://schemas.microsoft.com/office/powerpoint/2010/main" val="9986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2A4D4-1365-064A-8639-A8ADBA4D1253}"/>
              </a:ext>
            </a:extLst>
          </p:cNvPr>
          <p:cNvSpPr>
            <a:spLocks noGrp="1"/>
          </p:cNvSpPr>
          <p:nvPr>
            <p:ph type="title"/>
          </p:nvPr>
        </p:nvSpPr>
        <p:spPr/>
        <p:txBody>
          <a:bodyPr/>
          <a:lstStyle/>
          <a:p>
            <a:r>
              <a:rPr lang="en-US" dirty="0"/>
              <a:t>Manual Testing – Keyboard Navigation</a:t>
            </a:r>
          </a:p>
        </p:txBody>
      </p:sp>
      <p:sp>
        <p:nvSpPr>
          <p:cNvPr id="2" name="Content Placeholder 1">
            <a:extLst>
              <a:ext uri="{FF2B5EF4-FFF2-40B4-BE49-F238E27FC236}">
                <a16:creationId xmlns:a16="http://schemas.microsoft.com/office/drawing/2014/main" id="{94E49961-C4D6-6D42-9C01-0229DDDFED66}"/>
              </a:ext>
            </a:extLst>
          </p:cNvPr>
          <p:cNvSpPr>
            <a:spLocks noGrp="1"/>
          </p:cNvSpPr>
          <p:nvPr>
            <p:ph idx="1"/>
          </p:nvPr>
        </p:nvSpPr>
        <p:spPr/>
        <p:txBody>
          <a:bodyPr/>
          <a:lstStyle/>
          <a:p>
            <a:r>
              <a:rPr lang="en-US" dirty="0"/>
              <a:t>Use the Tab for main navigation, Spacebar (on buttons, checkboxes, and select fields), Enter (on links), and Arrows for radio buttons and select fields.</a:t>
            </a:r>
          </a:p>
          <a:p>
            <a:r>
              <a:rPr lang="en-US" dirty="0"/>
              <a:t>Make sure that there is a skip navigation link at the top of the page and when activated it goes to the main content section of the page. (Web only)</a:t>
            </a:r>
          </a:p>
          <a:p>
            <a:r>
              <a:rPr lang="en-US" dirty="0"/>
              <a:t>Make sure that the skip navigation link is the first element that gets keyboard focus after leaving the browser bar. (Web only)</a:t>
            </a:r>
          </a:p>
          <a:p>
            <a:r>
              <a:rPr lang="en-US" dirty="0"/>
              <a:t>Watch when tabbing through the content, verify that the keyboard focus is highly visible. </a:t>
            </a:r>
          </a:p>
          <a:p>
            <a:pPr lvl="1"/>
            <a:r>
              <a:rPr lang="en-US" dirty="0"/>
              <a:t>Some users won’t see a 1px black dotted line so that would be considered a fail as much as no visual keyboard focus cue</a:t>
            </a:r>
          </a:p>
          <a:p>
            <a:r>
              <a:rPr lang="en-US" dirty="0"/>
              <a:t>Verify that the keyboard focus is going to the next element you expect it to and not to some place random.</a:t>
            </a:r>
          </a:p>
          <a:p>
            <a:endParaRPr lang="en-US" dirty="0"/>
          </a:p>
          <a:p>
            <a:endParaRPr lang="en-US" dirty="0"/>
          </a:p>
        </p:txBody>
      </p:sp>
    </p:spTree>
    <p:extLst>
      <p:ext uri="{BB962C8B-B14F-4D97-AF65-F5344CB8AC3E}">
        <p14:creationId xmlns:p14="http://schemas.microsoft.com/office/powerpoint/2010/main" val="253957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14E8-4D18-2E45-952F-99A93BFD42BB}"/>
              </a:ext>
            </a:extLst>
          </p:cNvPr>
          <p:cNvSpPr>
            <a:spLocks noGrp="1"/>
          </p:cNvSpPr>
          <p:nvPr>
            <p:ph type="title"/>
          </p:nvPr>
        </p:nvSpPr>
        <p:spPr/>
        <p:txBody>
          <a:bodyPr/>
          <a:lstStyle/>
          <a:p>
            <a:r>
              <a:rPr lang="en-US" dirty="0"/>
              <a:t>Manual Testing – Color and High Contrast</a:t>
            </a:r>
          </a:p>
        </p:txBody>
      </p:sp>
      <p:sp>
        <p:nvSpPr>
          <p:cNvPr id="3" name="Content Placeholder 2">
            <a:extLst>
              <a:ext uri="{FF2B5EF4-FFF2-40B4-BE49-F238E27FC236}">
                <a16:creationId xmlns:a16="http://schemas.microsoft.com/office/drawing/2014/main" id="{A767E98B-C7CF-394E-A3E2-9D2E190BD4EA}"/>
              </a:ext>
            </a:extLst>
          </p:cNvPr>
          <p:cNvSpPr>
            <a:spLocks noGrp="1"/>
          </p:cNvSpPr>
          <p:nvPr>
            <p:ph idx="1"/>
          </p:nvPr>
        </p:nvSpPr>
        <p:spPr/>
        <p:txBody>
          <a:bodyPr>
            <a:noAutofit/>
          </a:bodyPr>
          <a:lstStyle/>
          <a:p>
            <a:pPr marL="0" indent="0">
              <a:spcAft>
                <a:spcPts val="0"/>
              </a:spcAft>
              <a:buNone/>
            </a:pPr>
            <a:r>
              <a:rPr lang="en-US" sz="2200" b="1" dirty="0"/>
              <a:t>Color Contrast Checker</a:t>
            </a:r>
          </a:p>
          <a:p>
            <a:r>
              <a:rPr lang="en-US" sz="1800" dirty="0"/>
              <a:t>Use a tool to verify that anything less than 24px or 19px bolded is at least 4.5:1.</a:t>
            </a:r>
          </a:p>
          <a:p>
            <a:pPr lvl="1"/>
            <a:r>
              <a:rPr lang="en-US" sz="1800" dirty="0"/>
              <a:t>Note, many need the HEX values for confirmation but it is slightly more accurate.</a:t>
            </a:r>
          </a:p>
          <a:p>
            <a:pPr marL="0" indent="0">
              <a:buNone/>
            </a:pPr>
            <a:r>
              <a:rPr lang="en-US" sz="2200" b="1" dirty="0"/>
              <a:t>High-Contrast Mode</a:t>
            </a:r>
          </a:p>
          <a:p>
            <a:r>
              <a:rPr lang="en-US" sz="1800" dirty="0"/>
              <a:t>Change the settings in the operating system of the computer or via the Accessibility Features on a mobile device then open the browser and application to verify that content is still visible and that there are no color contrast issues introduced.</a:t>
            </a:r>
          </a:p>
          <a:p>
            <a:pPr marL="0" indent="0">
              <a:buNone/>
            </a:pPr>
            <a:r>
              <a:rPr lang="en-US" sz="2200" b="1" dirty="0"/>
              <a:t>Zoom</a:t>
            </a:r>
          </a:p>
          <a:p>
            <a:r>
              <a:rPr lang="en-US" sz="1800" dirty="0"/>
              <a:t>Enlarge the application to 200% or enable a Zoom functionality on a mobile device and verify that all content is still visible or can be navigated to with the mouse, scrolling, and keyboard</a:t>
            </a:r>
          </a:p>
          <a:p>
            <a:pPr lvl="1"/>
            <a:r>
              <a:rPr lang="en-US" sz="1800" dirty="0"/>
              <a:t>Many browsers will go into responsive mode when enlarged to 200% in web applications.  Content may still be available, just not in the expected format.</a:t>
            </a:r>
          </a:p>
          <a:p>
            <a:endParaRPr lang="en-US" dirty="0"/>
          </a:p>
        </p:txBody>
      </p:sp>
    </p:spTree>
    <p:extLst>
      <p:ext uri="{BB962C8B-B14F-4D97-AF65-F5344CB8AC3E}">
        <p14:creationId xmlns:p14="http://schemas.microsoft.com/office/powerpoint/2010/main" val="77772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2CA7-489D-A34E-AACD-E8B60615D468}"/>
              </a:ext>
            </a:extLst>
          </p:cNvPr>
          <p:cNvSpPr>
            <a:spLocks noGrp="1"/>
          </p:cNvSpPr>
          <p:nvPr>
            <p:ph type="title"/>
          </p:nvPr>
        </p:nvSpPr>
        <p:spPr/>
        <p:txBody>
          <a:bodyPr/>
          <a:lstStyle/>
          <a:p>
            <a:r>
              <a:rPr lang="en-US" dirty="0"/>
              <a:t>Automated Testing</a:t>
            </a:r>
          </a:p>
        </p:txBody>
      </p:sp>
      <p:sp>
        <p:nvSpPr>
          <p:cNvPr id="3" name="Content Placeholder 2">
            <a:extLst>
              <a:ext uri="{FF2B5EF4-FFF2-40B4-BE49-F238E27FC236}">
                <a16:creationId xmlns:a16="http://schemas.microsoft.com/office/drawing/2014/main" id="{80827E11-34E8-334D-9EFB-BE4AECABD135}"/>
              </a:ext>
            </a:extLst>
          </p:cNvPr>
          <p:cNvSpPr>
            <a:spLocks noGrp="1"/>
          </p:cNvSpPr>
          <p:nvPr>
            <p:ph idx="1"/>
          </p:nvPr>
        </p:nvSpPr>
        <p:spPr/>
        <p:txBody>
          <a:bodyPr>
            <a:noAutofit/>
          </a:bodyPr>
          <a:lstStyle/>
          <a:p>
            <a:pPr marL="0" lvl="0" indent="0">
              <a:buNone/>
              <a:defRPr/>
            </a:pPr>
            <a:r>
              <a:rPr lang="en-US" sz="2200" b="1" dirty="0"/>
              <a:t>What you need to be aware of when using these tools:</a:t>
            </a:r>
          </a:p>
          <a:p>
            <a:r>
              <a:rPr lang="en-US" sz="1800" dirty="0"/>
              <a:t>Great place to start testing but always follow up with a code review to clear out any false positives. </a:t>
            </a:r>
          </a:p>
          <a:p>
            <a:pPr lvl="1"/>
            <a:r>
              <a:rPr lang="en-US" sz="1600" dirty="0"/>
              <a:t>Where false positives have been found, document them as false positives so that if there are questions later you can justify why what was caught is not an issue.</a:t>
            </a:r>
          </a:p>
          <a:p>
            <a:r>
              <a:rPr lang="en-US" sz="1800" dirty="0"/>
              <a:t>Several automated testing tools available, both free and subscription based</a:t>
            </a:r>
          </a:p>
          <a:p>
            <a:r>
              <a:rPr lang="en-US" sz="1800" dirty="0"/>
              <a:t>Know that most of these tools use limited math algorithms to find violations.</a:t>
            </a:r>
          </a:p>
          <a:p>
            <a:pPr lvl="1"/>
            <a:r>
              <a:rPr lang="en-US" sz="1600" dirty="0"/>
              <a:t>The math can’t tell you if alt attribute on an image element makes sense for the purpose of the image only that there is an alt attribute for the image element</a:t>
            </a:r>
          </a:p>
          <a:p>
            <a:r>
              <a:rPr lang="en-US" sz="1800" dirty="0"/>
              <a:t>Check to make sure that you are testing to WCAG 2.1 Level A and AA or Section 508.</a:t>
            </a:r>
          </a:p>
          <a:p>
            <a:pPr lvl="1"/>
            <a:r>
              <a:rPr lang="en-US" sz="1600" dirty="0"/>
              <a:t>That will decrease the number of issues found and increase the likelihood that the right ones will be caught.</a:t>
            </a:r>
          </a:p>
        </p:txBody>
      </p:sp>
    </p:spTree>
    <p:extLst>
      <p:ext uri="{BB962C8B-B14F-4D97-AF65-F5344CB8AC3E}">
        <p14:creationId xmlns:p14="http://schemas.microsoft.com/office/powerpoint/2010/main" val="217726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248D5-7A7C-C244-B0D9-3DE24048210A}"/>
              </a:ext>
            </a:extLst>
          </p:cNvPr>
          <p:cNvSpPr>
            <a:spLocks noGrp="1"/>
          </p:cNvSpPr>
          <p:nvPr>
            <p:ph idx="1"/>
          </p:nvPr>
        </p:nvSpPr>
        <p:spPr/>
        <p:txBody>
          <a:bodyPr/>
          <a:lstStyle/>
          <a:p>
            <a:r>
              <a:rPr lang="en-US" dirty="0">
                <a:solidFill>
                  <a:schemeClr val="tx1"/>
                </a:solidFill>
              </a:rPr>
              <a:t>Elizabeth </a:t>
            </a:r>
            <a:r>
              <a:rPr lang="en-US" dirty="0" err="1">
                <a:solidFill>
                  <a:schemeClr val="tx1"/>
                </a:solidFill>
              </a:rPr>
              <a:t>Simister</a:t>
            </a:r>
            <a:br>
              <a:rPr lang="en-US" dirty="0">
                <a:solidFill>
                  <a:schemeClr val="tx1"/>
                </a:solidFill>
              </a:rPr>
            </a:br>
            <a:r>
              <a:rPr lang="en-US" dirty="0">
                <a:solidFill>
                  <a:schemeClr val="tx1"/>
                </a:solidFill>
              </a:rPr>
              <a:t>Product Accessibility Manager </a:t>
            </a:r>
            <a:br>
              <a:rPr lang="en-US" dirty="0"/>
            </a:br>
            <a:r>
              <a:rPr lang="en-US" sz="2000" dirty="0">
                <a:hlinkClick r:id="rId3"/>
              </a:rPr>
              <a:t>elizabeth.simister@blackboard.com</a:t>
            </a:r>
            <a:r>
              <a:rPr lang="en-US" sz="2000" dirty="0"/>
              <a:t> </a:t>
            </a:r>
            <a:br>
              <a:rPr lang="en-US" dirty="0"/>
            </a:br>
            <a:br>
              <a:rPr lang="en-US" dirty="0"/>
            </a:br>
            <a:r>
              <a:rPr lang="en-US" dirty="0">
                <a:solidFill>
                  <a:schemeClr val="tx1"/>
                </a:solidFill>
              </a:rPr>
              <a:t>Bringing now 15 years of experience in assisting educational and government organizations in understanding what it means to be accessible. </a:t>
            </a:r>
          </a:p>
        </p:txBody>
      </p:sp>
      <p:sp>
        <p:nvSpPr>
          <p:cNvPr id="3" name="Title 2">
            <a:extLst>
              <a:ext uri="{FF2B5EF4-FFF2-40B4-BE49-F238E27FC236}">
                <a16:creationId xmlns:a16="http://schemas.microsoft.com/office/drawing/2014/main" id="{B0C6C474-36DB-284A-9152-C250C05C05F8}"/>
              </a:ext>
            </a:extLst>
          </p:cNvPr>
          <p:cNvSpPr>
            <a:spLocks noGrp="1"/>
          </p:cNvSpPr>
          <p:nvPr>
            <p:ph type="title"/>
          </p:nvPr>
        </p:nvSpPr>
        <p:spPr/>
        <p:txBody>
          <a:bodyPr/>
          <a:lstStyle/>
          <a:p>
            <a:r>
              <a:rPr lang="en-US" dirty="0"/>
              <a:t>Who am I?</a:t>
            </a:r>
          </a:p>
        </p:txBody>
      </p:sp>
      <p:pic>
        <p:nvPicPr>
          <p:cNvPr id="6" name="Content Placeholder 5">
            <a:extLst>
              <a:ext uri="{FF2B5EF4-FFF2-40B4-BE49-F238E27FC236}">
                <a16:creationId xmlns:a16="http://schemas.microsoft.com/office/drawing/2014/main" id="{EBA504E1-6874-4846-AD62-DAC0BFD24A19}"/>
              </a:ext>
              <a:ext uri="{C183D7F6-B498-43B3-948B-1728B52AA6E4}">
                <adec:decorative xmlns:adec="http://schemas.microsoft.com/office/drawing/2017/decorative" val="1"/>
              </a:ext>
            </a:extLst>
          </p:cNvPr>
          <p:cNvPicPr>
            <a:picLocks noGrp="1" noChangeAspect="1"/>
          </p:cNvPicPr>
          <p:nvPr>
            <p:ph idx="10"/>
          </p:nvPr>
        </p:nvPicPr>
        <p:blipFill>
          <a:blip r:embed="rId4"/>
          <a:stretch>
            <a:fillRect/>
          </a:stretch>
        </p:blipFill>
        <p:spPr>
          <a:xfrm>
            <a:off x="4917708" y="1559761"/>
            <a:ext cx="3344226" cy="3642226"/>
          </a:xfrm>
        </p:spPr>
      </p:pic>
    </p:spTree>
    <p:extLst>
      <p:ext uri="{BB962C8B-B14F-4D97-AF65-F5344CB8AC3E}">
        <p14:creationId xmlns:p14="http://schemas.microsoft.com/office/powerpoint/2010/main" val="113691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66F5-7462-D046-9B8F-05E777F23F9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DC950EB-5D4B-7B49-AB6E-9B1ED11F4247}"/>
              </a:ext>
            </a:extLst>
          </p:cNvPr>
          <p:cNvSpPr>
            <a:spLocks noGrp="1"/>
          </p:cNvSpPr>
          <p:nvPr>
            <p:ph idx="1"/>
          </p:nvPr>
        </p:nvSpPr>
        <p:spPr/>
        <p:txBody>
          <a:bodyPr/>
          <a:lstStyle/>
          <a:p>
            <a:r>
              <a:rPr lang="en-US" dirty="0">
                <a:hlinkClick r:id="rId3"/>
              </a:rPr>
              <a:t>Rehabilitation Act of 1973</a:t>
            </a:r>
            <a:endParaRPr lang="en-US" dirty="0"/>
          </a:p>
          <a:p>
            <a:r>
              <a:rPr lang="en-US" dirty="0">
                <a:hlinkClick r:id="rId4"/>
              </a:rPr>
              <a:t>Chapter 5: Website Accessibility under Title II of the ADA</a:t>
            </a:r>
            <a:endParaRPr lang="en-US" dirty="0"/>
          </a:p>
          <a:p>
            <a:r>
              <a:rPr lang="en-US" dirty="0">
                <a:hlinkClick r:id="rId5"/>
              </a:rPr>
              <a:t>The Americans with Disabilities Act: Title II Technical Assistance Manual</a:t>
            </a:r>
            <a:endParaRPr lang="en-US" dirty="0"/>
          </a:p>
          <a:p>
            <a:r>
              <a:rPr lang="en-US" dirty="0">
                <a:hlinkClick r:id="rId6"/>
              </a:rPr>
              <a:t>Web Content Accessibility Guidelines (WCAG) 2.1</a:t>
            </a:r>
            <a:endParaRPr lang="en-US" dirty="0"/>
          </a:p>
          <a:p>
            <a:r>
              <a:rPr lang="en-US" dirty="0">
                <a:hlinkClick r:id="rId7"/>
              </a:rPr>
              <a:t>Keyboard navigation tips</a:t>
            </a:r>
            <a:endParaRPr lang="en-US" dirty="0"/>
          </a:p>
          <a:p>
            <a:r>
              <a:rPr lang="en-US" dirty="0">
                <a:hlinkClick r:id="rId8"/>
              </a:rPr>
              <a:t>Adobe's guide to creating accessible PDFs</a:t>
            </a:r>
            <a:endParaRPr lang="en-US" dirty="0"/>
          </a:p>
          <a:p>
            <a:r>
              <a:rPr lang="en-US" dirty="0">
                <a:hlinkClick r:id="rId9"/>
              </a:rPr>
              <a:t>Adobe's guide to </a:t>
            </a:r>
            <a:r>
              <a:rPr lang="en-US" dirty="0" err="1">
                <a:hlinkClick r:id="rId9"/>
              </a:rPr>
              <a:t>reparing</a:t>
            </a:r>
            <a:r>
              <a:rPr lang="en-US" dirty="0">
                <a:hlinkClick r:id="rId9"/>
              </a:rPr>
              <a:t> accessibility issues in PDFs</a:t>
            </a:r>
            <a:endParaRPr lang="en-US" dirty="0"/>
          </a:p>
          <a:p>
            <a:r>
              <a:rPr lang="en-US" dirty="0">
                <a:hlinkClick r:id="rId10"/>
              </a:rPr>
              <a:t>Make your Word documents accessible to people with disabilities</a:t>
            </a:r>
            <a:endParaRPr lang="en-US" dirty="0"/>
          </a:p>
          <a:p>
            <a:r>
              <a:rPr lang="en-US" dirty="0">
                <a:hlinkClick r:id="rId11"/>
              </a:rPr>
              <a:t>Make your PowerPoint presentations accessible to people with disabilities</a:t>
            </a:r>
            <a:endParaRPr lang="en-US" dirty="0"/>
          </a:p>
          <a:p>
            <a:endParaRPr lang="en-US" dirty="0"/>
          </a:p>
        </p:txBody>
      </p:sp>
    </p:spTree>
    <p:extLst>
      <p:ext uri="{BB962C8B-B14F-4D97-AF65-F5344CB8AC3E}">
        <p14:creationId xmlns:p14="http://schemas.microsoft.com/office/powerpoint/2010/main" val="216524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13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EEFA9-F505-1543-8EE6-C61CB87CAA87}"/>
              </a:ext>
            </a:extLst>
          </p:cNvPr>
          <p:cNvSpPr>
            <a:spLocks noGrp="1"/>
          </p:cNvSpPr>
          <p:nvPr>
            <p:ph idx="1"/>
          </p:nvPr>
        </p:nvSpPr>
        <p:spPr>
          <a:xfrm>
            <a:off x="311151" y="1544637"/>
            <a:ext cx="4123690" cy="4784725"/>
          </a:xfrm>
        </p:spPr>
        <p:txBody>
          <a:bodyPr>
            <a:noAutofit/>
          </a:bodyPr>
          <a:lstStyle/>
          <a:p>
            <a:pPr marL="342900" indent="-342900">
              <a:spcAft>
                <a:spcPts val="600"/>
              </a:spcAft>
              <a:buFont typeface="Arial" panose="020B0604020202020204" pitchFamily="34" charset="0"/>
              <a:buChar char="•"/>
            </a:pPr>
            <a:r>
              <a:rPr lang="en-US" sz="2000" dirty="0">
                <a:solidFill>
                  <a:schemeClr val="tx1"/>
                </a:solidFill>
                <a:latin typeface="+mn-lt"/>
              </a:rPr>
              <a:t>Why did my organization get this letter?</a:t>
            </a:r>
          </a:p>
          <a:p>
            <a:pPr marL="342900" indent="-342900">
              <a:spcAft>
                <a:spcPts val="600"/>
              </a:spcAft>
              <a:buFont typeface="Arial" panose="020B0604020202020204" pitchFamily="34" charset="0"/>
              <a:buChar char="•"/>
            </a:pPr>
            <a:r>
              <a:rPr lang="en-US" sz="2000" dirty="0">
                <a:solidFill>
                  <a:schemeClr val="tx1"/>
                </a:solidFill>
                <a:latin typeface="+mn-lt"/>
              </a:rPr>
              <a:t>What is the Office of Civil Rights (OCR)?</a:t>
            </a:r>
          </a:p>
          <a:p>
            <a:pPr marL="342900" indent="-342900">
              <a:spcAft>
                <a:spcPts val="600"/>
              </a:spcAft>
              <a:buFont typeface="Arial" panose="020B0604020202020204" pitchFamily="34" charset="0"/>
              <a:buChar char="•"/>
            </a:pPr>
            <a:r>
              <a:rPr lang="en-US" sz="2000" dirty="0">
                <a:solidFill>
                  <a:schemeClr val="tx1"/>
                </a:solidFill>
                <a:latin typeface="+mn-lt"/>
              </a:rPr>
              <a:t>What are the applicable Laws and Guidelines?</a:t>
            </a:r>
          </a:p>
          <a:p>
            <a:pPr marL="342900" indent="-342900">
              <a:spcAft>
                <a:spcPts val="600"/>
              </a:spcAft>
              <a:buFont typeface="Arial" panose="020B0604020202020204" pitchFamily="34" charset="0"/>
              <a:buChar char="•"/>
            </a:pPr>
            <a:r>
              <a:rPr lang="en-US" sz="2000" dirty="0">
                <a:solidFill>
                  <a:schemeClr val="tx1"/>
                </a:solidFill>
                <a:latin typeface="+mn-lt"/>
              </a:rPr>
              <a:t>What types of content/features are typically in violation?</a:t>
            </a:r>
          </a:p>
          <a:p>
            <a:pPr marL="342900" indent="-342900">
              <a:spcAft>
                <a:spcPts val="600"/>
              </a:spcAft>
              <a:buFont typeface="Arial" panose="020B0604020202020204" pitchFamily="34" charset="0"/>
              <a:buChar char="•"/>
            </a:pPr>
            <a:r>
              <a:rPr lang="en-US" sz="2000" dirty="0">
                <a:solidFill>
                  <a:schemeClr val="tx1"/>
                </a:solidFill>
                <a:latin typeface="+mn-lt"/>
              </a:rPr>
              <a:t>Who is impacted by my inaccessible content/features?</a:t>
            </a:r>
          </a:p>
          <a:p>
            <a:pPr marL="342900" indent="-342900">
              <a:spcAft>
                <a:spcPts val="600"/>
              </a:spcAft>
              <a:buFont typeface="Arial" panose="020B0604020202020204" pitchFamily="34" charset="0"/>
              <a:buChar char="•"/>
            </a:pPr>
            <a:r>
              <a:rPr lang="en-US" sz="2000" dirty="0">
                <a:solidFill>
                  <a:schemeClr val="tx1"/>
                </a:solidFill>
                <a:latin typeface="+mn-lt"/>
              </a:rPr>
              <a:t>What is the case process like?</a:t>
            </a:r>
          </a:p>
          <a:p>
            <a:pPr marL="342900" indent="-342900">
              <a:spcAft>
                <a:spcPts val="600"/>
              </a:spcAft>
              <a:buFont typeface="Arial" panose="020B0604020202020204" pitchFamily="34" charset="0"/>
              <a:buChar char="•"/>
            </a:pPr>
            <a:r>
              <a:rPr lang="en-US" sz="2000" dirty="0">
                <a:solidFill>
                  <a:schemeClr val="tx1"/>
                </a:solidFill>
              </a:rPr>
              <a:t>What do I need to respond to the initial letter?</a:t>
            </a:r>
          </a:p>
        </p:txBody>
      </p:sp>
      <p:sp>
        <p:nvSpPr>
          <p:cNvPr id="2" name="Title 1">
            <a:extLst>
              <a:ext uri="{FF2B5EF4-FFF2-40B4-BE49-F238E27FC236}">
                <a16:creationId xmlns:a16="http://schemas.microsoft.com/office/drawing/2014/main" id="{9480ED76-310F-3A47-89B4-38FFADD8D2D3}"/>
              </a:ext>
            </a:extLst>
          </p:cNvPr>
          <p:cNvSpPr>
            <a:spLocks noGrp="1"/>
          </p:cNvSpPr>
          <p:nvPr>
            <p:ph type="title"/>
          </p:nvPr>
        </p:nvSpPr>
        <p:spPr/>
        <p:txBody>
          <a:bodyPr/>
          <a:lstStyle/>
          <a:p>
            <a:r>
              <a:rPr lang="en-US" dirty="0"/>
              <a:t>Common Questions</a:t>
            </a:r>
          </a:p>
        </p:txBody>
      </p:sp>
      <p:pic>
        <p:nvPicPr>
          <p:cNvPr id="6" name="Content Placeholder 5" descr="Question image created by Amav Sameer from the Noun Project.">
            <a:extLst>
              <a:ext uri="{FF2B5EF4-FFF2-40B4-BE49-F238E27FC236}">
                <a16:creationId xmlns:a16="http://schemas.microsoft.com/office/drawing/2014/main" id="{8F95954F-25CE-E94F-8627-5E2BF76264AF}"/>
              </a:ext>
            </a:extLst>
          </p:cNvPr>
          <p:cNvPicPr>
            <a:picLocks noGrp="1" noChangeAspect="1"/>
          </p:cNvPicPr>
          <p:nvPr>
            <p:ph idx="10"/>
          </p:nvPr>
        </p:nvPicPr>
        <p:blipFill rotWithShape="1">
          <a:blip r:embed="rId3"/>
          <a:srcRect b="13915"/>
          <a:stretch/>
        </p:blipFill>
        <p:spPr>
          <a:xfrm>
            <a:off x="4708525" y="1821657"/>
            <a:ext cx="4124325" cy="3550444"/>
          </a:xfrm>
        </p:spPr>
      </p:pic>
    </p:spTree>
    <p:extLst>
      <p:ext uri="{BB962C8B-B14F-4D97-AF65-F5344CB8AC3E}">
        <p14:creationId xmlns:p14="http://schemas.microsoft.com/office/powerpoint/2010/main" val="29863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EEFA9-F505-1543-8EE6-C61CB87CAA87}"/>
              </a:ext>
            </a:extLst>
          </p:cNvPr>
          <p:cNvSpPr>
            <a:spLocks noGrp="1"/>
          </p:cNvSpPr>
          <p:nvPr>
            <p:ph idx="1"/>
          </p:nvPr>
        </p:nvSpPr>
        <p:spPr/>
        <p:txBody>
          <a:bodyPr>
            <a:noAutofit/>
          </a:bodyPr>
          <a:lstStyle/>
          <a:p>
            <a:pPr marL="342900" indent="-342900">
              <a:spcAft>
                <a:spcPts val="600"/>
              </a:spcAft>
              <a:buFont typeface="Arial" panose="020B0604020202020204" pitchFamily="34" charset="0"/>
              <a:buChar char="•"/>
            </a:pPr>
            <a:r>
              <a:rPr lang="en-US" sz="2000" dirty="0">
                <a:solidFill>
                  <a:schemeClr val="tx1"/>
                </a:solidFill>
                <a:latin typeface="+mn-lt"/>
              </a:rPr>
              <a:t>What is typically part of a resolution agreement?</a:t>
            </a:r>
          </a:p>
          <a:p>
            <a:pPr marL="342900" indent="-342900">
              <a:spcAft>
                <a:spcPts val="600"/>
              </a:spcAft>
              <a:buFont typeface="Arial" panose="020B0604020202020204" pitchFamily="34" charset="0"/>
              <a:buChar char="•"/>
            </a:pPr>
            <a:r>
              <a:rPr lang="en-US" sz="2000" dirty="0">
                <a:solidFill>
                  <a:schemeClr val="tx1"/>
                </a:solidFill>
                <a:latin typeface="+mn-lt"/>
              </a:rPr>
              <a:t>Do I need an auditor and how do I select one?</a:t>
            </a:r>
          </a:p>
          <a:p>
            <a:pPr marL="342900" indent="-342900">
              <a:spcAft>
                <a:spcPts val="600"/>
              </a:spcAft>
              <a:buFont typeface="Arial" panose="020B0604020202020204" pitchFamily="34" charset="0"/>
              <a:buChar char="•"/>
            </a:pPr>
            <a:r>
              <a:rPr lang="en-US" sz="2000" dirty="0">
                <a:solidFill>
                  <a:schemeClr val="tx1"/>
                </a:solidFill>
                <a:latin typeface="+mn-lt"/>
              </a:rPr>
              <a:t>How do I decide on the content to audit?</a:t>
            </a:r>
          </a:p>
          <a:p>
            <a:pPr marL="342900" indent="-342900">
              <a:spcAft>
                <a:spcPts val="600"/>
              </a:spcAft>
              <a:buFont typeface="Arial" panose="020B0604020202020204" pitchFamily="34" charset="0"/>
              <a:buChar char="•"/>
            </a:pPr>
            <a:r>
              <a:rPr lang="en-US" sz="2000" dirty="0">
                <a:solidFill>
                  <a:schemeClr val="tx1"/>
                </a:solidFill>
                <a:latin typeface="+mn-lt"/>
              </a:rPr>
              <a:t>What do I need for a Corrective Action Plan?</a:t>
            </a:r>
          </a:p>
          <a:p>
            <a:pPr marL="342900" indent="-342900">
              <a:spcAft>
                <a:spcPts val="600"/>
              </a:spcAft>
              <a:buFont typeface="Arial" panose="020B0604020202020204" pitchFamily="34" charset="0"/>
              <a:buChar char="•"/>
            </a:pPr>
            <a:r>
              <a:rPr lang="en-US" sz="2000" dirty="0">
                <a:solidFill>
                  <a:schemeClr val="tx1"/>
                </a:solidFill>
                <a:latin typeface="+mn-lt"/>
              </a:rPr>
              <a:t>What if the application was developed by a third party vendor?</a:t>
            </a:r>
          </a:p>
          <a:p>
            <a:pPr marL="342900" indent="-342900">
              <a:spcAft>
                <a:spcPts val="600"/>
              </a:spcAft>
              <a:buFont typeface="Arial" panose="020B0604020202020204" pitchFamily="34" charset="0"/>
              <a:buChar char="•"/>
            </a:pPr>
            <a:r>
              <a:rPr lang="en-US" sz="2000" dirty="0">
                <a:solidFill>
                  <a:schemeClr val="tx1"/>
                </a:solidFill>
                <a:latin typeface="+mn-lt"/>
              </a:rPr>
              <a:t>How can I avoid problems going forward?</a:t>
            </a:r>
          </a:p>
        </p:txBody>
      </p:sp>
      <p:sp>
        <p:nvSpPr>
          <p:cNvPr id="2" name="Title 1">
            <a:extLst>
              <a:ext uri="{FF2B5EF4-FFF2-40B4-BE49-F238E27FC236}">
                <a16:creationId xmlns:a16="http://schemas.microsoft.com/office/drawing/2014/main" id="{9480ED76-310F-3A47-89B4-38FFADD8D2D3}"/>
              </a:ext>
            </a:extLst>
          </p:cNvPr>
          <p:cNvSpPr>
            <a:spLocks noGrp="1"/>
          </p:cNvSpPr>
          <p:nvPr>
            <p:ph type="title"/>
          </p:nvPr>
        </p:nvSpPr>
        <p:spPr/>
        <p:txBody>
          <a:bodyPr/>
          <a:lstStyle/>
          <a:p>
            <a:r>
              <a:rPr lang="en-US" dirty="0"/>
              <a:t>Common Questions (continued)</a:t>
            </a:r>
          </a:p>
        </p:txBody>
      </p:sp>
      <p:pic>
        <p:nvPicPr>
          <p:cNvPr id="6" name="Content Placeholder 5">
            <a:extLst>
              <a:ext uri="{FF2B5EF4-FFF2-40B4-BE49-F238E27FC236}">
                <a16:creationId xmlns:a16="http://schemas.microsoft.com/office/drawing/2014/main" id="{C8F4C76C-C8E8-AB47-9B92-ECC1C987DCBE}"/>
              </a:ext>
              <a:ext uri="{C183D7F6-B498-43B3-948B-1728B52AA6E4}">
                <adec:decorative xmlns:adec="http://schemas.microsoft.com/office/drawing/2017/decorative" val="1"/>
              </a:ext>
            </a:extLst>
          </p:cNvPr>
          <p:cNvPicPr>
            <a:picLocks noGrp="1" noChangeAspect="1"/>
          </p:cNvPicPr>
          <p:nvPr>
            <p:ph idx="10"/>
          </p:nvPr>
        </p:nvPicPr>
        <p:blipFill rotWithShape="1">
          <a:blip r:embed="rId3"/>
          <a:srcRect b="14607"/>
          <a:stretch/>
        </p:blipFill>
        <p:spPr>
          <a:xfrm>
            <a:off x="4708525" y="1821656"/>
            <a:ext cx="4124325" cy="3521869"/>
          </a:xfrm>
        </p:spPr>
      </p:pic>
    </p:spTree>
    <p:extLst>
      <p:ext uri="{BB962C8B-B14F-4D97-AF65-F5344CB8AC3E}">
        <p14:creationId xmlns:p14="http://schemas.microsoft.com/office/powerpoint/2010/main" val="230408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166DC-2D80-E94B-80D0-5FB860BF0C73}"/>
              </a:ext>
            </a:extLst>
          </p:cNvPr>
          <p:cNvSpPr>
            <a:spLocks noGrp="1"/>
          </p:cNvSpPr>
          <p:nvPr>
            <p:ph idx="1"/>
          </p:nvPr>
        </p:nvSpPr>
        <p:spPr/>
        <p:txBody>
          <a:bodyPr/>
          <a:lstStyle/>
          <a:p>
            <a:r>
              <a:rPr lang="en-US" sz="1800" dirty="0">
                <a:solidFill>
                  <a:schemeClr val="tx1"/>
                </a:solidFill>
              </a:rPr>
              <a:t>OCR has initially validated that:</a:t>
            </a:r>
          </a:p>
          <a:p>
            <a:pPr marL="342900" indent="-342900">
              <a:buFont typeface="Arial" panose="020B0604020202020204" pitchFamily="34" charset="0"/>
              <a:buChar char="•"/>
            </a:pPr>
            <a:r>
              <a:rPr lang="en-US" sz="1800" dirty="0">
                <a:solidFill>
                  <a:schemeClr val="tx1"/>
                </a:solidFill>
              </a:rPr>
              <a:t>Someone with a disability had a bad user experience with your application that causes them to be unable to complete a task or participate in an activity</a:t>
            </a:r>
          </a:p>
          <a:p>
            <a:pPr marL="342900" indent="-342900">
              <a:buFont typeface="Arial" panose="020B0604020202020204" pitchFamily="34" charset="0"/>
              <a:buChar char="•"/>
            </a:pPr>
            <a:r>
              <a:rPr lang="en-US" sz="1800" dirty="0">
                <a:solidFill>
                  <a:schemeClr val="tx1"/>
                </a:solidFill>
              </a:rPr>
              <a:t>An automated accessibility testing tool run against a public facing web site found relevant violations</a:t>
            </a:r>
          </a:p>
          <a:p>
            <a:endParaRPr lang="en-US" sz="2000" dirty="0">
              <a:solidFill>
                <a:schemeClr val="tx1"/>
              </a:solidFill>
            </a:endParaRPr>
          </a:p>
          <a:p>
            <a:r>
              <a:rPr lang="en-US" sz="1600" dirty="0">
                <a:hlinkClick r:id="rId3"/>
              </a:rPr>
              <a:t>Example of a letter sent by the Department of Education</a:t>
            </a:r>
            <a:endParaRPr lang="en-US" sz="1600" dirty="0"/>
          </a:p>
          <a:p>
            <a:r>
              <a:rPr lang="en-US" sz="1600" dirty="0">
                <a:hlinkClick r:id="rId4"/>
              </a:rPr>
              <a:t>Example of a letter sent from the Department of Justice</a:t>
            </a:r>
            <a:endParaRPr lang="en-US" sz="1600" dirty="0"/>
          </a:p>
        </p:txBody>
      </p:sp>
      <p:sp>
        <p:nvSpPr>
          <p:cNvPr id="2" name="Title 1">
            <a:extLst>
              <a:ext uri="{FF2B5EF4-FFF2-40B4-BE49-F238E27FC236}">
                <a16:creationId xmlns:a16="http://schemas.microsoft.com/office/drawing/2014/main" id="{AA2534C9-5B31-7F42-AA8C-B0C6AFFB803B}"/>
              </a:ext>
            </a:extLst>
          </p:cNvPr>
          <p:cNvSpPr>
            <a:spLocks noGrp="1"/>
          </p:cNvSpPr>
          <p:nvPr>
            <p:ph type="title"/>
          </p:nvPr>
        </p:nvSpPr>
        <p:spPr/>
        <p:txBody>
          <a:bodyPr/>
          <a:lstStyle/>
          <a:p>
            <a:r>
              <a:rPr lang="en-US" dirty="0"/>
              <a:t>Why did my organization get this letter?</a:t>
            </a:r>
          </a:p>
        </p:txBody>
      </p:sp>
      <p:pic>
        <p:nvPicPr>
          <p:cNvPr id="6" name="Content Placeholder 5" descr="Person surrounded by question marks created by Margaret Hagan from Noun Project">
            <a:extLst>
              <a:ext uri="{FF2B5EF4-FFF2-40B4-BE49-F238E27FC236}">
                <a16:creationId xmlns:a16="http://schemas.microsoft.com/office/drawing/2014/main" id="{19AB6BB4-DE69-E64B-8078-7964460D7EA3}"/>
              </a:ext>
              <a:ext uri="{C183D7F6-B498-43B3-948B-1728B52AA6E4}">
                <adec:decorative xmlns:adec="http://schemas.microsoft.com/office/drawing/2017/decorative" val="0"/>
              </a:ext>
            </a:extLst>
          </p:cNvPr>
          <p:cNvPicPr>
            <a:picLocks noGrp="1" noChangeAspect="1"/>
          </p:cNvPicPr>
          <p:nvPr>
            <p:ph idx="10"/>
          </p:nvPr>
        </p:nvPicPr>
        <p:blipFill rotWithShape="1">
          <a:blip r:embed="rId5"/>
          <a:srcRect b="16589"/>
          <a:stretch/>
        </p:blipFill>
        <p:spPr>
          <a:xfrm>
            <a:off x="4643387" y="1929646"/>
            <a:ext cx="4124325" cy="3440155"/>
          </a:xfrm>
        </p:spPr>
      </p:pic>
    </p:spTree>
    <p:extLst>
      <p:ext uri="{BB962C8B-B14F-4D97-AF65-F5344CB8AC3E}">
        <p14:creationId xmlns:p14="http://schemas.microsoft.com/office/powerpoint/2010/main" val="5974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166DC-2D80-E94B-80D0-5FB860BF0C73}"/>
              </a:ext>
            </a:extLst>
          </p:cNvPr>
          <p:cNvSpPr>
            <a:spLocks noGrp="1"/>
          </p:cNvSpPr>
          <p:nvPr>
            <p:ph idx="1"/>
          </p:nvPr>
        </p:nvSpPr>
        <p:spPr/>
        <p:txBody>
          <a:bodyPr/>
          <a:lstStyle/>
          <a:p>
            <a:r>
              <a:rPr lang="en-US" dirty="0">
                <a:solidFill>
                  <a:schemeClr val="tx1"/>
                </a:solidFill>
                <a:latin typeface="+mn-lt"/>
              </a:rPr>
              <a:t>Part of a U.S. Federal agency that manages claims of discrimination on the basis of: </a:t>
            </a:r>
          </a:p>
          <a:p>
            <a:pPr marL="342900" indent="-342900">
              <a:buFont typeface="Arial" panose="020B0604020202020204" pitchFamily="34" charset="0"/>
              <a:buChar char="•"/>
            </a:pPr>
            <a:r>
              <a:rPr lang="en-US" dirty="0">
                <a:solidFill>
                  <a:schemeClr val="tx1"/>
                </a:solidFill>
                <a:latin typeface="+mn-lt"/>
              </a:rPr>
              <a:t>Race, color, and national origin</a:t>
            </a:r>
          </a:p>
          <a:p>
            <a:pPr marL="342900" indent="-342900">
              <a:buFont typeface="Arial" panose="020B0604020202020204" pitchFamily="34" charset="0"/>
              <a:buChar char="•"/>
            </a:pPr>
            <a:r>
              <a:rPr lang="en-US" dirty="0">
                <a:solidFill>
                  <a:schemeClr val="tx1"/>
                </a:solidFill>
                <a:latin typeface="+mn-lt"/>
              </a:rPr>
              <a:t>Gender</a:t>
            </a:r>
          </a:p>
          <a:p>
            <a:pPr marL="342900" indent="-342900">
              <a:buFont typeface="Arial" panose="020B0604020202020204" pitchFamily="34" charset="0"/>
              <a:buChar char="•"/>
            </a:pPr>
            <a:r>
              <a:rPr lang="en-US" dirty="0">
                <a:solidFill>
                  <a:schemeClr val="tx1"/>
                </a:solidFill>
                <a:latin typeface="+mn-lt"/>
              </a:rPr>
              <a:t>Disability</a:t>
            </a:r>
          </a:p>
          <a:p>
            <a:pPr marL="342900" indent="-342900">
              <a:buFont typeface="Arial" panose="020B0604020202020204" pitchFamily="34" charset="0"/>
              <a:buChar char="•"/>
            </a:pPr>
            <a:r>
              <a:rPr lang="en-US" dirty="0">
                <a:solidFill>
                  <a:schemeClr val="tx1"/>
                </a:solidFill>
                <a:latin typeface="+mn-lt"/>
              </a:rPr>
              <a:t>Age</a:t>
            </a:r>
          </a:p>
        </p:txBody>
      </p:sp>
      <p:sp>
        <p:nvSpPr>
          <p:cNvPr id="2" name="Title 1">
            <a:extLst>
              <a:ext uri="{FF2B5EF4-FFF2-40B4-BE49-F238E27FC236}">
                <a16:creationId xmlns:a16="http://schemas.microsoft.com/office/drawing/2014/main" id="{AA2534C9-5B31-7F42-AA8C-B0C6AFFB803B}"/>
              </a:ext>
            </a:extLst>
          </p:cNvPr>
          <p:cNvSpPr>
            <a:spLocks noGrp="1"/>
          </p:cNvSpPr>
          <p:nvPr>
            <p:ph type="title"/>
          </p:nvPr>
        </p:nvSpPr>
        <p:spPr/>
        <p:txBody>
          <a:bodyPr/>
          <a:lstStyle/>
          <a:p>
            <a:r>
              <a:rPr lang="en-US" dirty="0"/>
              <a:t>What is the Office of Civil Rights (OCR)?</a:t>
            </a:r>
          </a:p>
        </p:txBody>
      </p:sp>
      <p:pic>
        <p:nvPicPr>
          <p:cNvPr id="6" name="Content Placeholder 5" descr="Person in wheelcheer at bottom of stairs with checkmark, created by Barrizon from Noun Project">
            <a:extLst>
              <a:ext uri="{FF2B5EF4-FFF2-40B4-BE49-F238E27FC236}">
                <a16:creationId xmlns:a16="http://schemas.microsoft.com/office/drawing/2014/main" id="{5A954388-6163-9A41-811A-0984FDB7D533}"/>
              </a:ext>
            </a:extLst>
          </p:cNvPr>
          <p:cNvPicPr>
            <a:picLocks noGrp="1" noChangeAspect="1"/>
          </p:cNvPicPr>
          <p:nvPr>
            <p:ph idx="10"/>
          </p:nvPr>
        </p:nvPicPr>
        <p:blipFill rotWithShape="1">
          <a:blip r:embed="rId3"/>
          <a:srcRect b="21882"/>
          <a:stretch/>
        </p:blipFill>
        <p:spPr>
          <a:xfrm>
            <a:off x="4663440" y="1654017"/>
            <a:ext cx="4124325" cy="3221832"/>
          </a:xfrm>
        </p:spPr>
      </p:pic>
    </p:spTree>
    <p:extLst>
      <p:ext uri="{BB962C8B-B14F-4D97-AF65-F5344CB8AC3E}">
        <p14:creationId xmlns:p14="http://schemas.microsoft.com/office/powerpoint/2010/main" val="2470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C082-1476-574B-9F3B-4AA31834C247}"/>
              </a:ext>
            </a:extLst>
          </p:cNvPr>
          <p:cNvSpPr>
            <a:spLocks noGrp="1"/>
          </p:cNvSpPr>
          <p:nvPr>
            <p:ph type="title"/>
          </p:nvPr>
        </p:nvSpPr>
        <p:spPr/>
        <p:txBody>
          <a:bodyPr>
            <a:normAutofit/>
          </a:bodyPr>
          <a:lstStyle/>
          <a:p>
            <a:r>
              <a:rPr lang="en-US" dirty="0"/>
              <a:t>What are the applicable Laws and Guidelines?</a:t>
            </a:r>
          </a:p>
        </p:txBody>
      </p:sp>
      <p:sp>
        <p:nvSpPr>
          <p:cNvPr id="3" name="Content Placeholder 2">
            <a:extLst>
              <a:ext uri="{FF2B5EF4-FFF2-40B4-BE49-F238E27FC236}">
                <a16:creationId xmlns:a16="http://schemas.microsoft.com/office/drawing/2014/main" id="{B27D0267-C86A-8E42-98C2-0154A2970447}"/>
              </a:ext>
            </a:extLst>
          </p:cNvPr>
          <p:cNvSpPr>
            <a:spLocks noGrp="1"/>
          </p:cNvSpPr>
          <p:nvPr>
            <p:ph idx="1"/>
          </p:nvPr>
        </p:nvSpPr>
        <p:spPr/>
        <p:txBody>
          <a:bodyPr/>
          <a:lstStyle/>
          <a:p>
            <a:r>
              <a:rPr lang="en-US" sz="2400" dirty="0"/>
              <a:t>Title II of the Americans with Disabilities Act of 1990, as amended</a:t>
            </a:r>
          </a:p>
          <a:p>
            <a:pPr lvl="1"/>
            <a:r>
              <a:rPr lang="en-US" dirty="0"/>
              <a:t>Applies to all public facing websites and some private websites</a:t>
            </a:r>
          </a:p>
          <a:p>
            <a:r>
              <a:rPr lang="en-US" sz="2400" dirty="0"/>
              <a:t>Section 504 of the Rehabilitation Act of 1973, as amended</a:t>
            </a:r>
          </a:p>
          <a:p>
            <a:pPr lvl="1"/>
            <a:r>
              <a:rPr lang="en-US" dirty="0"/>
              <a:t>Prohibits the discrimination of people with disabilities by Federal Agencies, those receiving Federal funding, and the U.S. Postal Service.</a:t>
            </a:r>
          </a:p>
          <a:p>
            <a:pPr marL="228600" lvl="1">
              <a:buFont typeface="Arial" panose="020B0604020202020204" pitchFamily="34" charset="0"/>
              <a:buChar char="•"/>
            </a:pPr>
            <a:r>
              <a:rPr lang="en-US" sz="2400" dirty="0"/>
              <a:t>Web Content Accessibility Guidelines (WCAG) 2.1</a:t>
            </a:r>
          </a:p>
          <a:p>
            <a:pPr lvl="1"/>
            <a:r>
              <a:rPr lang="en-US" dirty="0"/>
              <a:t>The international set of guidelines that are used as the technical basis for helping to determine what is/is not accessible</a:t>
            </a:r>
          </a:p>
          <a:p>
            <a:pPr lvl="1"/>
            <a:r>
              <a:rPr lang="en-US" dirty="0"/>
              <a:t>Automated testing tools use algorithms to find WCAG 2.1 violations</a:t>
            </a:r>
          </a:p>
        </p:txBody>
      </p:sp>
    </p:spTree>
    <p:extLst>
      <p:ext uri="{BB962C8B-B14F-4D97-AF65-F5344CB8AC3E}">
        <p14:creationId xmlns:p14="http://schemas.microsoft.com/office/powerpoint/2010/main" val="32580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9DC58-5F74-7743-BE2D-EDD042A64BDC}"/>
              </a:ext>
            </a:extLst>
          </p:cNvPr>
          <p:cNvSpPr>
            <a:spLocks noGrp="1"/>
          </p:cNvSpPr>
          <p:nvPr>
            <p:ph idx="1"/>
          </p:nvPr>
        </p:nvSpPr>
        <p:spPr>
          <a:xfrm>
            <a:off x="311151" y="1544638"/>
            <a:ext cx="4123690" cy="4795202"/>
          </a:xfrm>
        </p:spPr>
        <p:txBody>
          <a:bodyPr/>
          <a:lstStyle/>
          <a:p>
            <a:pPr marL="228600" indent="-228600">
              <a:buFont typeface="Arial" panose="020B0604020202020204" pitchFamily="34" charset="0"/>
              <a:buChar char="•"/>
            </a:pPr>
            <a:r>
              <a:rPr lang="en-US" sz="1800" dirty="0">
                <a:solidFill>
                  <a:schemeClr val="tx1"/>
                </a:solidFill>
                <a:latin typeface="+mn-lt"/>
              </a:rPr>
              <a:t>Meaningful images without text alternatives</a:t>
            </a:r>
          </a:p>
          <a:p>
            <a:pPr marL="228600" indent="-228600">
              <a:buFont typeface="Arial" panose="020B0604020202020204" pitchFamily="34" charset="0"/>
              <a:buChar char="•"/>
            </a:pPr>
            <a:r>
              <a:rPr lang="en-US" sz="1800" dirty="0">
                <a:solidFill>
                  <a:schemeClr val="tx1"/>
                </a:solidFill>
                <a:latin typeface="+mn-lt"/>
              </a:rPr>
              <a:t>Form fields missing labels</a:t>
            </a:r>
          </a:p>
          <a:p>
            <a:pPr marL="228600" indent="-228600">
              <a:buFont typeface="Arial" panose="020B0604020202020204" pitchFamily="34" charset="0"/>
              <a:buChar char="•"/>
            </a:pPr>
            <a:r>
              <a:rPr lang="en-US" sz="1800" dirty="0">
                <a:solidFill>
                  <a:schemeClr val="tx1"/>
                </a:solidFill>
                <a:latin typeface="+mn-lt"/>
              </a:rPr>
              <a:t>Documents are not in an accessible format (PDF, Word, and PowerPoint)</a:t>
            </a:r>
          </a:p>
          <a:p>
            <a:pPr marL="228600" indent="-228600">
              <a:buFont typeface="Arial" panose="020B0604020202020204" pitchFamily="34" charset="0"/>
              <a:buChar char="•"/>
            </a:pPr>
            <a:r>
              <a:rPr lang="en-US" sz="1800" dirty="0">
                <a:solidFill>
                  <a:schemeClr val="tx1"/>
                </a:solidFill>
                <a:latin typeface="+mn-lt"/>
              </a:rPr>
              <a:t>Poor color contrast</a:t>
            </a:r>
          </a:p>
          <a:p>
            <a:pPr marL="228600" indent="-228600">
              <a:buFont typeface="Arial" panose="020B0604020202020204" pitchFamily="34" charset="0"/>
              <a:buChar char="•"/>
            </a:pPr>
            <a:r>
              <a:rPr lang="en-US" sz="1800" dirty="0">
                <a:solidFill>
                  <a:schemeClr val="tx1"/>
                </a:solidFill>
                <a:latin typeface="+mn-lt"/>
              </a:rPr>
              <a:t>Fixed fonts sizes and viewport scale</a:t>
            </a:r>
          </a:p>
          <a:p>
            <a:pPr marL="228600" indent="-228600">
              <a:buFont typeface="Arial" panose="020B0604020202020204" pitchFamily="34" charset="0"/>
              <a:buChar char="•"/>
            </a:pPr>
            <a:r>
              <a:rPr lang="en-US" sz="1800" dirty="0">
                <a:solidFill>
                  <a:schemeClr val="tx1"/>
                </a:solidFill>
                <a:latin typeface="+mn-lt"/>
              </a:rPr>
              <a:t>Multimedia without captioning, audio description, or text transcripts</a:t>
            </a:r>
          </a:p>
          <a:p>
            <a:pPr marL="228600" indent="-228600">
              <a:buFont typeface="Arial" panose="020B0604020202020204" pitchFamily="34" charset="0"/>
              <a:buChar char="•"/>
            </a:pPr>
            <a:r>
              <a:rPr lang="en-US" sz="1800" dirty="0">
                <a:solidFill>
                  <a:schemeClr val="tx1"/>
                </a:solidFill>
                <a:latin typeface="+mn-lt"/>
              </a:rPr>
              <a:t>Inability to interact using the keyboard or other alternative devices</a:t>
            </a:r>
          </a:p>
          <a:p>
            <a:pPr marL="228600" indent="-228600">
              <a:buFont typeface="Arial" panose="020B0604020202020204" pitchFamily="34" charset="0"/>
              <a:buChar char="•"/>
            </a:pPr>
            <a:r>
              <a:rPr lang="en-US" sz="1800" dirty="0">
                <a:solidFill>
                  <a:schemeClr val="tx1"/>
                </a:solidFill>
                <a:latin typeface="+mn-lt"/>
              </a:rPr>
              <a:t>Inability to stop or pause content that automatically updates</a:t>
            </a:r>
          </a:p>
        </p:txBody>
      </p:sp>
      <p:sp>
        <p:nvSpPr>
          <p:cNvPr id="2" name="Title 1">
            <a:extLst>
              <a:ext uri="{FF2B5EF4-FFF2-40B4-BE49-F238E27FC236}">
                <a16:creationId xmlns:a16="http://schemas.microsoft.com/office/drawing/2014/main" id="{E8E2DEBB-F299-ED47-BAC0-49E0852D858E}"/>
              </a:ext>
            </a:extLst>
          </p:cNvPr>
          <p:cNvSpPr>
            <a:spLocks noGrp="1"/>
          </p:cNvSpPr>
          <p:nvPr>
            <p:ph type="title"/>
          </p:nvPr>
        </p:nvSpPr>
        <p:spPr/>
        <p:txBody>
          <a:bodyPr/>
          <a:lstStyle/>
          <a:p>
            <a:r>
              <a:rPr lang="en-US" dirty="0"/>
              <a:t>What types of content/features are typically in violation?</a:t>
            </a:r>
          </a:p>
        </p:txBody>
      </p:sp>
      <p:pic>
        <p:nvPicPr>
          <p:cNvPr id="6" name="Content Placeholder 5" descr="Broken computer created by Ilsur Aptukov from Noun Project.">
            <a:extLst>
              <a:ext uri="{FF2B5EF4-FFF2-40B4-BE49-F238E27FC236}">
                <a16:creationId xmlns:a16="http://schemas.microsoft.com/office/drawing/2014/main" id="{A8854719-D97F-3740-82D1-DA574066C024}"/>
              </a:ext>
            </a:extLst>
          </p:cNvPr>
          <p:cNvPicPr>
            <a:picLocks noGrp="1" noChangeAspect="1"/>
          </p:cNvPicPr>
          <p:nvPr>
            <p:ph idx="10"/>
          </p:nvPr>
        </p:nvPicPr>
        <p:blipFill rotWithShape="1">
          <a:blip r:embed="rId3"/>
          <a:srcRect l="16997" t="12025" r="16859" b="20496"/>
          <a:stretch/>
        </p:blipFill>
        <p:spPr>
          <a:xfrm>
            <a:off x="4876642" y="1844040"/>
            <a:ext cx="3474879" cy="3545046"/>
          </a:xfrm>
        </p:spPr>
      </p:pic>
    </p:spTree>
    <p:extLst>
      <p:ext uri="{BB962C8B-B14F-4D97-AF65-F5344CB8AC3E}">
        <p14:creationId xmlns:p14="http://schemas.microsoft.com/office/powerpoint/2010/main" val="291566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Bb 4-3 light v3.2">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2.potx" id="{7B7F71CA-925C-4C4B-996D-7BE7FB99D1FE}" vid="{82ED157C-76E5-41E7-8DD1-C3D53D801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876</TotalTime>
  <Words>3904</Words>
  <Application>Microsoft Macintosh PowerPoint</Application>
  <PresentationFormat>On-screen Show (4:3)</PresentationFormat>
  <Paragraphs>260</Paragraphs>
  <Slides>31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Wingdings</vt:lpstr>
      <vt:lpstr>Bb 4-3 light v3.2</vt:lpstr>
      <vt:lpstr>I Got a Letter from the Office of Civil Rights, Now What?</vt:lpstr>
      <vt:lpstr>Disclaimer</vt:lpstr>
      <vt:lpstr>Who am I?</vt:lpstr>
      <vt:lpstr>Common Questions</vt:lpstr>
      <vt:lpstr>Common Questions (continued)</vt:lpstr>
      <vt:lpstr>Why did my organization get this letter?</vt:lpstr>
      <vt:lpstr>What is the Office of Civil Rights (OCR)?</vt:lpstr>
      <vt:lpstr>What are the applicable Laws and Guidelines?</vt:lpstr>
      <vt:lpstr>What types of content/features are typically in violation?</vt:lpstr>
      <vt:lpstr>Who is impacted by my inaccessible content/features?</vt:lpstr>
      <vt:lpstr>Example 1 of a common violation</vt:lpstr>
      <vt:lpstr>Example 2 of a common violation</vt:lpstr>
      <vt:lpstr>What is the case process like?</vt:lpstr>
      <vt:lpstr>What do I need to respond to the initial letter?</vt:lpstr>
      <vt:lpstr>What is typically part of a resolution agreement?</vt:lpstr>
      <vt:lpstr>Do I need an auditor and how do I select one?</vt:lpstr>
      <vt:lpstr>How do I decide on the content to audit?</vt:lpstr>
      <vt:lpstr>How do I decide on the content to audit? - High Risk Areas</vt:lpstr>
      <vt:lpstr>What do I need for a Corrective Action Plan?</vt:lpstr>
      <vt:lpstr>What about vendor applications? </vt:lpstr>
      <vt:lpstr>How can I avoid problems going forward?</vt:lpstr>
      <vt:lpstr>How can I avoid problems going forward? (Ideals)</vt:lpstr>
      <vt:lpstr>How can I avoid problems going forward? (Vendors)</vt:lpstr>
      <vt:lpstr>Some quick testing tips and tricks</vt:lpstr>
      <vt:lpstr>Word and PowerPoint Documents</vt:lpstr>
      <vt:lpstr>PDF Documents</vt:lpstr>
      <vt:lpstr>Manual Testing – Keyboard Navigation</vt:lpstr>
      <vt:lpstr>Manual Testing – Color and High Contrast</vt:lpstr>
      <vt:lpstr>Automated Testing</vt:lpstr>
      <vt:lpstr>Resources</vt:lpstr>
      <vt:lpstr>PowerPoint Presentation</vt:lpstr>
    </vt:vector>
  </TitlesOfParts>
  <Company>Blackboard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nicole.merrett@blackboard.com</dc:creator>
  <cp:lastModifiedBy>Elizabeth Simister</cp:lastModifiedBy>
  <cp:revision>65</cp:revision>
  <dcterms:created xsi:type="dcterms:W3CDTF">2018-06-04T18:32:51Z</dcterms:created>
  <dcterms:modified xsi:type="dcterms:W3CDTF">2019-05-03T20:59:42Z</dcterms:modified>
</cp:coreProperties>
</file>