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6"/>
  </p:notesMasterIdLst>
  <p:sldIdLst>
    <p:sldId id="256" r:id="rId5"/>
    <p:sldId id="257" r:id="rId6"/>
    <p:sldId id="574" r:id="rId7"/>
    <p:sldId id="302" r:id="rId8"/>
    <p:sldId id="613" r:id="rId9"/>
    <p:sldId id="638" r:id="rId10"/>
    <p:sldId id="619" r:id="rId11"/>
    <p:sldId id="617" r:id="rId12"/>
    <p:sldId id="620" r:id="rId13"/>
    <p:sldId id="616" r:id="rId14"/>
    <p:sldId id="621" r:id="rId15"/>
    <p:sldId id="622" r:id="rId16"/>
    <p:sldId id="577" r:id="rId17"/>
    <p:sldId id="625" r:id="rId18"/>
    <p:sldId id="623" r:id="rId19"/>
    <p:sldId id="624" r:id="rId20"/>
    <p:sldId id="626" r:id="rId21"/>
    <p:sldId id="578" r:id="rId22"/>
    <p:sldId id="627" r:id="rId23"/>
    <p:sldId id="629" r:id="rId24"/>
    <p:sldId id="628" r:id="rId25"/>
    <p:sldId id="630" r:id="rId26"/>
    <p:sldId id="631" r:id="rId27"/>
    <p:sldId id="580" r:id="rId28"/>
    <p:sldId id="633" r:id="rId29"/>
    <p:sldId id="632" r:id="rId30"/>
    <p:sldId id="641" r:id="rId31"/>
    <p:sldId id="634" r:id="rId32"/>
    <p:sldId id="582" r:id="rId33"/>
    <p:sldId id="635" r:id="rId34"/>
    <p:sldId id="636" r:id="rId35"/>
    <p:sldId id="637" r:id="rId36"/>
    <p:sldId id="639" r:id="rId37"/>
    <p:sldId id="684" r:id="rId38"/>
    <p:sldId id="584" r:id="rId39"/>
    <p:sldId id="686" r:id="rId40"/>
    <p:sldId id="687" r:id="rId41"/>
    <p:sldId id="692" r:id="rId42"/>
    <p:sldId id="614" r:id="rId43"/>
    <p:sldId id="640" r:id="rId44"/>
    <p:sldId id="595" r:id="rId45"/>
    <p:sldId id="642" r:id="rId46"/>
    <p:sldId id="643" r:id="rId47"/>
    <p:sldId id="644" r:id="rId48"/>
    <p:sldId id="592" r:id="rId49"/>
    <p:sldId id="645" r:id="rId50"/>
    <p:sldId id="646" r:id="rId51"/>
    <p:sldId id="647" r:id="rId52"/>
    <p:sldId id="648" r:id="rId53"/>
    <p:sldId id="649" r:id="rId54"/>
    <p:sldId id="593" r:id="rId55"/>
    <p:sldId id="650" r:id="rId56"/>
    <p:sldId id="695" r:id="rId57"/>
    <p:sldId id="652" r:id="rId58"/>
    <p:sldId id="653" r:id="rId59"/>
    <p:sldId id="696" r:id="rId60"/>
    <p:sldId id="654" r:id="rId61"/>
    <p:sldId id="655" r:id="rId62"/>
    <p:sldId id="657" r:id="rId63"/>
    <p:sldId id="602" r:id="rId64"/>
    <p:sldId id="658" r:id="rId65"/>
    <p:sldId id="659" r:id="rId66"/>
    <p:sldId id="660" r:id="rId67"/>
    <p:sldId id="661" r:id="rId68"/>
    <p:sldId id="604" r:id="rId69"/>
    <p:sldId id="662" r:id="rId70"/>
    <p:sldId id="680" r:id="rId71"/>
    <p:sldId id="681" r:id="rId72"/>
    <p:sldId id="615" r:id="rId73"/>
    <p:sldId id="682" r:id="rId74"/>
    <p:sldId id="664" r:id="rId75"/>
    <p:sldId id="665" r:id="rId76"/>
    <p:sldId id="606" r:id="rId77"/>
    <p:sldId id="666" r:id="rId78"/>
    <p:sldId id="667" r:id="rId79"/>
    <p:sldId id="668" r:id="rId80"/>
    <p:sldId id="669" r:id="rId81"/>
    <p:sldId id="608" r:id="rId82"/>
    <p:sldId id="670" r:id="rId83"/>
    <p:sldId id="697" r:id="rId84"/>
    <p:sldId id="672" r:id="rId85"/>
    <p:sldId id="673" r:id="rId86"/>
    <p:sldId id="610" r:id="rId87"/>
    <p:sldId id="674" r:id="rId88"/>
    <p:sldId id="675" r:id="rId89"/>
    <p:sldId id="676" r:id="rId90"/>
    <p:sldId id="677" r:id="rId91"/>
    <p:sldId id="612" r:id="rId92"/>
    <p:sldId id="678" r:id="rId93"/>
    <p:sldId id="679" r:id="rId94"/>
    <p:sldId id="301"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 userDrawn="1">
          <p15:clr>
            <a:srgbClr val="A4A3A4"/>
          </p15:clr>
        </p15:guide>
        <p15:guide id="2" pos="5562" userDrawn="1">
          <p15:clr>
            <a:srgbClr val="A4A3A4"/>
          </p15:clr>
        </p15:guide>
        <p15:guide id="3" orient="horz" pos="768" userDrawn="1">
          <p15:clr>
            <a:srgbClr val="A4A3A4"/>
          </p15:clr>
        </p15:guide>
        <p15:guide id="4" orient="horz" pos="984" userDrawn="1">
          <p15:clr>
            <a:srgbClr val="A4A3A4"/>
          </p15:clr>
        </p15:guide>
        <p15:guide id="5" orient="horz" pos="3918" userDrawn="1">
          <p15:clr>
            <a:srgbClr val="A4A3A4"/>
          </p15:clr>
        </p15:guide>
        <p15:guide id="6" pos="2016" userDrawn="1">
          <p15:clr>
            <a:srgbClr val="A4A3A4"/>
          </p15:clr>
        </p15:guide>
        <p15:guide id="7" pos="2208" userDrawn="1">
          <p15:clr>
            <a:srgbClr val="A4A3A4"/>
          </p15:clr>
        </p15:guide>
        <p15:guide id="8" pos="1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3D4CF-725D-C80A-BEF9-DC1D4584C150}" v="7" dt="2019-05-08T22:43:19.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4" autoAdjust="0"/>
    <p:restoredTop sz="96327"/>
  </p:normalViewPr>
  <p:slideViewPr>
    <p:cSldViewPr snapToGrid="0" snapToObjects="1" showGuides="1">
      <p:cViewPr varScale="1">
        <p:scale>
          <a:sx n="143" d="100"/>
          <a:sy n="143" d="100"/>
        </p:scale>
        <p:origin x="2032" y="192"/>
      </p:cViewPr>
      <p:guideLst>
        <p:guide orient="horz" pos="399"/>
        <p:guide pos="5562"/>
        <p:guide orient="horz" pos="768"/>
        <p:guide orient="horz" pos="984"/>
        <p:guide orient="horz" pos="3918"/>
        <p:guide pos="2016"/>
        <p:guide pos="2208"/>
        <p:guide pos="195"/>
      </p:guideLst>
    </p:cSldViewPr>
  </p:slideViewPr>
  <p:notesTextViewPr>
    <p:cViewPr>
      <p:scale>
        <a:sx n="1" d="1"/>
        <a:sy n="1" d="1"/>
      </p:scale>
      <p:origin x="0" y="0"/>
    </p:cViewPr>
  </p:notesTextViewPr>
  <p:sorterViewPr>
    <p:cViewPr>
      <p:scale>
        <a:sx n="110" d="100"/>
        <a:sy n="110" d="100"/>
      </p:scale>
      <p:origin x="0" y="-6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Stephens" userId="S::emma.stephens@blackboard.com::205feb90-5307-4a2d-9c90-9f27f88e036a" providerId="AD" clId="Web-{DA63D4CF-725D-C80A-BEF9-DC1D4584C150}"/>
    <pc:docChg chg="modSld">
      <pc:chgData name="Emma Stephens" userId="S::emma.stephens@blackboard.com::205feb90-5307-4a2d-9c90-9f27f88e036a" providerId="AD" clId="Web-{DA63D4CF-725D-C80A-BEF9-DC1D4584C150}" dt="2019-05-08T22:43:19.505" v="54" actId="1076"/>
      <pc:docMkLst>
        <pc:docMk/>
      </pc:docMkLst>
      <pc:sldChg chg="modSp">
        <pc:chgData name="Emma Stephens" userId="S::emma.stephens@blackboard.com::205feb90-5307-4a2d-9c90-9f27f88e036a" providerId="AD" clId="Web-{DA63D4CF-725D-C80A-BEF9-DC1D4584C150}" dt="2019-05-08T22:43:19.505" v="54" actId="1076"/>
        <pc:sldMkLst>
          <pc:docMk/>
          <pc:sldMk cId="390944091" sldId="256"/>
        </pc:sldMkLst>
        <pc:spChg chg="mod">
          <ac:chgData name="Emma Stephens" userId="S::emma.stephens@blackboard.com::205feb90-5307-4a2d-9c90-9f27f88e036a" providerId="AD" clId="Web-{DA63D4CF-725D-C80A-BEF9-DC1D4584C150}" dt="2019-05-08T22:43:19.505" v="53" actId="1076"/>
          <ac:spMkLst>
            <pc:docMk/>
            <pc:sldMk cId="390944091" sldId="256"/>
            <ac:spMk id="7" creationId="{00000000-0000-0000-0000-000000000000}"/>
          </ac:spMkLst>
        </pc:spChg>
        <pc:spChg chg="mod">
          <ac:chgData name="Emma Stephens" userId="S::emma.stephens@blackboard.com::205feb90-5307-4a2d-9c90-9f27f88e036a" providerId="AD" clId="Web-{DA63D4CF-725D-C80A-BEF9-DC1D4584C150}" dt="2019-05-08T22:43:19.505" v="54" actId="1076"/>
          <ac:spMkLst>
            <pc:docMk/>
            <pc:sldMk cId="390944091" sldId="256"/>
            <ac:spMk id="14" creationId="{00000000-0000-0000-0000-000000000000}"/>
          </ac:spMkLst>
        </pc:spChg>
      </pc:sldChg>
      <pc:sldChg chg="addSp delSp modSp">
        <pc:chgData name="Emma Stephens" userId="S::emma.stephens@blackboard.com::205feb90-5307-4a2d-9c90-9f27f88e036a" providerId="AD" clId="Web-{DA63D4CF-725D-C80A-BEF9-DC1D4584C150}" dt="2019-05-08T22:42:34.927" v="47" actId="20577"/>
        <pc:sldMkLst>
          <pc:docMk/>
          <pc:sldMk cId="3384861341" sldId="257"/>
        </pc:sldMkLst>
        <pc:spChg chg="del">
          <ac:chgData name="Emma Stephens" userId="S::emma.stephens@blackboard.com::205feb90-5307-4a2d-9c90-9f27f88e036a" providerId="AD" clId="Web-{DA63D4CF-725D-C80A-BEF9-DC1D4584C150}" dt="2019-05-08T22:40:16.927" v="1"/>
          <ac:spMkLst>
            <pc:docMk/>
            <pc:sldMk cId="3384861341" sldId="257"/>
            <ac:spMk id="2" creationId="{86466761-DCCC-2043-86A7-FFD9C05444F5}"/>
          </ac:spMkLst>
        </pc:spChg>
        <pc:spChg chg="mod">
          <ac:chgData name="Emma Stephens" userId="S::emma.stephens@blackboard.com::205feb90-5307-4a2d-9c90-9f27f88e036a" providerId="AD" clId="Web-{DA63D4CF-725D-C80A-BEF9-DC1D4584C150}" dt="2019-05-08T22:42:07.771" v="27" actId="20577"/>
          <ac:spMkLst>
            <pc:docMk/>
            <pc:sldMk cId="3384861341" sldId="257"/>
            <ac:spMk id="6" creationId="{EBACD809-007F-514E-A353-2599BF8338FC}"/>
          </ac:spMkLst>
        </pc:spChg>
        <pc:spChg chg="add mod">
          <ac:chgData name="Emma Stephens" userId="S::emma.stephens@blackboard.com::205feb90-5307-4a2d-9c90-9f27f88e036a" providerId="AD" clId="Web-{DA63D4CF-725D-C80A-BEF9-DC1D4584C150}" dt="2019-05-08T22:42:34.927" v="47" actId="20577"/>
          <ac:spMkLst>
            <pc:docMk/>
            <pc:sldMk cId="3384861341" sldId="257"/>
            <ac:spMk id="8" creationId="{B4BB2591-74AE-420B-9FB3-DF14EFCF470C}"/>
          </ac:spMkLst>
        </pc:spChg>
        <pc:picChg chg="add mod modCrop">
          <ac:chgData name="Emma Stephens" userId="S::emma.stephens@blackboard.com::205feb90-5307-4a2d-9c90-9f27f88e036a" providerId="AD" clId="Web-{DA63D4CF-725D-C80A-BEF9-DC1D4584C150}" dt="2019-05-08T22:41:54.958" v="20" actId="1076"/>
          <ac:picMkLst>
            <pc:docMk/>
            <pc:sldMk cId="3384861341" sldId="257"/>
            <ac:picMk id="3" creationId="{67F1DF21-BBEB-4C5D-9AD2-08BDF5BA4A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ECC9D-6C4E-48AD-ADBD-A447E1D5A7AB}" type="datetimeFigureOut">
              <a:rPr lang="en-US" smtClean="0"/>
              <a:t>5/8/2019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A6F28-A7E0-4FDB-9828-C3D2D393B511}" type="slidenum">
              <a:rPr lang="en-US" smtClean="0"/>
              <a:t>‹#›</a:t>
            </a:fld>
            <a:endParaRPr lang="en-US" dirty="0"/>
          </a:p>
        </p:txBody>
      </p:sp>
    </p:spTree>
    <p:extLst>
      <p:ext uri="{BB962C8B-B14F-4D97-AF65-F5344CB8AC3E}">
        <p14:creationId xmlns:p14="http://schemas.microsoft.com/office/powerpoint/2010/main" val="152059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w3.org/WAI/WCAG21/Understanding/error-prevention-legal-financial-data.html" TargetMode="External"/><Relationship Id="rId3" Type="http://schemas.openxmlformats.org/officeDocument/2006/relationships/hyperlink" Target="https://www.w3.org/WAI/WCAG21/Understanding/use-of-color.html" TargetMode="External"/><Relationship Id="rId7" Type="http://schemas.openxmlformats.org/officeDocument/2006/relationships/hyperlink" Target="https://www.w3.org/WAI/WCAG21/Understanding/error-suggestion.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w3.org/WAI/WCAG21/Understanding/error-identification.html" TargetMode="External"/><Relationship Id="rId5" Type="http://schemas.openxmlformats.org/officeDocument/2006/relationships/hyperlink" Target="https://www.w3.org/TR/WCAG21/#content-on-hover-or-focus" TargetMode="External"/><Relationship Id="rId4" Type="http://schemas.openxmlformats.org/officeDocument/2006/relationships/hyperlink" Target="https://www.w3.org/TR/WCAG21/#text-spacing" TargetMode="External"/><Relationship Id="rId9" Type="http://schemas.openxmlformats.org/officeDocument/2006/relationships/hyperlink" Target="https://www.w3.org/WAI/WCAG21/Understanding/status-messages.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3.org/WAI/WCAG21/Understanding/info-and-relationship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w3.org/TR/WCAG21/#text-spacing" TargetMode="External"/><Relationship Id="rId4" Type="http://schemas.openxmlformats.org/officeDocument/2006/relationships/hyperlink" Target="https://www.w3.org/WAI/WCAG21/Understanding/headings-and-labels.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3.org/WAI/WCAG21/Understanding/info-and-relationship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w3.org/TR/WCAG21/#text-spacing" TargetMode="External"/><Relationship Id="rId4" Type="http://schemas.openxmlformats.org/officeDocument/2006/relationships/hyperlink" Target="https://www.w3.org/WAI/WCAG21/Understanding/headings-and-labels.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w3.org/WAI/WCAG21/Understanding/headings-and-labels.html" TargetMode="External"/><Relationship Id="rId3" Type="http://schemas.openxmlformats.org/officeDocument/2006/relationships/hyperlink" Target="https://www.w3.org/TR/WCAG21/#non-text-content" TargetMode="External"/><Relationship Id="rId7" Type="http://schemas.openxmlformats.org/officeDocument/2006/relationships/hyperlink" Target="https://www.w3.org/TR/WCAG21/#text-spacing" TargetMode="External"/><Relationship Id="rId12" Type="http://schemas.openxmlformats.org/officeDocument/2006/relationships/hyperlink" Target="https://www.w3.org/WAI/WCAG21/Understanding/name-role-value.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w3.org/WAI/WCAG21/Understanding/non-text-contrast.html" TargetMode="External"/><Relationship Id="rId11" Type="http://schemas.openxmlformats.org/officeDocument/2006/relationships/hyperlink" Target="https://www.w3.org/WAI/WCAG21/Understanding/labels-or-instructions.html" TargetMode="External"/><Relationship Id="rId5" Type="http://schemas.openxmlformats.org/officeDocument/2006/relationships/hyperlink" Target="https://www.w3.org/WAI/WCAG21/Understanding/identify-input-purpose.html" TargetMode="External"/><Relationship Id="rId10" Type="http://schemas.openxmlformats.org/officeDocument/2006/relationships/hyperlink" Target="https://www.w3.org/TR/WCAG21/#label-in-name" TargetMode="External"/><Relationship Id="rId4" Type="http://schemas.openxmlformats.org/officeDocument/2006/relationships/hyperlink" Target="https://www.w3.org/WAI/WCAG21/Understanding/info-and-relationships.html" TargetMode="External"/><Relationship Id="rId9" Type="http://schemas.openxmlformats.org/officeDocument/2006/relationships/hyperlink" Target="https://www.w3.org/WAI/WCAG21/Understanding/focus-visible.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8676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19</a:t>
            </a:fld>
            <a:endParaRPr lang="en-US" dirty="0"/>
          </a:p>
        </p:txBody>
      </p:sp>
    </p:spTree>
    <p:extLst>
      <p:ext uri="{BB962C8B-B14F-4D97-AF65-F5344CB8AC3E}">
        <p14:creationId xmlns:p14="http://schemas.microsoft.com/office/powerpoint/2010/main" val="296457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to changes in context, designers need to think specifically about how error messages and alerts will be implemented.  For this, let’s use the Requirement of a form viewed on a mobile device with a screen size pf 375 x 667 that has immediate error message feedback. Unlike some changes in context, users need to know as quickly as possible when an error has occurred so that they are not slowed down in completing a task. Think of someone who uses magnification on a mobile device, how does the placement of that message impact how they find the error? How does placement of the error impact finding the field in error? How does this user know what field is in error? Designers need to make sure that they communicate to developers where focus goes when an error happens and that from the error message, a screen magnifier knows where the originating form field is, e.g., just above the error message. Designers must then make sure that the text description of the error includes the name of the field and details like, Date of Birth was not entered in MM\/DD/YYYY format. Now, if the text description of the error is clear, it is OK to use color as another method to convey the error. </a:t>
            </a:r>
          </a:p>
          <a:p>
            <a:endParaRPr lang="en-US" dirty="0"/>
          </a:p>
          <a:p>
            <a:r>
              <a:rPr lang="en-US" dirty="0"/>
              <a:t>Related WCAG 2.1:</a:t>
            </a:r>
          </a:p>
          <a:p>
            <a:r>
              <a:rPr lang="en-US" sz="1200" b="0" i="0" u="sng" kern="1200" dirty="0">
                <a:solidFill>
                  <a:schemeClr val="tx1"/>
                </a:solidFill>
                <a:effectLst/>
                <a:latin typeface="+mn-lt"/>
                <a:ea typeface="+mn-ea"/>
                <a:cs typeface="+mn-cs"/>
                <a:hlinkClick r:id="rId3"/>
              </a:rPr>
              <a:t>1.4.1 Use of Color</a:t>
            </a: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4"/>
              </a:rPr>
              <a:t>1.4.12 Text Spacing</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1.4.13 Content on Hover or Focus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3.3.1 Error Identification</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3.3.3 Error Suggestion</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3.3.4 Error Prevention (Legal, Financial, Date)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a:rPr>
              <a:t>4.1.3 Status Messages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20</a:t>
            </a:fld>
            <a:endParaRPr lang="en-US" dirty="0"/>
          </a:p>
        </p:txBody>
      </p:sp>
    </p:spTree>
    <p:extLst>
      <p:ext uri="{BB962C8B-B14F-4D97-AF65-F5344CB8AC3E}">
        <p14:creationId xmlns:p14="http://schemas.microsoft.com/office/powerpoint/2010/main" val="66007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23</a:t>
            </a:fld>
            <a:endParaRPr lang="en-US" dirty="0"/>
          </a:p>
        </p:txBody>
      </p:sp>
    </p:spTree>
    <p:extLst>
      <p:ext uri="{BB962C8B-B14F-4D97-AF65-F5344CB8AC3E}">
        <p14:creationId xmlns:p14="http://schemas.microsoft.com/office/powerpoint/2010/main" val="984428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AA6F28-A7E0-4FDB-9828-C3D2D393B511}" type="slidenum">
              <a:rPr lang="en-US" smtClean="0"/>
              <a:t>24</a:t>
            </a:fld>
            <a:endParaRPr lang="en-US" dirty="0"/>
          </a:p>
        </p:txBody>
      </p:sp>
    </p:spTree>
    <p:extLst>
      <p:ext uri="{BB962C8B-B14F-4D97-AF65-F5344CB8AC3E}">
        <p14:creationId xmlns:p14="http://schemas.microsoft.com/office/powerpoint/2010/main" val="195690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headings has it’s own unique category. Different types of assistive technology users rely on headings to help them navigate a page and to help figure out the content structure. Although some designers may feel that their design is clear enough, biggest, boldest text is at the top of the page followed by smaller bolded text that has smaller bolded child text, it is amazing how often developers still use styles or headings to format that text. Designers must clearly call out heading levels to ensure that developers know exactly how to code the page.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Related WCAG 2.1: </a:t>
            </a:r>
          </a:p>
          <a:p>
            <a:r>
              <a:rPr lang="en-US" sz="1200" b="0" i="0" u="none" strike="noStrike" kern="1200" dirty="0">
                <a:solidFill>
                  <a:schemeClr val="tx1"/>
                </a:solidFill>
                <a:effectLst/>
                <a:latin typeface="+mn-lt"/>
                <a:ea typeface="+mn-ea"/>
                <a:cs typeface="+mn-cs"/>
                <a:hlinkClick r:id="rId3"/>
              </a:rPr>
              <a:t>1.3.1 Info and Relationships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2.4.6 Headings and Labels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1.4.12 Text Spacing</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26</a:t>
            </a:fld>
            <a:endParaRPr lang="en-US" dirty="0"/>
          </a:p>
        </p:txBody>
      </p:sp>
    </p:spTree>
    <p:extLst>
      <p:ext uri="{BB962C8B-B14F-4D97-AF65-F5344CB8AC3E}">
        <p14:creationId xmlns:p14="http://schemas.microsoft.com/office/powerpoint/2010/main" val="1069776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headings has it’s own unique category. Different types of assistive technology users rely on headings to help them navigate a page and to help figure out the content structure. Although some designers may feel that their design is clear enough, biggest, boldest text is at the top of the page followed by smaller bolded text that has smaller bolded child text, it is amazing how often developers still use styles or headings to format that text. Designers must clearly call out heading levels to ensure that developers know exactly how to code the page.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Related WCAG 2.1: </a:t>
            </a:r>
          </a:p>
          <a:p>
            <a:r>
              <a:rPr lang="en-US" sz="1200" b="0" i="0" u="none" strike="noStrike" kern="1200" dirty="0">
                <a:solidFill>
                  <a:schemeClr val="tx1"/>
                </a:solidFill>
                <a:effectLst/>
                <a:latin typeface="+mn-lt"/>
                <a:ea typeface="+mn-ea"/>
                <a:cs typeface="+mn-cs"/>
                <a:hlinkClick r:id="rId3"/>
              </a:rPr>
              <a:t>1.3.1 Info and Relationships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2.4.6 Headings and Labels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1.4.12 Text Spacing</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27</a:t>
            </a:fld>
            <a:endParaRPr lang="en-US" dirty="0"/>
          </a:p>
        </p:txBody>
      </p:sp>
    </p:spTree>
    <p:extLst>
      <p:ext uri="{BB962C8B-B14F-4D97-AF65-F5344CB8AC3E}">
        <p14:creationId xmlns:p14="http://schemas.microsoft.com/office/powerpoint/2010/main" val="56165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are aware that images that provide meaning must have alternative text. Alternative text communicates information that blind, color impaired, and cognitively impaired users may not understand easily otherwise.  Designers must clearly communicate that text to developers. An images category has been added mainly because of the new success criteria around color contrast and getting designers to think about when not to use alternative text. For example, an avatar that is next to a text based name of the person the avatar is describing does not need alternative text. Adding alternative text in this case means screen reader users hear something like, image, Elizabeth, Elizabeth Simister. It’s a bit redundant. </a:t>
            </a:r>
          </a:p>
          <a:p>
            <a:endParaRPr lang="en-US" dirty="0"/>
          </a:p>
          <a:p>
            <a:r>
              <a:rPr lang="en-US" dirty="0"/>
              <a:t>In terms of color contrast, charts and graphs should never use color alone to differentiate data sets. Now, color contrast must be considered. Think about a pie chart with a blue slice next to yellow slice on a white background. There is a text description for each slice, but some color impaired users may not be able to tell where the blue stops and the yellow begins. Designers need to make sure that the 2 colors have enough contrast between each other and the background such that the are easy to see, then communicate the color values to developers.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29</a:t>
            </a:fld>
            <a:endParaRPr lang="en-US" dirty="0"/>
          </a:p>
        </p:txBody>
      </p:sp>
    </p:spTree>
    <p:extLst>
      <p:ext uri="{BB962C8B-B14F-4D97-AF65-F5344CB8AC3E}">
        <p14:creationId xmlns:p14="http://schemas.microsoft.com/office/powerpoint/2010/main" val="200046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there is a trend to move away from visible labels on form fields, especially in responsive environments. Please don’t. Visible labels are very important to screen magnifier, motor/mobility impaired users, and cognitively impaired users. Designer really need to include visible labels wherever possible. If it is not possible to include a visible label, then the placeholder text must match the “hidden” label. Speech-to-text users who want to place focus in a specific field rely on matching text. Designers need to make sure that they communicate the text to developers. Additionally, these days, HTML has new attributes like password and email that look for content to be entered in a password or email format. Designers should let developers know if these formats apply as the right format helps reduce user errors. Which leads to instructions. If, for example, there are character restrictions on a field, then that information must be communicated to users in visible text on the page. Hiding the text so that only screen reader users hear it means that motor/mobility impaired users who sometimes accidently select letters twice or cognitively impaired users who will write the same word twice and not realize it, rely on these instructions so that they know to review their work when they hit the character limit unexpectedly.  Lastly, Designers need to make sure that their form fields are very well defined visually and that there is a design that shows the form field with mouse/keyboard focus. Poor color contrast or lack of a clear “box” can make it difficult for some visually and cognitively impaired users to know where the fields are. Motor impaired users who do not navigate with a mouse rely on highly visible focus cues to ensure they are in the right field.</a:t>
            </a:r>
          </a:p>
          <a:p>
            <a:endParaRPr lang="en-US" dirty="0"/>
          </a:p>
          <a:p>
            <a:endParaRPr lang="en-US" dirty="0"/>
          </a:p>
          <a:p>
            <a:r>
              <a:rPr lang="en-US" dirty="0"/>
              <a:t>Related WCAG 2.1:</a:t>
            </a:r>
          </a:p>
          <a:p>
            <a:r>
              <a:rPr lang="en-US" sz="1200" b="0" i="0" u="sng" kern="1200" dirty="0">
                <a:solidFill>
                  <a:schemeClr val="tx1"/>
                </a:solidFill>
                <a:effectLst/>
                <a:latin typeface="+mn-lt"/>
                <a:ea typeface="+mn-ea"/>
                <a:cs typeface="+mn-cs"/>
                <a:hlinkClick r:id="rId3"/>
              </a:rPr>
              <a:t>1.1.1 Non-text Content</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1.3.1 Info and Relationships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1.3.5 Identify Input Purpose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1.4.11 Non-text Contrast</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7"/>
              </a:rPr>
              <a:t>1.4.12 Text Spacing</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2.4.6 Headings and Labels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a:rPr>
              <a:t>2.4.7 Focus Visible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a:rPr>
              <a:t>2.5.3 Label in Name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1"/>
              </a:rPr>
              <a:t>3.3.2 Labels or Instructions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2"/>
              </a:rPr>
              <a:t>4.1.2 Name, Role, Value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35</a:t>
            </a:fld>
            <a:endParaRPr lang="en-US" dirty="0"/>
          </a:p>
        </p:txBody>
      </p:sp>
    </p:spTree>
    <p:extLst>
      <p:ext uri="{BB962C8B-B14F-4D97-AF65-F5344CB8AC3E}">
        <p14:creationId xmlns:p14="http://schemas.microsoft.com/office/powerpoint/2010/main" val="1123603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A3AA6F28-A7E0-4FDB-9828-C3D2D393B511}" type="slidenum">
              <a:rPr lang="en-US" smtClean="0"/>
              <a:t>39</a:t>
            </a:fld>
            <a:endParaRPr lang="en-US" dirty="0"/>
          </a:p>
        </p:txBody>
      </p:sp>
    </p:spTree>
    <p:extLst>
      <p:ext uri="{BB962C8B-B14F-4D97-AF65-F5344CB8AC3E}">
        <p14:creationId xmlns:p14="http://schemas.microsoft.com/office/powerpoint/2010/main" val="3701797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58</a:t>
            </a:fld>
            <a:endParaRPr lang="en-US" dirty="0"/>
          </a:p>
        </p:txBody>
      </p:sp>
    </p:spTree>
    <p:extLst>
      <p:ext uri="{BB962C8B-B14F-4D97-AF65-F5344CB8AC3E}">
        <p14:creationId xmlns:p14="http://schemas.microsoft.com/office/powerpoint/2010/main" val="223637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t>3</a:t>
            </a:fld>
            <a:endParaRPr lang="en-US" dirty="0"/>
          </a:p>
        </p:txBody>
      </p:sp>
    </p:spTree>
    <p:extLst>
      <p:ext uri="{BB962C8B-B14F-4D97-AF65-F5344CB8AC3E}">
        <p14:creationId xmlns:p14="http://schemas.microsoft.com/office/powerpoint/2010/main" val="396725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5</a:t>
            </a:fld>
            <a:endParaRPr lang="en-US" dirty="0"/>
          </a:p>
        </p:txBody>
      </p:sp>
    </p:spTree>
    <p:extLst>
      <p:ext uri="{BB962C8B-B14F-4D97-AF65-F5344CB8AC3E}">
        <p14:creationId xmlns:p14="http://schemas.microsoft.com/office/powerpoint/2010/main" val="285119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interaction calls for a change of context, it is really important that design includes information about how to communicate this change to users. Blind users may not realize that there is new information on page or that they are on an entirely new page, while some cognitively impaired users may find the changes distracting or confusing. Depending on how the change of context behaves, mobility impaired users may find it difficult to get to the content they need to complete a task.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of this Requirement, to keep navigation simple, a dropdown menu will be used. What information needs to be communicated to a person who is blind? How will this information be communicated? The design will need to include a clear text description of the dropdown, e.g.,  a visible label that says Take me to page:, the expected mouse/keyboard interactions, e.g., change focus when an item is selected with mouse or Spacebar/Enter in the menu, moving mouse away/esc/tab closes menu with no change, and where the focus goes once the new page is opened, e.g., place focus on the heading of the new page. Depending on the time it takes to load the new page, a page loading message might also be required to give context about what is happening. </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10</a:t>
            </a:fld>
            <a:endParaRPr lang="en-US" dirty="0"/>
          </a:p>
        </p:txBody>
      </p:sp>
    </p:spTree>
    <p:extLst>
      <p:ext uri="{BB962C8B-B14F-4D97-AF65-F5344CB8AC3E}">
        <p14:creationId xmlns:p14="http://schemas.microsoft.com/office/powerpoint/2010/main" val="60754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interaction calls for a change of context, it is really important that design includes information about how to communicate this change to users. Blind users may not realize that there is new information on page or that they are on an entirely new page, while some cognitively impaired users may find the changes distracting or confusing. Depending on how the change of context behaves, mobility impaired users may find it difficult to get to the content they need to complete a task.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of this Requirement, to keep navigation simple, a dropdown menu will be used. What information needs to be communicated to a person who is blind? How will this information be communicated? The design will need to include a clear text description of the dropdown, e.g.,  a visible label that says Take me to page:, the expected mouse/keyboard interactions, e.g., change focus when an item is selected with mouse or Spacebar/Enter in the menu, moving mouse away/esc/tab closes menu with no change, and where the focus goes once the new page is opened, e.g., place focus on the heading of the new page. Depending on the time it takes to load the new page, a page loading message might also be required to give context about what is happening. </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11</a:t>
            </a:fld>
            <a:endParaRPr lang="en-US" dirty="0"/>
          </a:p>
        </p:txBody>
      </p:sp>
    </p:spTree>
    <p:extLst>
      <p:ext uri="{BB962C8B-B14F-4D97-AF65-F5344CB8AC3E}">
        <p14:creationId xmlns:p14="http://schemas.microsoft.com/office/powerpoint/2010/main" val="351580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13</a:t>
            </a:fld>
            <a:endParaRPr lang="en-US" dirty="0"/>
          </a:p>
        </p:txBody>
      </p:sp>
    </p:spTree>
    <p:extLst>
      <p:ext uri="{BB962C8B-B14F-4D97-AF65-F5344CB8AC3E}">
        <p14:creationId xmlns:p14="http://schemas.microsoft.com/office/powerpoint/2010/main" val="414970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you plan to use just black and white with semantic HTML, color contrast and use of color will almost certainly apply to the design. Most people understand that good color contrast is important to people with color perception impairments and that clear visual indications of focus or actionable elements are important to motor/mobility impaired users. What many people may not realize is that both of these are equally important with people with cognitive impairments. I speak from experience that my color perception is excellent, but when color contrast on a page is poor, I will need more time reading that page to understand what is going on because some of the words basically become invisible to me. </a:t>
            </a:r>
          </a:p>
        </p:txBody>
      </p:sp>
      <p:sp>
        <p:nvSpPr>
          <p:cNvPr id="4" name="Slide Number Placeholder 3"/>
          <p:cNvSpPr>
            <a:spLocks noGrp="1"/>
          </p:cNvSpPr>
          <p:nvPr>
            <p:ph type="sldNum" sz="quarter" idx="5"/>
          </p:nvPr>
        </p:nvSpPr>
        <p:spPr/>
        <p:txBody>
          <a:bodyPr/>
          <a:lstStyle/>
          <a:p>
            <a:fld id="{A3AA6F28-A7E0-4FDB-9828-C3D2D393B511}" type="slidenum">
              <a:rPr lang="en-US" smtClean="0"/>
              <a:t>15</a:t>
            </a:fld>
            <a:endParaRPr lang="en-US" dirty="0"/>
          </a:p>
        </p:txBody>
      </p:sp>
    </p:spTree>
    <p:extLst>
      <p:ext uri="{BB962C8B-B14F-4D97-AF65-F5344CB8AC3E}">
        <p14:creationId xmlns:p14="http://schemas.microsoft.com/office/powerpoint/2010/main" val="334093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making sure that text like links looks different clues someone in that it might do something. </a:t>
            </a:r>
          </a:p>
          <a:p>
            <a:endParaRPr lang="en-US" dirty="0"/>
          </a:p>
          <a:p>
            <a:r>
              <a:rPr lang="en-US" dirty="0"/>
              <a:t>From a design perspective, having some type of color palette that has been vetted for contrast is the first step to ensure that all development meets this requirement, include those used for images, charts, etc. Designers must also be aware that as they add interactive elements into a design that they clearly communicate that they are actionable and the state of the element. For example, a Submit button design might show light gray for disabled, black text on white background with black border for no focus, and bold white text on a black background for “hover/focus”. </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16</a:t>
            </a:fld>
            <a:endParaRPr lang="en-US" dirty="0"/>
          </a:p>
        </p:txBody>
      </p:sp>
    </p:spTree>
    <p:extLst>
      <p:ext uri="{BB962C8B-B14F-4D97-AF65-F5344CB8AC3E}">
        <p14:creationId xmlns:p14="http://schemas.microsoft.com/office/powerpoint/2010/main" val="51088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AA6F28-A7E0-4FDB-9828-C3D2D393B511}" type="slidenum">
              <a:rPr lang="en-US" smtClean="0"/>
              <a:t>18</a:t>
            </a:fld>
            <a:endParaRPr lang="en-US" dirty="0"/>
          </a:p>
        </p:txBody>
      </p:sp>
    </p:spTree>
    <p:extLst>
      <p:ext uri="{BB962C8B-B14F-4D97-AF65-F5344CB8AC3E}">
        <p14:creationId xmlns:p14="http://schemas.microsoft.com/office/powerpoint/2010/main" val="2614406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4"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11133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dirty="0"/>
              <a:t>Click to Edit Master Title Style</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Tree>
    <p:extLst>
      <p:ext uri="{BB962C8B-B14F-4D97-AF65-F5344CB8AC3E}">
        <p14:creationId xmlns:p14="http://schemas.microsoft.com/office/powerpoint/2010/main" val="314577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Tree>
    <p:extLst>
      <p:ext uri="{BB962C8B-B14F-4D97-AF65-F5344CB8AC3E}">
        <p14:creationId xmlns:p14="http://schemas.microsoft.com/office/powerpoint/2010/main" val="36763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84407"/>
            <a:ext cx="8518770" cy="770670"/>
          </a:xfrm>
        </p:spPr>
        <p:txBody>
          <a:bodyPr tIns="0" bIns="0"/>
          <a:lstStyle>
            <a:lvl1pPr>
              <a:defRPr>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Tree>
    <p:extLst>
      <p:ext uri="{BB962C8B-B14F-4D97-AF65-F5344CB8AC3E}">
        <p14:creationId xmlns:p14="http://schemas.microsoft.com/office/powerpoint/2010/main" val="5748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Tree>
    <p:extLst>
      <p:ext uri="{BB962C8B-B14F-4D97-AF65-F5344CB8AC3E}">
        <p14:creationId xmlns:p14="http://schemas.microsoft.com/office/powerpoint/2010/main" val="97929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dirty="0"/>
              <a:t>Click to Edit Master Title Style</a:t>
            </a:r>
          </a:p>
        </p:txBody>
      </p:sp>
      <p:sp>
        <p:nvSpPr>
          <p:cNvPr id="6" name="Picture Placeholder 5"/>
          <p:cNvSpPr>
            <a:spLocks noGrp="1"/>
          </p:cNvSpPr>
          <p:nvPr>
            <p:ph type="pic" sz="quarter" idx="10" hasCustomPrompt="1"/>
          </p:nvPr>
        </p:nvSpPr>
        <p:spPr>
          <a:xfrm>
            <a:off x="0" y="1544638"/>
            <a:ext cx="9144022" cy="4678362"/>
          </a:xfrm>
          <a:noFill/>
        </p:spPr>
        <p:txBody>
          <a:bodyPr anchor="ctr"/>
          <a:lstStyle>
            <a:lvl1pPr marL="0" indent="0" algn="ctr">
              <a:buFontTx/>
              <a:buNone/>
              <a:defRPr/>
            </a:lvl1pPr>
          </a:lstStyle>
          <a:p>
            <a:r>
              <a:rPr lang="en-US" dirty="0"/>
              <a:t>Click to Add Photo</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Tree>
    <p:extLst>
      <p:ext uri="{BB962C8B-B14F-4D97-AF65-F5344CB8AC3E}">
        <p14:creationId xmlns:p14="http://schemas.microsoft.com/office/powerpoint/2010/main" val="312032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84407"/>
            <a:ext cx="4136425" cy="770670"/>
          </a:xfrm>
        </p:spPr>
        <p:txBody>
          <a:bodyPr tIns="0" bIns="0"/>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1" y="0"/>
            <a:ext cx="4447456" cy="6858000"/>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24571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4134962" cy="770670"/>
          </a:xfrm>
        </p:spPr>
        <p:txBody>
          <a:bodyPr tIns="0" bIns="0"/>
          <a:lstStyle>
            <a:lvl1pPr>
              <a:defRPr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11151" y="1544638"/>
            <a:ext cx="4136426"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4696420" y="0"/>
            <a:ext cx="4447580" cy="6858000"/>
          </a:xfrm>
          <a:noFill/>
        </p:spPr>
        <p:txBody>
          <a:bodyPr anchor="ctr"/>
          <a:lstStyle>
            <a:lvl1pPr marL="0" indent="0" algn="ctr">
              <a:buFontTx/>
              <a:buNone/>
              <a:defRPr/>
            </a:lvl1pPr>
          </a:lstStyle>
          <a:p>
            <a:r>
              <a:rPr lang="en-US" dirty="0"/>
              <a:t>Click to Add Photo</a:t>
            </a:r>
          </a:p>
        </p:txBody>
      </p:sp>
    </p:spTree>
    <p:extLst>
      <p:ext uri="{BB962C8B-B14F-4D97-AF65-F5344CB8AC3E}">
        <p14:creationId xmlns:p14="http://schemas.microsoft.com/office/powerpoint/2010/main" val="8039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3509962" y="636589"/>
            <a:ext cx="5321301" cy="558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64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2068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4569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22023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4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b="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56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68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1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8" name="Rectangle 7"/>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43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9" name="Rectangle 8"/>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11151" y="1544638"/>
            <a:ext cx="4123690"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idx="10"/>
          </p:nvPr>
        </p:nvSpPr>
        <p:spPr>
          <a:xfrm>
            <a:off x="4709160" y="1544638"/>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idx="11"/>
          </p:nvPr>
        </p:nvSpPr>
        <p:spPr>
          <a:xfrm>
            <a:off x="311150" y="4020979"/>
            <a:ext cx="4123691"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idx="12" hasCustomPrompt="1"/>
          </p:nvPr>
        </p:nvSpPr>
        <p:spPr>
          <a:xfrm>
            <a:off x="4709160" y="4020979"/>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1150" y="3883819"/>
            <a:ext cx="8521700"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636588"/>
            <a:ext cx="3187700" cy="558641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85216" tIns="585216" rIns="585216" bIns="585216" numCol="1" spcCol="0" rtlCol="0" fromWordArt="0" anchor="t" anchorCtr="0" forceAA="0" compatLnSpc="1">
            <a:prstTxWarp prst="textNoShape">
              <a:avLst/>
            </a:prstTxWarp>
            <a:noAutofit/>
          </a:bodyPr>
          <a:lstStyle/>
          <a:p>
            <a:pPr defTabSz="457200">
              <a:spcAft>
                <a:spcPts val="1200"/>
              </a:spcAft>
            </a:pPr>
            <a:endParaRPr lang="en-US" sz="2800" dirty="0">
              <a:solidFill>
                <a:prstClr val="white"/>
              </a:solidFill>
            </a:endParaRPr>
          </a:p>
        </p:txBody>
      </p:sp>
      <p:sp>
        <p:nvSpPr>
          <p:cNvPr id="15" name="Rectangle 14"/>
          <p:cNvSpPr/>
          <p:nvPr userDrawn="1"/>
        </p:nvSpPr>
        <p:spPr>
          <a:xfrm>
            <a:off x="3324860" y="636588"/>
            <a:ext cx="5819140" cy="5586412"/>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585216" tIns="585216" rIns="585216" bIns="585216" rtlCol="0" anchor="t">
            <a:noAutofit/>
          </a:bodyPr>
          <a:lstStyle/>
          <a:p>
            <a:pPr defTabSz="457200">
              <a:lnSpc>
                <a:spcPct val="175000"/>
              </a:lnSpc>
            </a:pPr>
            <a:r>
              <a:rPr lang="en-US" dirty="0">
                <a:solidFill>
                  <a:srgbClr val="000000"/>
                </a:solidFill>
              </a:rPr>
              <a:t>Statements regarding our product development initiatives, including new products and future product upgrades, updates or enhancements represent our current intentions, but may be modified, delayed or abandoned without prior </a:t>
            </a:r>
            <a:br>
              <a:rPr lang="en-US" dirty="0">
                <a:solidFill>
                  <a:srgbClr val="000000"/>
                </a:solidFill>
              </a:rPr>
            </a:br>
            <a:r>
              <a:rPr lang="en-US" dirty="0">
                <a:solidFill>
                  <a:srgbClr val="000000"/>
                </a:solidFill>
              </a:rPr>
              <a:t>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12" name="Title 1"/>
          <p:cNvSpPr txBox="1">
            <a:spLocks/>
          </p:cNvSpPr>
          <p:nvPr userDrawn="1"/>
        </p:nvSpPr>
        <p:spPr>
          <a:xfrm>
            <a:off x="312738" y="1373822"/>
            <a:ext cx="2563812" cy="4111943"/>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spcAft>
                <a:spcPts val="1200"/>
              </a:spcAft>
              <a:buNone/>
              <a:defRPr sz="2800" b="0" kern="1200">
                <a:solidFill>
                  <a:schemeClr val="bg1"/>
                </a:solidFill>
                <a:latin typeface="+mj-lt"/>
                <a:ea typeface="+mj-ea"/>
                <a:cs typeface="+mj-cs"/>
              </a:defRPr>
            </a:lvl1pPr>
          </a:lstStyle>
          <a:p>
            <a:r>
              <a:rPr lang="en-US" dirty="0">
                <a:solidFill>
                  <a:prstClr val="white"/>
                </a:solidFill>
              </a:rPr>
              <a:t>Forward-Looking Statement</a:t>
            </a:r>
          </a:p>
        </p:txBody>
      </p:sp>
      <p:sp>
        <p:nvSpPr>
          <p:cNvPr id="9" name="Slide Number Placeholder 5"/>
          <p:cNvSpPr txBox="1">
            <a:spLocks/>
          </p:cNvSpPr>
          <p:nvPr userDrawn="1"/>
        </p:nvSpPr>
        <p:spPr>
          <a:xfrm>
            <a:off x="7916985" y="6290152"/>
            <a:ext cx="914400" cy="365760"/>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dirty="0">
              <a:solidFill>
                <a:srgbClr val="4776BD"/>
              </a:solidFill>
            </a:endParaRPr>
          </a:p>
        </p:txBody>
      </p:sp>
    </p:spTree>
    <p:extLst>
      <p:ext uri="{BB962C8B-B14F-4D97-AF65-F5344CB8AC3E}">
        <p14:creationId xmlns:p14="http://schemas.microsoft.com/office/powerpoint/2010/main" val="18278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2036119" y="3063240"/>
            <a:ext cx="5214808" cy="731520"/>
            <a:chOff x="0" y="2787650"/>
            <a:chExt cx="9144001" cy="1282700"/>
          </a:xfrm>
          <a:solidFill>
            <a:schemeClr val="tx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spTree>
    <p:extLst>
      <p:ext uri="{BB962C8B-B14F-4D97-AF65-F5344CB8AC3E}">
        <p14:creationId xmlns:p14="http://schemas.microsoft.com/office/powerpoint/2010/main" val="16298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187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 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39238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sp>
        <p:nvSpPr>
          <p:cNvPr id="2" name="Title 1"/>
          <p:cNvSpPr>
            <a:spLocks noGrp="1"/>
          </p:cNvSpPr>
          <p:nvPr>
            <p:ph type="ctrTitle" hasCustomPrompt="1"/>
          </p:nvPr>
        </p:nvSpPr>
        <p:spPr>
          <a:xfrm>
            <a:off x="2309753" y="636588"/>
            <a:ext cx="6212679"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2309752"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sp>
        <p:nvSpPr>
          <p:cNvPr id="2" name="Title 1"/>
          <p:cNvSpPr>
            <a:spLocks noGrp="1"/>
          </p:cNvSpPr>
          <p:nvPr>
            <p:ph type="ctrTitle" hasCustomPrompt="1"/>
          </p:nvPr>
        </p:nvSpPr>
        <p:spPr>
          <a:xfrm>
            <a:off x="621571" y="636588"/>
            <a:ext cx="790086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dirty="0"/>
              <a:t>Click to Edit Master Title Style</a:t>
            </a:r>
          </a:p>
        </p:txBody>
      </p:sp>
      <p:sp>
        <p:nvSpPr>
          <p:cNvPr id="3" name="Subtitle 2"/>
          <p:cNvSpPr>
            <a:spLocks noGrp="1"/>
          </p:cNvSpPr>
          <p:nvPr>
            <p:ph type="subTitle" idx="1" hasCustomPrompt="1"/>
          </p:nvPr>
        </p:nvSpPr>
        <p:spPr>
          <a:xfrm>
            <a:off x="621570" y="1544639"/>
            <a:ext cx="790086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Slide Number Placeholder 5"/>
          <p:cNvSpPr txBox="1">
            <a:spLocks/>
          </p:cNvSpPr>
          <p:nvPr userDrawn="1"/>
        </p:nvSpPr>
        <p:spPr>
          <a:xfrm>
            <a:off x="8522431" y="6357938"/>
            <a:ext cx="308954"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dirty="0">
              <a:solidFill>
                <a:srgbClr val="4776BD"/>
              </a:solidFill>
            </a:endParaRPr>
          </a:p>
        </p:txBody>
      </p:sp>
    </p:spTree>
    <p:extLst>
      <p:ext uri="{BB962C8B-B14F-4D97-AF65-F5344CB8AC3E}">
        <p14:creationId xmlns:p14="http://schemas.microsoft.com/office/powerpoint/2010/main" val="2799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 content">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2" name="Title 1"/>
          <p:cNvSpPr>
            <a:spLocks noGrp="1"/>
          </p:cNvSpPr>
          <p:nvPr>
            <p:ph type="title" hasCustomPrompt="1"/>
          </p:nvPr>
        </p:nvSpPr>
        <p:spPr>
          <a:xfrm>
            <a:off x="312614" y="1373822"/>
            <a:ext cx="2563936" cy="4480095"/>
          </a:xfrm>
        </p:spPr>
        <p:txBody>
          <a:bodyPr tIns="0" bIns="0" anchor="t"/>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09963" y="1373822"/>
            <a:ext cx="5322887" cy="4849178"/>
          </a:xfrm>
        </p:spPr>
        <p:txBody>
          <a:bodyPr anchor="b">
            <a:noAutofit/>
          </a:bodyPr>
          <a:lstStyle>
            <a:lvl1pPr marL="0" indent="0">
              <a:spcBef>
                <a:spcPts val="1200"/>
              </a:spcBef>
              <a:spcAft>
                <a:spcPts val="600"/>
              </a:spcAft>
              <a:buClr>
                <a:schemeClr val="accent1"/>
              </a:buClr>
              <a:buFontTx/>
              <a:buNone/>
              <a:defRPr sz="2000">
                <a:solidFill>
                  <a:schemeClr val="accent1"/>
                </a:solidFill>
              </a:defRPr>
            </a:lvl1pPr>
            <a:lvl2pPr marL="0" indent="0">
              <a:buClr>
                <a:schemeClr val="accent1"/>
              </a:buClr>
              <a:buFontTx/>
              <a:buNone/>
              <a:defRPr sz="1600"/>
            </a:lvl2pPr>
            <a:lvl3pPr marL="463550" indent="0">
              <a:buClr>
                <a:schemeClr val="accent1"/>
              </a:buClr>
              <a:buFontTx/>
              <a:buNone/>
              <a:defRPr/>
            </a:lvl3pPr>
            <a:lvl4pPr marL="688975" indent="0">
              <a:buClr>
                <a:schemeClr val="accent1"/>
              </a:buClr>
              <a:buFontTx/>
              <a:buNone/>
              <a:defRPr/>
            </a:lvl4pPr>
            <a:lvl5pPr marL="914400" indent="0">
              <a:buClr>
                <a:schemeClr val="accent1"/>
              </a:buCl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029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dirty="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
        <p:nvSpPr>
          <p:cNvPr id="2" name="Title 1"/>
          <p:cNvSpPr>
            <a:spLocks noGrp="1"/>
          </p:cNvSpPr>
          <p:nvPr>
            <p:ph type="title" hasCustomPrompt="1"/>
          </p:nvPr>
        </p:nvSpPr>
        <p:spPr>
          <a:xfrm>
            <a:off x="312614" y="1373822"/>
            <a:ext cx="2563936" cy="4849177"/>
          </a:xfrm>
        </p:spPr>
        <p:txBody>
          <a:bodyPr tIns="0" bIns="0" anchor="t"/>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000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dirty="0">
              <a:solidFill>
                <a:schemeClr val="bg1"/>
              </a:solidFill>
              <a:latin typeface="+mj-lt"/>
            </a:endParaRPr>
          </a:p>
        </p:txBody>
      </p:sp>
    </p:spTree>
    <p:extLst>
      <p:ext uri="{BB962C8B-B14F-4D97-AF65-F5344CB8AC3E}">
        <p14:creationId xmlns:p14="http://schemas.microsoft.com/office/powerpoint/2010/main" val="14826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4"/>
            <a:ext cx="8524874" cy="768096"/>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309563" y="1546225"/>
            <a:ext cx="8520112" cy="4673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a:xfrm>
            <a:off x="7920037" y="6356032"/>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900" smtClean="0">
                <a:solidFill>
                  <a:srgbClr val="4776BD"/>
                </a:solidFill>
              </a:rPr>
              <a:pPr algn="r"/>
              <a:t>‹#›</a:t>
            </a:fld>
            <a:endParaRPr lang="en-US" sz="900" dirty="0">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 userDrawn="1">
          <p15:clr>
            <a:srgbClr val="F26B43"/>
          </p15:clr>
        </p15:guide>
        <p15:guide id="2" pos="2211" userDrawn="1">
          <p15:clr>
            <a:srgbClr val="F26B43"/>
          </p15:clr>
        </p15:guide>
        <p15:guide id="3" orient="horz" pos="777" userDrawn="1">
          <p15:clr>
            <a:srgbClr val="F26B43"/>
          </p15:clr>
        </p15:guide>
        <p15:guide id="4" orient="horz" pos="974" userDrawn="1">
          <p15:clr>
            <a:srgbClr val="F26B43"/>
          </p15:clr>
        </p15:guide>
        <p15:guide id="5" orient="horz" pos="3918" userDrawn="1">
          <p15:clr>
            <a:srgbClr val="F26B43"/>
          </p15:clr>
        </p15:guide>
        <p15:guide id="6" pos="5562" userDrawn="1">
          <p15:clr>
            <a:srgbClr val="F26B43"/>
          </p15:clr>
        </p15:guide>
        <p15:guide id="7" pos="2007" userDrawn="1">
          <p15:clr>
            <a:srgbClr val="F26B43"/>
          </p15:clr>
        </p15:guide>
        <p15:guide id="8" pos="1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w3.org/WAI/WCAG21/Understanding/info-and-relationships.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2309753" y="636588"/>
            <a:ext cx="6211091" cy="874749"/>
          </a:xfrm>
        </p:spPr>
        <p:txBody>
          <a:bodyPr>
            <a:normAutofit fontScale="90000"/>
          </a:bodyPr>
          <a:lstStyle/>
          <a:p>
            <a:r>
              <a:rPr lang="en-US" dirty="0"/>
              <a:t>20 Questions to Ask When Designing for Accessibility</a:t>
            </a:r>
          </a:p>
        </p:txBody>
      </p:sp>
      <p:sp>
        <p:nvSpPr>
          <p:cNvPr id="7" name="Subtitle 4"/>
          <p:cNvSpPr>
            <a:spLocks noGrp="1"/>
          </p:cNvSpPr>
          <p:nvPr>
            <p:ph type="subTitle" idx="1"/>
          </p:nvPr>
        </p:nvSpPr>
        <p:spPr>
          <a:xfrm>
            <a:off x="2309752" y="1544639"/>
            <a:ext cx="6211091" cy="779406"/>
          </a:xfrm>
        </p:spPr>
        <p:txBody>
          <a:bodyPr/>
          <a:lstStyle/>
          <a:p>
            <a:r>
              <a:rPr lang="en-US" dirty="0"/>
              <a:t>2019</a:t>
            </a:r>
          </a:p>
        </p:txBody>
      </p:sp>
    </p:spTree>
    <p:extLst>
      <p:ext uri="{BB962C8B-B14F-4D97-AF65-F5344CB8AC3E}">
        <p14:creationId xmlns:p14="http://schemas.microsoft.com/office/powerpoint/2010/main" val="39094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14DB-D84E-FA49-B35F-6B339752A52E}"/>
              </a:ext>
            </a:extLst>
          </p:cNvPr>
          <p:cNvSpPr>
            <a:spLocks noGrp="1"/>
          </p:cNvSpPr>
          <p:nvPr>
            <p:ph type="title"/>
          </p:nvPr>
        </p:nvSpPr>
        <p:spPr/>
        <p:txBody>
          <a:bodyPr/>
          <a:lstStyle/>
          <a:p>
            <a:r>
              <a:rPr lang="en-US" dirty="0"/>
              <a:t>Question 1 – Users and Impact</a:t>
            </a:r>
          </a:p>
        </p:txBody>
      </p:sp>
      <p:sp>
        <p:nvSpPr>
          <p:cNvPr id="3" name="Content Placeholder 2">
            <a:extLst>
              <a:ext uri="{FF2B5EF4-FFF2-40B4-BE49-F238E27FC236}">
                <a16:creationId xmlns:a16="http://schemas.microsoft.com/office/drawing/2014/main" id="{9E1DC990-8044-F049-B7EB-F4C8277CAB2F}"/>
              </a:ext>
            </a:extLst>
          </p:cNvPr>
          <p:cNvSpPr>
            <a:spLocks noGrp="1"/>
          </p:cNvSpPr>
          <p:nvPr>
            <p:ph idx="1"/>
          </p:nvPr>
        </p:nvSpPr>
        <p:spPr>
          <a:xfrm>
            <a:off x="309563" y="1546225"/>
            <a:ext cx="8520112" cy="4673600"/>
          </a:xfrm>
        </p:spPr>
        <p:txBody>
          <a:bodyPr/>
          <a:lstStyle/>
          <a:p>
            <a:r>
              <a:rPr lang="en-US" b="1" dirty="0"/>
              <a:t>Users impacted</a:t>
            </a:r>
          </a:p>
          <a:p>
            <a:pPr lvl="1"/>
            <a:r>
              <a:rPr lang="en-US" sz="1800" dirty="0"/>
              <a:t>Visual, Motor/Mobility, and Cognitive</a:t>
            </a:r>
          </a:p>
          <a:p>
            <a:r>
              <a:rPr lang="en-US" b="1" dirty="0"/>
              <a:t>Impact of poorly communicated design</a:t>
            </a:r>
          </a:p>
          <a:p>
            <a:pPr lvl="1"/>
            <a:r>
              <a:rPr lang="en-US" sz="1800" dirty="0"/>
              <a:t>Users suddenly do not know where they are on the page</a:t>
            </a:r>
          </a:p>
          <a:p>
            <a:pPr lvl="1"/>
            <a:r>
              <a:rPr lang="en-US" sz="1800" dirty="0"/>
              <a:t>Forces users to perform additional navigation</a:t>
            </a:r>
          </a:p>
        </p:txBody>
      </p:sp>
    </p:spTree>
    <p:extLst>
      <p:ext uri="{BB962C8B-B14F-4D97-AF65-F5344CB8AC3E}">
        <p14:creationId xmlns:p14="http://schemas.microsoft.com/office/powerpoint/2010/main" val="3168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14DB-D84E-FA49-B35F-6B339752A52E}"/>
              </a:ext>
            </a:extLst>
          </p:cNvPr>
          <p:cNvSpPr>
            <a:spLocks noGrp="1"/>
          </p:cNvSpPr>
          <p:nvPr>
            <p:ph type="title"/>
          </p:nvPr>
        </p:nvSpPr>
        <p:spPr/>
        <p:txBody>
          <a:bodyPr/>
          <a:lstStyle/>
          <a:p>
            <a:r>
              <a:rPr lang="en-US" dirty="0"/>
              <a:t>Question 1 – Recommendation</a:t>
            </a:r>
          </a:p>
        </p:txBody>
      </p:sp>
      <p:sp>
        <p:nvSpPr>
          <p:cNvPr id="3" name="Content Placeholder 2">
            <a:extLst>
              <a:ext uri="{FF2B5EF4-FFF2-40B4-BE49-F238E27FC236}">
                <a16:creationId xmlns:a16="http://schemas.microsoft.com/office/drawing/2014/main" id="{9E1DC990-8044-F049-B7EB-F4C8277CAB2F}"/>
              </a:ext>
            </a:extLst>
          </p:cNvPr>
          <p:cNvSpPr>
            <a:spLocks noGrp="1"/>
          </p:cNvSpPr>
          <p:nvPr>
            <p:ph idx="1"/>
          </p:nvPr>
        </p:nvSpPr>
        <p:spPr>
          <a:xfrm>
            <a:off x="309563" y="1546225"/>
            <a:ext cx="8520112" cy="4673600"/>
          </a:xfrm>
        </p:spPr>
        <p:txBody>
          <a:bodyPr/>
          <a:lstStyle/>
          <a:p>
            <a:pPr marL="0" indent="0">
              <a:buNone/>
            </a:pPr>
            <a:r>
              <a:rPr lang="en-US" b="1" dirty="0"/>
              <a:t>Recommendation</a:t>
            </a:r>
          </a:p>
          <a:p>
            <a:r>
              <a:rPr lang="en-US" sz="1800" dirty="0"/>
              <a:t>Provide a clear and visible text description of what happens when a form is selected from the menu</a:t>
            </a:r>
          </a:p>
          <a:p>
            <a:pPr lvl="1"/>
            <a:r>
              <a:rPr lang="en-US" sz="1600" dirty="0"/>
              <a:t>“Once a form is selected from the dropdown it will automatically upload into this page.”</a:t>
            </a:r>
          </a:p>
          <a:p>
            <a:r>
              <a:rPr lang="en-US" sz="1800" dirty="0"/>
              <a:t>Provide notes on the expected behavior of the dropdown</a:t>
            </a:r>
          </a:p>
          <a:p>
            <a:pPr lvl="1"/>
            <a:r>
              <a:rPr lang="en-US" sz="1600" dirty="0"/>
              <a:t>Keep focus in the dropdown until a user selects an item via mouse click, Spacebar, and Enter</a:t>
            </a:r>
          </a:p>
          <a:p>
            <a:pPr lvl="1"/>
            <a:r>
              <a:rPr lang="en-US" sz="1600" dirty="0"/>
              <a:t>Move focus to the heading of the form once selected</a:t>
            </a:r>
          </a:p>
          <a:p>
            <a:pPr lvl="1"/>
            <a:r>
              <a:rPr lang="en-US" sz="1600" dirty="0"/>
              <a:t>Allow users to close the menu without choosing anything by removing their mouse from the menu, Tab and Esc</a:t>
            </a:r>
          </a:p>
          <a:p>
            <a:r>
              <a:rPr lang="en-US" sz="1800" dirty="0"/>
              <a:t>Create a page loading notification message to provide feedback on the status of the form</a:t>
            </a:r>
          </a:p>
        </p:txBody>
      </p:sp>
    </p:spTree>
    <p:extLst>
      <p:ext uri="{BB962C8B-B14F-4D97-AF65-F5344CB8AC3E}">
        <p14:creationId xmlns:p14="http://schemas.microsoft.com/office/powerpoint/2010/main" val="23823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62A8-ADD3-8048-A83E-64B85F20D7A9}"/>
              </a:ext>
            </a:extLst>
          </p:cNvPr>
          <p:cNvSpPr>
            <a:spLocks noGrp="1"/>
          </p:cNvSpPr>
          <p:nvPr>
            <p:ph type="ctrTitle"/>
          </p:nvPr>
        </p:nvSpPr>
        <p:spPr/>
        <p:txBody>
          <a:bodyPr/>
          <a:lstStyle/>
          <a:p>
            <a:r>
              <a:rPr lang="en-US" dirty="0"/>
              <a:t>Color</a:t>
            </a:r>
          </a:p>
        </p:txBody>
      </p:sp>
      <p:sp>
        <p:nvSpPr>
          <p:cNvPr id="3" name="Subtitle 2">
            <a:extLst>
              <a:ext uri="{FF2B5EF4-FFF2-40B4-BE49-F238E27FC236}">
                <a16:creationId xmlns:a16="http://schemas.microsoft.com/office/drawing/2014/main" id="{4F8A3EED-9C22-164E-9365-251A944721E1}"/>
              </a:ext>
            </a:extLst>
          </p:cNvPr>
          <p:cNvSpPr>
            <a:spLocks noGrp="1"/>
          </p:cNvSpPr>
          <p:nvPr>
            <p:ph type="subTitle" idx="1"/>
          </p:nvPr>
        </p:nvSpPr>
        <p:spPr/>
        <p:txBody>
          <a:bodyPr/>
          <a:lstStyle/>
          <a:p>
            <a:endParaRPr lang="en-US" dirty="0"/>
          </a:p>
        </p:txBody>
      </p:sp>
      <p:sp>
        <p:nvSpPr>
          <p:cNvPr id="4" name="TextBox 3">
            <a:extLst>
              <a:ext uri="{FF2B5EF4-FFF2-40B4-BE49-F238E27FC236}">
                <a16:creationId xmlns:a16="http://schemas.microsoft.com/office/drawing/2014/main" id="{2D29238F-817C-6447-BF1D-B17C3464D74C}"/>
              </a:ext>
            </a:extLst>
          </p:cNvPr>
          <p:cNvSpPr txBox="1"/>
          <p:nvPr/>
        </p:nvSpPr>
        <p:spPr>
          <a:xfrm>
            <a:off x="653146" y="2352242"/>
            <a:ext cx="7869285" cy="2492990"/>
          </a:xfrm>
          <a:prstGeom prst="rect">
            <a:avLst/>
          </a:prstGeom>
          <a:noFill/>
        </p:spPr>
        <p:txBody>
          <a:bodyPr wrap="square" lIns="137160" tIns="137160" rIns="137160" bIns="137160" rtlCol="0">
            <a:spAutoFit/>
          </a:bodyPr>
          <a:lstStyle/>
          <a:p>
            <a:r>
              <a:rPr lang="fr" sz="2000" b="1" dirty="0">
                <a:solidFill>
                  <a:schemeClr val="bg1"/>
                </a:solidFill>
              </a:rPr>
              <a:t>Relevant Success Criteria:</a:t>
            </a:r>
          </a:p>
          <a:p>
            <a:pPr marL="342900" indent="-342900">
              <a:buFont typeface="Arial" panose="020B0604020202020204" pitchFamily="34" charset="0"/>
              <a:buChar char="•"/>
            </a:pPr>
            <a:r>
              <a:rPr lang="fr" sz="2000" b="1" dirty="0">
                <a:solidFill>
                  <a:schemeClr val="bg1"/>
                </a:solidFill>
              </a:rPr>
              <a:t>1.3.3 Sensory Characteristics (Level A)</a:t>
            </a:r>
          </a:p>
          <a:p>
            <a:pPr marL="342900" indent="-342900">
              <a:buFont typeface="Arial" panose="020B0604020202020204" pitchFamily="34" charset="0"/>
              <a:buChar char="•"/>
            </a:pPr>
            <a:r>
              <a:rPr lang="fr" sz="2000" b="1" dirty="0">
                <a:solidFill>
                  <a:schemeClr val="bg1"/>
                </a:solidFill>
              </a:rPr>
              <a:t>1.4.1 Use of Color (Level A)</a:t>
            </a:r>
          </a:p>
          <a:p>
            <a:pPr marL="342900" indent="-342900">
              <a:buFont typeface="Arial" panose="020B0604020202020204" pitchFamily="34" charset="0"/>
              <a:buChar char="•"/>
            </a:pPr>
            <a:r>
              <a:rPr lang="fr" sz="2000" b="1" dirty="0">
                <a:solidFill>
                  <a:schemeClr val="bg1"/>
                </a:solidFill>
              </a:rPr>
              <a:t>1.4.3 Contrast (Minimum) (L</a:t>
            </a:r>
            <a:r>
              <a:rPr lang="en-US" sz="2000" b="1" dirty="0">
                <a:solidFill>
                  <a:schemeClr val="bg1"/>
                </a:solidFill>
              </a:rPr>
              <a:t>e</a:t>
            </a:r>
            <a:r>
              <a:rPr lang="fr" sz="2000" b="1" dirty="0">
                <a:solidFill>
                  <a:schemeClr val="bg1"/>
                </a:solidFill>
              </a:rPr>
              <a:t>vel AA)</a:t>
            </a:r>
          </a:p>
          <a:p>
            <a:pPr marL="342900" indent="-342900">
              <a:buFont typeface="Arial" panose="020B0604020202020204" pitchFamily="34" charset="0"/>
              <a:buChar char="•"/>
            </a:pPr>
            <a:r>
              <a:rPr lang="fr" sz="2000" b="1" dirty="0">
                <a:solidFill>
                  <a:schemeClr val="bg1"/>
                </a:solidFill>
              </a:rPr>
              <a:t>1.4.11 Non-text Contrast (Level AA)</a:t>
            </a:r>
          </a:p>
          <a:p>
            <a:pPr marL="342900" indent="-342900">
              <a:buFont typeface="Arial" panose="020B0604020202020204" pitchFamily="34" charset="0"/>
              <a:buChar char="•"/>
            </a:pPr>
            <a:r>
              <a:rPr lang="fr" sz="2000" b="1" dirty="0">
                <a:solidFill>
                  <a:schemeClr val="bg1"/>
                </a:solidFill>
              </a:rPr>
              <a:t>2.4.7 Focus Visible (Level AA)</a:t>
            </a:r>
          </a:p>
          <a:p>
            <a:endParaRPr lang="fr" sz="2400" b="1" dirty="0">
              <a:solidFill>
                <a:schemeClr val="bg1"/>
              </a:solidFill>
            </a:endParaRPr>
          </a:p>
        </p:txBody>
      </p:sp>
    </p:spTree>
    <p:extLst>
      <p:ext uri="{BB962C8B-B14F-4D97-AF65-F5344CB8AC3E}">
        <p14:creationId xmlns:p14="http://schemas.microsoft.com/office/powerpoint/2010/main" val="154697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958C7-DBAD-3245-B303-E8E299EC1C58}"/>
              </a:ext>
            </a:extLst>
          </p:cNvPr>
          <p:cNvSpPr>
            <a:spLocks noGrp="1"/>
          </p:cNvSpPr>
          <p:nvPr>
            <p:ph type="title"/>
          </p:nvPr>
        </p:nvSpPr>
        <p:spPr>
          <a:xfrm>
            <a:off x="309563" y="283464"/>
            <a:ext cx="8524874" cy="768096"/>
          </a:xfrm>
        </p:spPr>
        <p:txBody>
          <a:bodyPr/>
          <a:lstStyle/>
          <a:p>
            <a:r>
              <a:rPr lang="en-US" dirty="0"/>
              <a:t>Question 2 </a:t>
            </a:r>
          </a:p>
        </p:txBody>
      </p:sp>
      <p:sp>
        <p:nvSpPr>
          <p:cNvPr id="5" name="Content Placeholder 4">
            <a:extLst>
              <a:ext uri="{FF2B5EF4-FFF2-40B4-BE49-F238E27FC236}">
                <a16:creationId xmlns:a16="http://schemas.microsoft.com/office/drawing/2014/main" id="{B378EB36-FDE5-6E42-8B0B-6EBA574C3897}"/>
              </a:ext>
            </a:extLst>
          </p:cNvPr>
          <p:cNvSpPr>
            <a:spLocks noGrp="1"/>
          </p:cNvSpPr>
          <p:nvPr>
            <p:ph idx="1"/>
          </p:nvPr>
        </p:nvSpPr>
        <p:spPr/>
        <p:txBody>
          <a:bodyPr/>
          <a:lstStyle/>
          <a:p>
            <a:pPr marL="0" indent="0">
              <a:buNone/>
            </a:pPr>
            <a:r>
              <a:rPr lang="en-US" sz="3600" b="1" dirty="0"/>
              <a:t>How will color be used to emphasize text content and with user interface elements? </a:t>
            </a:r>
          </a:p>
        </p:txBody>
      </p:sp>
    </p:spTree>
    <p:extLst>
      <p:ext uri="{BB962C8B-B14F-4D97-AF65-F5344CB8AC3E}">
        <p14:creationId xmlns:p14="http://schemas.microsoft.com/office/powerpoint/2010/main" val="268529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08EF-F35C-9F4D-8EF6-A593E2AF8851}"/>
              </a:ext>
            </a:extLst>
          </p:cNvPr>
          <p:cNvSpPr>
            <a:spLocks noGrp="1"/>
          </p:cNvSpPr>
          <p:nvPr>
            <p:ph type="title"/>
          </p:nvPr>
        </p:nvSpPr>
        <p:spPr>
          <a:xfrm>
            <a:off x="312615" y="284407"/>
            <a:ext cx="8518770" cy="770670"/>
          </a:xfrm>
        </p:spPr>
        <p:txBody>
          <a:bodyPr/>
          <a:lstStyle/>
          <a:p>
            <a:r>
              <a:rPr lang="en-US" dirty="0"/>
              <a:t>Question 2 – Requirement and Design Description</a:t>
            </a:r>
          </a:p>
        </p:txBody>
      </p:sp>
      <p:sp>
        <p:nvSpPr>
          <p:cNvPr id="3" name="Content Placeholder 2">
            <a:extLst>
              <a:ext uri="{FF2B5EF4-FFF2-40B4-BE49-F238E27FC236}">
                <a16:creationId xmlns:a16="http://schemas.microsoft.com/office/drawing/2014/main" id="{601C8A7B-617E-064F-A30A-A5F43D94BDDE}"/>
              </a:ext>
            </a:extLst>
          </p:cNvPr>
          <p:cNvSpPr>
            <a:spLocks noGrp="1"/>
          </p:cNvSpPr>
          <p:nvPr>
            <p:ph idx="1"/>
          </p:nvPr>
        </p:nvSpPr>
        <p:spPr>
          <a:xfrm>
            <a:off x="311151" y="1544638"/>
            <a:ext cx="4123690" cy="4762158"/>
          </a:xfrm>
        </p:spPr>
        <p:txBody>
          <a:bodyPr>
            <a:normAutofit fontScale="92500" lnSpcReduction="10000"/>
          </a:bodyPr>
          <a:lstStyle/>
          <a:p>
            <a:r>
              <a:rPr lang="en-US" b="1" dirty="0">
                <a:solidFill>
                  <a:schemeClr val="tx1"/>
                </a:solidFill>
                <a:latin typeface="+mn-lt"/>
              </a:rPr>
              <a:t>Requirement:  </a:t>
            </a:r>
            <a:r>
              <a:rPr lang="en-US" dirty="0">
                <a:solidFill>
                  <a:schemeClr val="tx1"/>
                </a:solidFill>
                <a:latin typeface="+mn-lt"/>
              </a:rPr>
              <a:t>All forms will contain required fields, submit buttons, and cancel buttons.</a:t>
            </a:r>
          </a:p>
          <a:p>
            <a:r>
              <a:rPr lang="en-US" b="1" dirty="0">
                <a:solidFill>
                  <a:schemeClr val="tx1"/>
                </a:solidFill>
                <a:latin typeface="+mn-lt"/>
              </a:rPr>
              <a:t>Design Description: </a:t>
            </a:r>
          </a:p>
          <a:p>
            <a:pPr marL="342900" indent="-342900">
              <a:buFont typeface="Arial" panose="020B0604020202020204" pitchFamily="34" charset="0"/>
              <a:buChar char="•"/>
            </a:pPr>
            <a:r>
              <a:rPr lang="en-US" sz="1900" dirty="0">
                <a:solidFill>
                  <a:schemeClr val="tx1"/>
                </a:solidFill>
                <a:latin typeface="+mn-lt"/>
              </a:rPr>
              <a:t>To emphasize required fields, the labels will be formatted with a shade of red. </a:t>
            </a:r>
          </a:p>
          <a:p>
            <a:pPr marL="342900" indent="-342900">
              <a:buFont typeface="Arial" panose="020B0604020202020204" pitchFamily="34" charset="0"/>
              <a:buChar char="•"/>
            </a:pPr>
            <a:r>
              <a:rPr lang="en-US" sz="1900" dirty="0">
                <a:solidFill>
                  <a:schemeClr val="tx1"/>
                </a:solidFill>
                <a:latin typeface="+mn-lt"/>
              </a:rPr>
              <a:t>The submit and cancel buttons will have two different colors to make them easier to tell part. </a:t>
            </a:r>
          </a:p>
          <a:p>
            <a:pPr marL="342900" indent="-342900">
              <a:buFont typeface="Arial" panose="020B0604020202020204" pitchFamily="34" charset="0"/>
              <a:buChar char="•"/>
            </a:pPr>
            <a:r>
              <a:rPr lang="en-US" sz="1900" dirty="0">
                <a:solidFill>
                  <a:schemeClr val="tx1"/>
                </a:solidFill>
                <a:latin typeface="+mn-lt"/>
              </a:rPr>
              <a:t>Error message text will use a shade of red </a:t>
            </a:r>
          </a:p>
          <a:p>
            <a:pPr marL="342900" indent="-342900">
              <a:buFont typeface="Arial" panose="020B0604020202020204" pitchFamily="34" charset="0"/>
              <a:buChar char="•"/>
            </a:pPr>
            <a:r>
              <a:rPr lang="en-US" sz="1900" dirty="0">
                <a:solidFill>
                  <a:schemeClr val="tx1"/>
                </a:solidFill>
                <a:latin typeface="+mn-lt"/>
              </a:rPr>
              <a:t>Success message text will use a shade of green</a:t>
            </a:r>
          </a:p>
        </p:txBody>
      </p:sp>
      <p:sp>
        <p:nvSpPr>
          <p:cNvPr id="4" name="Content Placeholder 3">
            <a:extLst>
              <a:ext uri="{FF2B5EF4-FFF2-40B4-BE49-F238E27FC236}">
                <a16:creationId xmlns:a16="http://schemas.microsoft.com/office/drawing/2014/main" id="{135A9B0D-452C-494B-833E-A6D6D8012055}"/>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311670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0799-D956-3E48-B67F-CADF96D6218F}"/>
              </a:ext>
            </a:extLst>
          </p:cNvPr>
          <p:cNvSpPr>
            <a:spLocks noGrp="1"/>
          </p:cNvSpPr>
          <p:nvPr>
            <p:ph type="title"/>
          </p:nvPr>
        </p:nvSpPr>
        <p:spPr/>
        <p:txBody>
          <a:bodyPr/>
          <a:lstStyle/>
          <a:p>
            <a:r>
              <a:rPr lang="en-US" dirty="0"/>
              <a:t>Question 2 – Users and Impact</a:t>
            </a:r>
          </a:p>
        </p:txBody>
      </p:sp>
      <p:sp>
        <p:nvSpPr>
          <p:cNvPr id="3" name="Content Placeholder 2">
            <a:extLst>
              <a:ext uri="{FF2B5EF4-FFF2-40B4-BE49-F238E27FC236}">
                <a16:creationId xmlns:a16="http://schemas.microsoft.com/office/drawing/2014/main" id="{B4672807-7E8E-A541-9BF1-9C3328892254}"/>
              </a:ext>
            </a:extLst>
          </p:cNvPr>
          <p:cNvSpPr>
            <a:spLocks noGrp="1"/>
          </p:cNvSpPr>
          <p:nvPr>
            <p:ph idx="1"/>
          </p:nvPr>
        </p:nvSpPr>
        <p:spPr>
          <a:xfrm>
            <a:off x="309563" y="1546224"/>
            <a:ext cx="8520112" cy="4922941"/>
          </a:xfrm>
        </p:spPr>
        <p:txBody>
          <a:bodyPr/>
          <a:lstStyle/>
          <a:p>
            <a:r>
              <a:rPr lang="en-US" b="1" dirty="0"/>
              <a:t>Users impacted</a:t>
            </a:r>
          </a:p>
          <a:p>
            <a:pPr lvl="1"/>
            <a:r>
              <a:rPr lang="en-US" sz="1800" dirty="0"/>
              <a:t>Visual, Motor/Mobility, Cognitive, and Color</a:t>
            </a:r>
          </a:p>
          <a:p>
            <a:r>
              <a:rPr lang="en-US" b="1" dirty="0"/>
              <a:t>Impact of poorly communicated design</a:t>
            </a:r>
          </a:p>
          <a:p>
            <a:pPr lvl="1"/>
            <a:r>
              <a:rPr lang="en-US" sz="1800" dirty="0"/>
              <a:t>Visual and color impaired users may not realize that color is providing meaning if there is no text description or added visual cue</a:t>
            </a:r>
          </a:p>
          <a:p>
            <a:pPr lvl="1"/>
            <a:r>
              <a:rPr lang="en-US" sz="1800" dirty="0"/>
              <a:t>Lack of a visible cue when an element has focus may cause motor/mobility impaired users to lose what element they are currently able to interact with</a:t>
            </a:r>
          </a:p>
          <a:p>
            <a:pPr lvl="1"/>
            <a:r>
              <a:rPr lang="en-US" sz="1800" dirty="0"/>
              <a:t>Lack of clear visually defined form fields, buttons, and links may cause cognitively impaired users to not realize there is interactive content on the page </a:t>
            </a:r>
          </a:p>
          <a:p>
            <a:pPr lvl="1"/>
            <a:r>
              <a:rPr lang="en-US" sz="1800" dirty="0"/>
              <a:t>Poor color contrast means some color impaired users will not have access to content</a:t>
            </a:r>
          </a:p>
        </p:txBody>
      </p:sp>
    </p:spTree>
    <p:extLst>
      <p:ext uri="{BB962C8B-B14F-4D97-AF65-F5344CB8AC3E}">
        <p14:creationId xmlns:p14="http://schemas.microsoft.com/office/powerpoint/2010/main" val="208634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821D-1AEC-8849-8E5C-DD5D0CDE3156}"/>
              </a:ext>
            </a:extLst>
          </p:cNvPr>
          <p:cNvSpPr>
            <a:spLocks noGrp="1"/>
          </p:cNvSpPr>
          <p:nvPr>
            <p:ph type="title"/>
          </p:nvPr>
        </p:nvSpPr>
        <p:spPr/>
        <p:txBody>
          <a:bodyPr/>
          <a:lstStyle/>
          <a:p>
            <a:r>
              <a:rPr lang="en-US" dirty="0"/>
              <a:t>Question 2 - Recommendation</a:t>
            </a:r>
          </a:p>
        </p:txBody>
      </p:sp>
      <p:sp>
        <p:nvSpPr>
          <p:cNvPr id="3" name="Content Placeholder 2">
            <a:extLst>
              <a:ext uri="{FF2B5EF4-FFF2-40B4-BE49-F238E27FC236}">
                <a16:creationId xmlns:a16="http://schemas.microsoft.com/office/drawing/2014/main" id="{D055127E-1561-754F-81D1-73E2D0A799B0}"/>
              </a:ext>
            </a:extLst>
          </p:cNvPr>
          <p:cNvSpPr>
            <a:spLocks noGrp="1"/>
          </p:cNvSpPr>
          <p:nvPr>
            <p:ph idx="1"/>
          </p:nvPr>
        </p:nvSpPr>
        <p:spPr/>
        <p:txBody>
          <a:bodyPr/>
          <a:lstStyle/>
          <a:p>
            <a:r>
              <a:rPr lang="en-US" b="1" dirty="0"/>
              <a:t>Recommendation</a:t>
            </a:r>
          </a:p>
          <a:p>
            <a:pPr lvl="1"/>
            <a:r>
              <a:rPr lang="en-US" sz="1800" dirty="0"/>
              <a:t>Create a standard color palette that has been checked to ensure color contrast ratios are above 4.5:1 for all text and backgrounds and above 3:1 for everything else, e.g., image buttons, graphs, and focus indicators</a:t>
            </a:r>
          </a:p>
          <a:p>
            <a:pPr lvl="1"/>
            <a:r>
              <a:rPr lang="en-US" sz="1800" dirty="0"/>
              <a:t>Ensure that all form fields and buttons have some type of clear outline or border</a:t>
            </a:r>
          </a:p>
          <a:p>
            <a:pPr lvl="1"/>
            <a:r>
              <a:rPr lang="en-US" sz="1800" dirty="0"/>
              <a:t>Ensure that link text uses multiple visual cues, think the traditional underlined and blue, to make its purpose more obvious</a:t>
            </a:r>
          </a:p>
          <a:p>
            <a:pPr lvl="1"/>
            <a:r>
              <a:rPr lang="en-US" sz="1800" dirty="0"/>
              <a:t>Create designs for elements like buttons that have distinct disabled, active, and hovered/focus states</a:t>
            </a:r>
          </a:p>
          <a:p>
            <a:pPr lvl="1"/>
            <a:r>
              <a:rPr lang="en-US" sz="1800" dirty="0"/>
              <a:t>Provide clear text descriptions and multiple visual cues when color is used to emphasize meaningful content, e.g., required form fields or error messages</a:t>
            </a:r>
          </a:p>
        </p:txBody>
      </p:sp>
    </p:spTree>
    <p:extLst>
      <p:ext uri="{BB962C8B-B14F-4D97-AF65-F5344CB8AC3E}">
        <p14:creationId xmlns:p14="http://schemas.microsoft.com/office/powerpoint/2010/main" val="324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2843-1C7C-CE40-94F8-548538327434}"/>
              </a:ext>
            </a:extLst>
          </p:cNvPr>
          <p:cNvSpPr>
            <a:spLocks noGrp="1"/>
          </p:cNvSpPr>
          <p:nvPr>
            <p:ph type="ctrTitle"/>
          </p:nvPr>
        </p:nvSpPr>
        <p:spPr/>
        <p:txBody>
          <a:bodyPr/>
          <a:lstStyle/>
          <a:p>
            <a:r>
              <a:rPr lang="en-US" dirty="0"/>
              <a:t>Error and Status Messages</a:t>
            </a:r>
          </a:p>
        </p:txBody>
      </p:sp>
      <p:sp>
        <p:nvSpPr>
          <p:cNvPr id="3" name="Subtitle 2">
            <a:extLst>
              <a:ext uri="{FF2B5EF4-FFF2-40B4-BE49-F238E27FC236}">
                <a16:creationId xmlns:a16="http://schemas.microsoft.com/office/drawing/2014/main" id="{4CF29EDC-AAD3-FE48-8777-B051FB88CA79}"/>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896E0367-B6F0-8740-B6E7-DAF6CFB556A4}"/>
              </a:ext>
            </a:extLst>
          </p:cNvPr>
          <p:cNvSpPr/>
          <p:nvPr/>
        </p:nvSpPr>
        <p:spPr>
          <a:xfrm>
            <a:off x="621569" y="2347408"/>
            <a:ext cx="7900861" cy="2246769"/>
          </a:xfrm>
          <a:prstGeom prst="rect">
            <a:avLst/>
          </a:prstGeom>
        </p:spPr>
        <p:txBody>
          <a:bodyPr wrap="square">
            <a:spAutoFit/>
          </a:bodyPr>
          <a:lstStyle/>
          <a:p>
            <a:r>
              <a:rPr lang="en-US" sz="2000" b="1" dirty="0">
                <a:solidFill>
                  <a:schemeClr val="bg1"/>
                </a:solidFill>
              </a:rPr>
              <a:t>Relevant Success Criteria:</a:t>
            </a:r>
          </a:p>
          <a:p>
            <a:pPr marL="285750" indent="-285750">
              <a:buFont typeface="Arial" panose="020B0604020202020204" pitchFamily="34" charset="0"/>
              <a:buChar char="•"/>
            </a:pPr>
            <a:r>
              <a:rPr lang="en-US" sz="2000" b="1" dirty="0">
                <a:solidFill>
                  <a:schemeClr val="bg1"/>
                </a:solidFill>
              </a:rPr>
              <a:t>1.4.1 Use of Color</a:t>
            </a:r>
          </a:p>
          <a:p>
            <a:pPr marL="285750" lvl="0" indent="-285750">
              <a:buFont typeface="Arial" panose="020B0604020202020204" pitchFamily="34" charset="0"/>
              <a:buChar char="•"/>
              <a:defRPr/>
            </a:pPr>
            <a:r>
              <a:rPr lang="en-US" sz="2000" b="1" dirty="0">
                <a:solidFill>
                  <a:schemeClr val="bg1"/>
                </a:solidFill>
              </a:rPr>
              <a:t>1.4.12 Text Spacing</a:t>
            </a:r>
          </a:p>
          <a:p>
            <a:pPr marL="285750" indent="-285750">
              <a:buFont typeface="Arial" panose="020B0604020202020204" pitchFamily="34" charset="0"/>
              <a:buChar char="•"/>
            </a:pPr>
            <a:r>
              <a:rPr lang="en-US" sz="2000" b="1" dirty="0">
                <a:solidFill>
                  <a:schemeClr val="bg1"/>
                </a:solidFill>
              </a:rPr>
              <a:t>3.3.1 Error Identification</a:t>
            </a:r>
          </a:p>
          <a:p>
            <a:pPr marL="285750" indent="-285750">
              <a:buFont typeface="Arial" panose="020B0604020202020204" pitchFamily="34" charset="0"/>
              <a:buChar char="•"/>
            </a:pPr>
            <a:r>
              <a:rPr lang="en-US" sz="2000" b="1" dirty="0">
                <a:solidFill>
                  <a:schemeClr val="bg1"/>
                </a:solidFill>
              </a:rPr>
              <a:t>3.3.3 Error Suggestion</a:t>
            </a:r>
          </a:p>
          <a:p>
            <a:pPr marL="285750" indent="-285750">
              <a:buFont typeface="Arial" panose="020B0604020202020204" pitchFamily="34" charset="0"/>
              <a:buChar char="•"/>
            </a:pPr>
            <a:r>
              <a:rPr lang="en-US" sz="2000" b="1" dirty="0">
                <a:solidFill>
                  <a:schemeClr val="bg1"/>
                </a:solidFill>
              </a:rPr>
              <a:t>3.3.4 Error Prevention (Legal, Financial, Date)</a:t>
            </a:r>
          </a:p>
          <a:p>
            <a:pPr marL="285750" indent="-285750">
              <a:buFont typeface="Arial" panose="020B0604020202020204" pitchFamily="34" charset="0"/>
              <a:buChar char="•"/>
            </a:pPr>
            <a:r>
              <a:rPr lang="en-US" sz="2000" b="1" dirty="0">
                <a:solidFill>
                  <a:schemeClr val="bg1"/>
                </a:solidFill>
              </a:rPr>
              <a:t>4.1.3 Status Messages</a:t>
            </a:r>
          </a:p>
        </p:txBody>
      </p:sp>
    </p:spTree>
    <p:extLst>
      <p:ext uri="{BB962C8B-B14F-4D97-AF65-F5344CB8AC3E}">
        <p14:creationId xmlns:p14="http://schemas.microsoft.com/office/powerpoint/2010/main" val="37762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E893-33CD-114F-A05A-6A9B526C2463}"/>
              </a:ext>
            </a:extLst>
          </p:cNvPr>
          <p:cNvSpPr>
            <a:spLocks noGrp="1"/>
          </p:cNvSpPr>
          <p:nvPr>
            <p:ph type="title"/>
          </p:nvPr>
        </p:nvSpPr>
        <p:spPr/>
        <p:txBody>
          <a:bodyPr/>
          <a:lstStyle/>
          <a:p>
            <a:r>
              <a:rPr lang="en-US" dirty="0"/>
              <a:t>Question 3</a:t>
            </a:r>
          </a:p>
        </p:txBody>
      </p:sp>
      <p:sp>
        <p:nvSpPr>
          <p:cNvPr id="4" name="Content Placeholder 3">
            <a:extLst>
              <a:ext uri="{FF2B5EF4-FFF2-40B4-BE49-F238E27FC236}">
                <a16:creationId xmlns:a16="http://schemas.microsoft.com/office/drawing/2014/main" id="{3CBB76AB-1AF9-A048-9C20-3A6790A5707D}"/>
              </a:ext>
            </a:extLst>
          </p:cNvPr>
          <p:cNvSpPr>
            <a:spLocks noGrp="1"/>
          </p:cNvSpPr>
          <p:nvPr>
            <p:ph idx="1"/>
          </p:nvPr>
        </p:nvSpPr>
        <p:spPr/>
        <p:txBody>
          <a:bodyPr/>
          <a:lstStyle/>
          <a:p>
            <a:pPr marL="0" indent="0">
              <a:buNone/>
            </a:pPr>
            <a:r>
              <a:rPr lang="en-US" sz="3600" b="1" dirty="0">
                <a:solidFill>
                  <a:schemeClr val="tx1"/>
                </a:solidFill>
              </a:rPr>
              <a:t>Are there an error or status message associated with the feature?</a:t>
            </a:r>
          </a:p>
        </p:txBody>
      </p:sp>
    </p:spTree>
    <p:extLst>
      <p:ext uri="{BB962C8B-B14F-4D97-AF65-F5344CB8AC3E}">
        <p14:creationId xmlns:p14="http://schemas.microsoft.com/office/powerpoint/2010/main" val="148110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A5676-B86D-8449-8E2A-FB361A8794EF}"/>
              </a:ext>
            </a:extLst>
          </p:cNvPr>
          <p:cNvSpPr>
            <a:spLocks noGrp="1"/>
          </p:cNvSpPr>
          <p:nvPr>
            <p:ph type="title"/>
          </p:nvPr>
        </p:nvSpPr>
        <p:spPr/>
        <p:txBody>
          <a:bodyPr/>
          <a:lstStyle/>
          <a:p>
            <a:r>
              <a:rPr lang="en-US" dirty="0"/>
              <a:t>Question 3 – Requirement and Design Description</a:t>
            </a:r>
          </a:p>
        </p:txBody>
      </p:sp>
      <p:sp>
        <p:nvSpPr>
          <p:cNvPr id="5" name="Content Placeholder 4">
            <a:extLst>
              <a:ext uri="{FF2B5EF4-FFF2-40B4-BE49-F238E27FC236}">
                <a16:creationId xmlns:a16="http://schemas.microsoft.com/office/drawing/2014/main" id="{7DF17AEA-4F8B-914E-9B15-C19FF1586C66}"/>
              </a:ext>
            </a:extLst>
          </p:cNvPr>
          <p:cNvSpPr>
            <a:spLocks noGrp="1"/>
          </p:cNvSpPr>
          <p:nvPr>
            <p:ph idx="1"/>
          </p:nvPr>
        </p:nvSpPr>
        <p:spPr/>
        <p:txBody>
          <a:bodyPr/>
          <a:lstStyle/>
          <a:p>
            <a:r>
              <a:rPr lang="en-US" sz="2000" b="1" dirty="0">
                <a:solidFill>
                  <a:schemeClr val="tx1"/>
                </a:solidFill>
              </a:rPr>
              <a:t>Requirement: </a:t>
            </a:r>
            <a:r>
              <a:rPr lang="en-US" sz="2000" dirty="0">
                <a:solidFill>
                  <a:schemeClr val="tx1"/>
                </a:solidFill>
              </a:rPr>
              <a:t>As new employees complete their forms they will need feedback on errors and progress.</a:t>
            </a:r>
          </a:p>
          <a:p>
            <a:r>
              <a:rPr lang="en-US" sz="2000" b="1" dirty="0">
                <a:solidFill>
                  <a:schemeClr val="tx1"/>
                </a:solidFill>
              </a:rPr>
              <a:t>Design Description:</a:t>
            </a:r>
          </a:p>
          <a:p>
            <a:pPr marL="285750" indent="-285750">
              <a:buFont typeface="Arial" panose="020B0604020202020204" pitchFamily="34" charset="0"/>
              <a:buChar char="•"/>
            </a:pPr>
            <a:r>
              <a:rPr lang="en-US" sz="2000" dirty="0">
                <a:solidFill>
                  <a:schemeClr val="tx1"/>
                </a:solidFill>
              </a:rPr>
              <a:t>Error messages will be displayed immediately after an error occurs</a:t>
            </a:r>
          </a:p>
          <a:p>
            <a:pPr marL="285750" indent="-285750">
              <a:buFont typeface="Arial" panose="020B0604020202020204" pitchFamily="34" charset="0"/>
              <a:buChar char="•"/>
            </a:pPr>
            <a:r>
              <a:rPr lang="en-US" sz="2000" dirty="0">
                <a:solidFill>
                  <a:schemeClr val="tx1"/>
                </a:solidFill>
              </a:rPr>
              <a:t>Progress status will be updated each time a form has been submitted successfully</a:t>
            </a:r>
          </a:p>
        </p:txBody>
      </p:sp>
      <p:sp>
        <p:nvSpPr>
          <p:cNvPr id="6" name="Content Placeholder 5">
            <a:extLst>
              <a:ext uri="{FF2B5EF4-FFF2-40B4-BE49-F238E27FC236}">
                <a16:creationId xmlns:a16="http://schemas.microsoft.com/office/drawing/2014/main" id="{BC530F3C-A435-E745-BD3F-4AF187581968}"/>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342464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we?</a:t>
            </a:r>
          </a:p>
        </p:txBody>
      </p:sp>
      <p:pic>
        <p:nvPicPr>
          <p:cNvPr id="4" name="Content Placeholder 3" descr="A person standing in front of a window&#10;&#10;Description automatically generated">
            <a:extLst>
              <a:ext uri="{FF2B5EF4-FFF2-40B4-BE49-F238E27FC236}">
                <a16:creationId xmlns:a16="http://schemas.microsoft.com/office/drawing/2014/main" id="{B5811137-E5BE-E642-87D7-5C32969EB622}"/>
              </a:ext>
            </a:extLst>
          </p:cNvPr>
          <p:cNvPicPr>
            <a:picLocks noGrp="1" noChangeAspect="1"/>
          </p:cNvPicPr>
          <p:nvPr>
            <p:ph idx="1"/>
          </p:nvPr>
        </p:nvPicPr>
        <p:blipFill>
          <a:blip r:embed="rId2"/>
          <a:stretch>
            <a:fillRect/>
          </a:stretch>
        </p:blipFill>
        <p:spPr>
          <a:xfrm>
            <a:off x="499961" y="2384599"/>
            <a:ext cx="3521435" cy="3835226"/>
          </a:xfrm>
        </p:spPr>
      </p:pic>
      <p:sp>
        <p:nvSpPr>
          <p:cNvPr id="6" name="TextBox 5">
            <a:extLst>
              <a:ext uri="{FF2B5EF4-FFF2-40B4-BE49-F238E27FC236}">
                <a16:creationId xmlns:a16="http://schemas.microsoft.com/office/drawing/2014/main" id="{EBACD809-007F-514E-A353-2599BF8338FC}"/>
              </a:ext>
            </a:extLst>
          </p:cNvPr>
          <p:cNvSpPr txBox="1"/>
          <p:nvPr/>
        </p:nvSpPr>
        <p:spPr>
          <a:xfrm>
            <a:off x="320117" y="1553602"/>
            <a:ext cx="3451412" cy="830997"/>
          </a:xfrm>
          <a:prstGeom prst="rect">
            <a:avLst/>
          </a:prstGeom>
          <a:noFill/>
        </p:spPr>
        <p:txBody>
          <a:bodyPr wrap="square" lIns="137160" tIns="137160" rIns="137160" bIns="137160" rtlCol="0" anchor="t">
            <a:spAutoFit/>
          </a:bodyPr>
          <a:lstStyle/>
          <a:p>
            <a:r>
              <a:rPr lang="en-US" dirty="0"/>
              <a:t>Elizabeth Simister</a:t>
            </a:r>
            <a:endParaRPr lang="en-US" dirty="0">
              <a:cs typeface="Calibri"/>
            </a:endParaRPr>
          </a:p>
          <a:p>
            <a:r>
              <a:rPr lang="en-US" dirty="0"/>
              <a:t>Product Accessibility Manager</a:t>
            </a:r>
          </a:p>
        </p:txBody>
      </p:sp>
      <p:pic>
        <p:nvPicPr>
          <p:cNvPr id="3" name="Picture 6" descr="A person smiling for the camera&#10;&#10;Description generated with very high confidence">
            <a:extLst>
              <a:ext uri="{FF2B5EF4-FFF2-40B4-BE49-F238E27FC236}">
                <a16:creationId xmlns:a16="http://schemas.microsoft.com/office/drawing/2014/main" id="{67F1DF21-BBEB-4C5D-9AD2-08BDF5BA4A64}"/>
              </a:ext>
            </a:extLst>
          </p:cNvPr>
          <p:cNvPicPr>
            <a:picLocks noChangeAspect="1"/>
          </p:cNvPicPr>
          <p:nvPr/>
        </p:nvPicPr>
        <p:blipFill rotWithShape="1">
          <a:blip r:embed="rId3"/>
          <a:srcRect l="17561" t="-306" r="20963" b="-99"/>
          <a:stretch/>
        </p:blipFill>
        <p:spPr>
          <a:xfrm>
            <a:off x="5081155" y="2386153"/>
            <a:ext cx="3516496" cy="3839328"/>
          </a:xfrm>
          <a:prstGeom prst="rect">
            <a:avLst/>
          </a:prstGeom>
        </p:spPr>
      </p:pic>
      <p:sp>
        <p:nvSpPr>
          <p:cNvPr id="8" name="TextBox 7">
            <a:extLst>
              <a:ext uri="{FF2B5EF4-FFF2-40B4-BE49-F238E27FC236}">
                <a16:creationId xmlns:a16="http://schemas.microsoft.com/office/drawing/2014/main" id="{B4BB2591-74AE-420B-9FB3-DF14EFCF470C}"/>
              </a:ext>
            </a:extLst>
          </p:cNvPr>
          <p:cNvSpPr txBox="1"/>
          <p:nvPr/>
        </p:nvSpPr>
        <p:spPr>
          <a:xfrm>
            <a:off x="5006416" y="1553601"/>
            <a:ext cx="3451412" cy="830997"/>
          </a:xfrm>
          <a:prstGeom prst="rect">
            <a:avLst/>
          </a:prstGeom>
          <a:noFill/>
        </p:spPr>
        <p:txBody>
          <a:bodyPr wrap="square" lIns="137160" tIns="137160" rIns="137160" bIns="137160" rtlCol="0" anchor="t">
            <a:spAutoFit/>
          </a:bodyPr>
          <a:lstStyle/>
          <a:p>
            <a:r>
              <a:rPr lang="en-US"/>
              <a:t>Emma Stephens</a:t>
            </a:r>
            <a:endParaRPr lang="en-US" dirty="0">
              <a:cs typeface="Calibri"/>
            </a:endParaRPr>
          </a:p>
          <a:p>
            <a:r>
              <a:rPr lang="en-US"/>
              <a:t>Senior Product Designer</a:t>
            </a:r>
          </a:p>
        </p:txBody>
      </p:sp>
    </p:spTree>
    <p:extLst>
      <p:ext uri="{BB962C8B-B14F-4D97-AF65-F5344CB8AC3E}">
        <p14:creationId xmlns:p14="http://schemas.microsoft.com/office/powerpoint/2010/main" val="33848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3F4BAC-0114-0A48-B81D-72897F8423E6}"/>
              </a:ext>
            </a:extLst>
          </p:cNvPr>
          <p:cNvSpPr>
            <a:spLocks noGrp="1"/>
          </p:cNvSpPr>
          <p:nvPr>
            <p:ph type="title"/>
          </p:nvPr>
        </p:nvSpPr>
        <p:spPr/>
        <p:txBody>
          <a:bodyPr/>
          <a:lstStyle/>
          <a:p>
            <a:r>
              <a:rPr lang="en-US" dirty="0"/>
              <a:t>Question 3 – Users and Impact</a:t>
            </a:r>
          </a:p>
        </p:txBody>
      </p:sp>
      <p:sp>
        <p:nvSpPr>
          <p:cNvPr id="6" name="Content Placeholder 5">
            <a:extLst>
              <a:ext uri="{FF2B5EF4-FFF2-40B4-BE49-F238E27FC236}">
                <a16:creationId xmlns:a16="http://schemas.microsoft.com/office/drawing/2014/main" id="{99FBF479-94EA-DC46-A893-27A6A4DF2AE0}"/>
              </a:ext>
            </a:extLst>
          </p:cNvPr>
          <p:cNvSpPr>
            <a:spLocks noGrp="1"/>
          </p:cNvSpPr>
          <p:nvPr>
            <p:ph idx="1"/>
          </p:nvPr>
        </p:nvSpPr>
        <p:spPr/>
        <p:txBody>
          <a:bodyPr/>
          <a:lstStyle/>
          <a:p>
            <a:r>
              <a:rPr lang="en-US" b="1" dirty="0"/>
              <a:t>Users</a:t>
            </a:r>
          </a:p>
          <a:p>
            <a:pPr lvl="1"/>
            <a:r>
              <a:rPr lang="en-US" sz="1800" dirty="0"/>
              <a:t>Visual, Motor/Mobility, Cognitive, and Color</a:t>
            </a:r>
          </a:p>
          <a:p>
            <a:r>
              <a:rPr lang="en-US" b="1" dirty="0"/>
              <a:t>Impact of poorly communicated design</a:t>
            </a:r>
          </a:p>
          <a:p>
            <a:pPr lvl="1"/>
            <a:r>
              <a:rPr lang="en-US" sz="1800" dirty="0"/>
              <a:t>Lack of information on where focus goes when a message is triggered may cause visually and cognitively impaired users to not realize there is a message</a:t>
            </a:r>
          </a:p>
          <a:p>
            <a:pPr lvl="1"/>
            <a:r>
              <a:rPr lang="en-US" sz="1800" dirty="0"/>
              <a:t>Not identifying where, how, or when messages appear on the page may force visually and motor/mobility impaired users to have to search for them</a:t>
            </a:r>
          </a:p>
          <a:p>
            <a:pPr lvl="1"/>
            <a:r>
              <a:rPr lang="en-US" sz="1800" dirty="0"/>
              <a:t>Lack of a text based message or minimal text based message may not provide visually, cognitively, or color impaired users enough information to understand the purpose of the message</a:t>
            </a:r>
          </a:p>
        </p:txBody>
      </p:sp>
    </p:spTree>
    <p:extLst>
      <p:ext uri="{BB962C8B-B14F-4D97-AF65-F5344CB8AC3E}">
        <p14:creationId xmlns:p14="http://schemas.microsoft.com/office/powerpoint/2010/main" val="357788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B519-0F9B-A440-931E-B4CB94A6E31E}"/>
              </a:ext>
            </a:extLst>
          </p:cNvPr>
          <p:cNvSpPr>
            <a:spLocks noGrp="1"/>
          </p:cNvSpPr>
          <p:nvPr>
            <p:ph type="title"/>
          </p:nvPr>
        </p:nvSpPr>
        <p:spPr/>
        <p:txBody>
          <a:bodyPr/>
          <a:lstStyle/>
          <a:p>
            <a:r>
              <a:rPr lang="en-US" dirty="0"/>
              <a:t>Question 3 – Recommendation</a:t>
            </a:r>
          </a:p>
        </p:txBody>
      </p:sp>
      <p:sp>
        <p:nvSpPr>
          <p:cNvPr id="3" name="Content Placeholder 2">
            <a:extLst>
              <a:ext uri="{FF2B5EF4-FFF2-40B4-BE49-F238E27FC236}">
                <a16:creationId xmlns:a16="http://schemas.microsoft.com/office/drawing/2014/main" id="{20DAE355-778C-A444-83D5-8C88B0DC39E5}"/>
              </a:ext>
            </a:extLst>
          </p:cNvPr>
          <p:cNvSpPr>
            <a:spLocks noGrp="1"/>
          </p:cNvSpPr>
          <p:nvPr>
            <p:ph idx="1"/>
          </p:nvPr>
        </p:nvSpPr>
        <p:spPr>
          <a:xfrm>
            <a:off x="309563" y="1546224"/>
            <a:ext cx="8520112" cy="4673601"/>
          </a:xfrm>
        </p:spPr>
        <p:txBody>
          <a:bodyPr>
            <a:noAutofit/>
          </a:bodyPr>
          <a:lstStyle/>
          <a:p>
            <a:r>
              <a:rPr lang="en-US" b="1" dirty="0"/>
              <a:t>Recommendation</a:t>
            </a:r>
          </a:p>
          <a:p>
            <a:pPr lvl="1"/>
            <a:r>
              <a:rPr lang="en-US" sz="1800" dirty="0"/>
              <a:t>Provide text descriptions with the name of the field and if the type of error, such as required first name field is empty or date of birth not entered in MM/DD/YYYY format</a:t>
            </a:r>
          </a:p>
          <a:p>
            <a:pPr lvl="1"/>
            <a:r>
              <a:rPr lang="en-US" sz="1800" dirty="0"/>
              <a:t>Color must be used with at minimum a text description</a:t>
            </a:r>
          </a:p>
          <a:p>
            <a:pPr lvl="1"/>
            <a:r>
              <a:rPr lang="en-US" sz="1800" dirty="0"/>
              <a:t>Place error messages that are displayed immediately after an error has occurred in the logical reading of the page (aka inline error messages)</a:t>
            </a:r>
          </a:p>
          <a:p>
            <a:pPr lvl="1"/>
            <a:r>
              <a:rPr lang="en-US" sz="1800" dirty="0"/>
              <a:t>Place all messages that occur after submission at the top of the page</a:t>
            </a:r>
          </a:p>
          <a:p>
            <a:pPr lvl="1"/>
            <a:r>
              <a:rPr lang="en-US" sz="1800" dirty="0"/>
              <a:t>Provide details on the expected behavior of the message, for example:</a:t>
            </a:r>
          </a:p>
          <a:p>
            <a:pPr lvl="2"/>
            <a:r>
              <a:rPr lang="en-US" sz="1600" dirty="0"/>
              <a:t>Focus moves to the message when an error has occurred or the form is successfully submitted</a:t>
            </a:r>
          </a:p>
          <a:p>
            <a:pPr lvl="2"/>
            <a:r>
              <a:rPr lang="en-US" sz="1600" dirty="0"/>
              <a:t>Error message remains on the page until the error is fixed or the form is resubmitted</a:t>
            </a:r>
          </a:p>
          <a:p>
            <a:pPr lvl="2"/>
            <a:r>
              <a:rPr lang="en-US" sz="1600" dirty="0"/>
              <a:t>Success message remains on the page until the user navigates to the next page</a:t>
            </a:r>
          </a:p>
          <a:p>
            <a:pPr lvl="2"/>
            <a:r>
              <a:rPr lang="en-US" sz="1600" dirty="0"/>
              <a:t>Focus goes from the success message to the progress status then to the form navigation control</a:t>
            </a:r>
          </a:p>
        </p:txBody>
      </p:sp>
    </p:spTree>
    <p:extLst>
      <p:ext uri="{BB962C8B-B14F-4D97-AF65-F5344CB8AC3E}">
        <p14:creationId xmlns:p14="http://schemas.microsoft.com/office/powerpoint/2010/main" val="384670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B519-0F9B-A440-931E-B4CB94A6E31E}"/>
              </a:ext>
            </a:extLst>
          </p:cNvPr>
          <p:cNvSpPr>
            <a:spLocks noGrp="1"/>
          </p:cNvSpPr>
          <p:nvPr>
            <p:ph type="title"/>
          </p:nvPr>
        </p:nvSpPr>
        <p:spPr>
          <a:xfrm>
            <a:off x="309563" y="283464"/>
            <a:ext cx="8524874" cy="768096"/>
          </a:xfrm>
        </p:spPr>
        <p:txBody>
          <a:bodyPr/>
          <a:lstStyle/>
          <a:p>
            <a:r>
              <a:rPr lang="en-US" dirty="0"/>
              <a:t>Question 3 – Recommendation (additional)</a:t>
            </a:r>
          </a:p>
        </p:txBody>
      </p:sp>
      <p:sp>
        <p:nvSpPr>
          <p:cNvPr id="3" name="Content Placeholder 2">
            <a:extLst>
              <a:ext uri="{FF2B5EF4-FFF2-40B4-BE49-F238E27FC236}">
                <a16:creationId xmlns:a16="http://schemas.microsoft.com/office/drawing/2014/main" id="{20DAE355-778C-A444-83D5-8C88B0DC39E5}"/>
              </a:ext>
            </a:extLst>
          </p:cNvPr>
          <p:cNvSpPr>
            <a:spLocks noGrp="1"/>
          </p:cNvSpPr>
          <p:nvPr>
            <p:ph idx="1"/>
          </p:nvPr>
        </p:nvSpPr>
        <p:spPr/>
        <p:txBody>
          <a:bodyPr>
            <a:normAutofit/>
          </a:bodyPr>
          <a:lstStyle/>
          <a:p>
            <a:r>
              <a:rPr lang="en-US" b="1" dirty="0"/>
              <a:t>Recommendation</a:t>
            </a:r>
          </a:p>
          <a:p>
            <a:pPr lvl="1"/>
            <a:r>
              <a:rPr lang="en-US" sz="1800" dirty="0"/>
              <a:t>If error messages are displayed after a submission they must include a text description of each error, like required first name field is empty. Like other messages, focus must be placed on these error messages when they are first displayed on the page. Best practice is to provide links to where the error has occurred to help users find it more quickly.</a:t>
            </a:r>
          </a:p>
          <a:p>
            <a:pPr lvl="1"/>
            <a:r>
              <a:rPr lang="en-US" sz="1800" dirty="0"/>
              <a:t>If a status is related to, for example, search results, provide details on where the status is placed in relation to the search field, the text describing those results, where the focus goes when the results are displayed. </a:t>
            </a:r>
          </a:p>
          <a:p>
            <a:pPr lvl="1"/>
            <a:r>
              <a:rPr lang="en-US" sz="1800" dirty="0"/>
              <a:t>Place focus and use a text description on any type of page loading messages.</a:t>
            </a:r>
          </a:p>
        </p:txBody>
      </p:sp>
    </p:spTree>
    <p:extLst>
      <p:ext uri="{BB962C8B-B14F-4D97-AF65-F5344CB8AC3E}">
        <p14:creationId xmlns:p14="http://schemas.microsoft.com/office/powerpoint/2010/main" val="2564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EB0746-94E1-EF49-9738-02B5D2929089}"/>
              </a:ext>
            </a:extLst>
          </p:cNvPr>
          <p:cNvSpPr>
            <a:spLocks noGrp="1"/>
          </p:cNvSpPr>
          <p:nvPr>
            <p:ph type="ctrTitle"/>
          </p:nvPr>
        </p:nvSpPr>
        <p:spPr/>
        <p:txBody>
          <a:bodyPr/>
          <a:lstStyle/>
          <a:p>
            <a:r>
              <a:rPr lang="en-US" dirty="0"/>
              <a:t>Headings</a:t>
            </a:r>
          </a:p>
        </p:txBody>
      </p:sp>
      <p:sp>
        <p:nvSpPr>
          <p:cNvPr id="5" name="Subtitle 4">
            <a:extLst>
              <a:ext uri="{FF2B5EF4-FFF2-40B4-BE49-F238E27FC236}">
                <a16:creationId xmlns:a16="http://schemas.microsoft.com/office/drawing/2014/main" id="{2DFB75C1-7217-2941-984B-CB80FF4DDF9F}"/>
              </a:ext>
            </a:extLst>
          </p:cNvPr>
          <p:cNvSpPr>
            <a:spLocks noGrp="1"/>
          </p:cNvSpPr>
          <p:nvPr>
            <p:ph type="subTitle" idx="1"/>
          </p:nvPr>
        </p:nvSpPr>
        <p:spPr/>
        <p:txBody>
          <a:bodyPr/>
          <a:lstStyle/>
          <a:p>
            <a:endParaRPr lang="en-US" dirty="0"/>
          </a:p>
        </p:txBody>
      </p:sp>
      <p:sp>
        <p:nvSpPr>
          <p:cNvPr id="6" name="Rectangle 5">
            <a:extLst>
              <a:ext uri="{FF2B5EF4-FFF2-40B4-BE49-F238E27FC236}">
                <a16:creationId xmlns:a16="http://schemas.microsoft.com/office/drawing/2014/main" id="{98FD0A55-0C5A-E541-B369-13D21C3648DE}"/>
              </a:ext>
            </a:extLst>
          </p:cNvPr>
          <p:cNvSpPr/>
          <p:nvPr/>
        </p:nvSpPr>
        <p:spPr>
          <a:xfrm>
            <a:off x="621570" y="2346017"/>
            <a:ext cx="7900861" cy="1631216"/>
          </a:xfrm>
          <a:prstGeom prst="rect">
            <a:avLst/>
          </a:prstGeom>
        </p:spPr>
        <p:txBody>
          <a:bodyPr wrap="square">
            <a:spAutoFit/>
          </a:bodyPr>
          <a:lstStyle/>
          <a:p>
            <a:r>
              <a:rPr lang="en-US" sz="2000" b="1" dirty="0">
                <a:solidFill>
                  <a:schemeClr val="bg1"/>
                </a:solidFill>
              </a:rPr>
              <a:t>Relevant Success Criteria:</a:t>
            </a:r>
            <a:endParaRPr lang="en-US" sz="2000" b="1" dirty="0">
              <a:solidFill>
                <a:schemeClr val="bg1"/>
              </a:solidFill>
              <a:hlinkClick r:id="rId3">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000" b="1" dirty="0">
                <a:solidFill>
                  <a:schemeClr val="bg1"/>
                </a:solidFill>
              </a:rPr>
              <a:t>1.3.1 Info and Relationships</a:t>
            </a:r>
          </a:p>
          <a:p>
            <a:pPr marL="342900" indent="-342900">
              <a:buFont typeface="Arial" panose="020B0604020202020204" pitchFamily="34" charset="0"/>
              <a:buChar char="•"/>
            </a:pPr>
            <a:r>
              <a:rPr lang="fr" sz="2000" b="1" dirty="0">
                <a:solidFill>
                  <a:schemeClr val="bg1"/>
                </a:solidFill>
              </a:rPr>
              <a:t>1.4.4 Resize Text</a:t>
            </a:r>
            <a:endParaRPr lang="en-US" sz="2000" b="1" dirty="0">
              <a:solidFill>
                <a:schemeClr val="bg1"/>
              </a:solidFill>
            </a:endParaRPr>
          </a:p>
          <a:p>
            <a:pPr marL="342900" indent="-342900">
              <a:buFont typeface="Arial" panose="020B0604020202020204" pitchFamily="34" charset="0"/>
              <a:buChar char="•"/>
            </a:pPr>
            <a:r>
              <a:rPr lang="en-US" sz="2000" b="1" dirty="0">
                <a:solidFill>
                  <a:schemeClr val="bg1"/>
                </a:solidFill>
              </a:rPr>
              <a:t>1.4.12 Text Spacing</a:t>
            </a:r>
          </a:p>
          <a:p>
            <a:pPr marL="342900" indent="-342900">
              <a:buFont typeface="Arial" panose="020B0604020202020204" pitchFamily="34" charset="0"/>
              <a:buChar char="•"/>
            </a:pPr>
            <a:r>
              <a:rPr lang="en-US" sz="2000" b="1" dirty="0">
                <a:solidFill>
                  <a:schemeClr val="bg1"/>
                </a:solidFill>
              </a:rPr>
              <a:t>2.4.6 Headings and Labels</a:t>
            </a:r>
          </a:p>
        </p:txBody>
      </p:sp>
    </p:spTree>
    <p:extLst>
      <p:ext uri="{BB962C8B-B14F-4D97-AF65-F5344CB8AC3E}">
        <p14:creationId xmlns:p14="http://schemas.microsoft.com/office/powerpoint/2010/main" val="395391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1F674E-B41D-C948-B666-68592CEF1C84}"/>
              </a:ext>
            </a:extLst>
          </p:cNvPr>
          <p:cNvSpPr>
            <a:spLocks noGrp="1"/>
          </p:cNvSpPr>
          <p:nvPr>
            <p:ph type="title"/>
          </p:nvPr>
        </p:nvSpPr>
        <p:spPr/>
        <p:txBody>
          <a:bodyPr/>
          <a:lstStyle/>
          <a:p>
            <a:r>
              <a:rPr lang="en-US" dirty="0"/>
              <a:t>Question 4</a:t>
            </a:r>
          </a:p>
        </p:txBody>
      </p:sp>
      <p:sp>
        <p:nvSpPr>
          <p:cNvPr id="5" name="Content Placeholder 4">
            <a:extLst>
              <a:ext uri="{FF2B5EF4-FFF2-40B4-BE49-F238E27FC236}">
                <a16:creationId xmlns:a16="http://schemas.microsoft.com/office/drawing/2014/main" id="{F779B13F-3173-0144-A985-C57AEC52D4B3}"/>
              </a:ext>
            </a:extLst>
          </p:cNvPr>
          <p:cNvSpPr>
            <a:spLocks noGrp="1"/>
          </p:cNvSpPr>
          <p:nvPr>
            <p:ph idx="1"/>
          </p:nvPr>
        </p:nvSpPr>
        <p:spPr/>
        <p:txBody>
          <a:bodyPr/>
          <a:lstStyle/>
          <a:p>
            <a:pPr marL="0" indent="0">
              <a:buNone/>
            </a:pPr>
            <a:r>
              <a:rPr lang="en-US" sz="3600" b="1" dirty="0">
                <a:solidFill>
                  <a:schemeClr val="tx1"/>
                </a:solidFill>
              </a:rPr>
              <a:t>Is the page content broken into distinctive sections, like the layout of a newspaper or a table of contents?</a:t>
            </a:r>
          </a:p>
        </p:txBody>
      </p:sp>
    </p:spTree>
    <p:extLst>
      <p:ext uri="{BB962C8B-B14F-4D97-AF65-F5344CB8AC3E}">
        <p14:creationId xmlns:p14="http://schemas.microsoft.com/office/powerpoint/2010/main" val="329855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634D-6161-C34E-B0BB-74E8ABEBB79C}"/>
              </a:ext>
            </a:extLst>
          </p:cNvPr>
          <p:cNvSpPr>
            <a:spLocks noGrp="1"/>
          </p:cNvSpPr>
          <p:nvPr>
            <p:ph type="title"/>
          </p:nvPr>
        </p:nvSpPr>
        <p:spPr/>
        <p:txBody>
          <a:bodyPr/>
          <a:lstStyle/>
          <a:p>
            <a:r>
              <a:rPr lang="en-US" dirty="0"/>
              <a:t>Question 4 - Requirement and Design Decision</a:t>
            </a:r>
          </a:p>
        </p:txBody>
      </p:sp>
      <p:sp>
        <p:nvSpPr>
          <p:cNvPr id="4" name="Content Placeholder 3">
            <a:extLst>
              <a:ext uri="{FF2B5EF4-FFF2-40B4-BE49-F238E27FC236}">
                <a16:creationId xmlns:a16="http://schemas.microsoft.com/office/drawing/2014/main" id="{3C75EDB7-5990-714C-9AB4-76BCD83DD7FD}"/>
              </a:ext>
            </a:extLst>
          </p:cNvPr>
          <p:cNvSpPr>
            <a:spLocks noGrp="1"/>
          </p:cNvSpPr>
          <p:nvPr>
            <p:ph idx="1"/>
          </p:nvPr>
        </p:nvSpPr>
        <p:spPr/>
        <p:txBody>
          <a:bodyPr/>
          <a:lstStyle/>
          <a:p>
            <a:r>
              <a:rPr lang="en-US" sz="2000" b="1" dirty="0">
                <a:solidFill>
                  <a:schemeClr val="tx1"/>
                </a:solidFill>
                <a:latin typeface="+mn-lt"/>
              </a:rPr>
              <a:t>Requirement: </a:t>
            </a:r>
            <a:r>
              <a:rPr lang="en-US" sz="2000" dirty="0">
                <a:solidFill>
                  <a:schemeClr val="tx1"/>
                </a:solidFill>
                <a:latin typeface="+mn-lt"/>
              </a:rPr>
              <a:t>Instructions need to be provided on how to complete the new employee forms </a:t>
            </a:r>
          </a:p>
          <a:p>
            <a:r>
              <a:rPr lang="en-US" sz="2000" b="1" dirty="0">
                <a:solidFill>
                  <a:schemeClr val="tx1"/>
                </a:solidFill>
                <a:latin typeface="+mn-lt"/>
              </a:rPr>
              <a:t>Design Decision: </a:t>
            </a:r>
            <a:r>
              <a:rPr lang="en-US" sz="2000" dirty="0">
                <a:solidFill>
                  <a:schemeClr val="tx1"/>
                </a:solidFill>
                <a:latin typeface="+mn-lt"/>
              </a:rPr>
              <a:t>Each form will have its own section</a:t>
            </a:r>
          </a:p>
        </p:txBody>
      </p:sp>
      <p:sp>
        <p:nvSpPr>
          <p:cNvPr id="5" name="Content Placeholder 4">
            <a:extLst>
              <a:ext uri="{FF2B5EF4-FFF2-40B4-BE49-F238E27FC236}">
                <a16:creationId xmlns:a16="http://schemas.microsoft.com/office/drawing/2014/main" id="{6B1C421E-797D-C249-BFB6-B243C273616C}"/>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74989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A657-3099-9E40-A8F6-7A612B707B61}"/>
              </a:ext>
            </a:extLst>
          </p:cNvPr>
          <p:cNvSpPr>
            <a:spLocks noGrp="1"/>
          </p:cNvSpPr>
          <p:nvPr>
            <p:ph type="title"/>
          </p:nvPr>
        </p:nvSpPr>
        <p:spPr>
          <a:xfrm>
            <a:off x="309563" y="283464"/>
            <a:ext cx="8524874" cy="768096"/>
          </a:xfrm>
        </p:spPr>
        <p:txBody>
          <a:bodyPr/>
          <a:lstStyle/>
          <a:p>
            <a:r>
              <a:rPr lang="en-US" dirty="0"/>
              <a:t>Question 4 – Users and Impact</a:t>
            </a:r>
          </a:p>
        </p:txBody>
      </p:sp>
      <p:sp>
        <p:nvSpPr>
          <p:cNvPr id="3" name="Content Placeholder 2">
            <a:extLst>
              <a:ext uri="{FF2B5EF4-FFF2-40B4-BE49-F238E27FC236}">
                <a16:creationId xmlns:a16="http://schemas.microsoft.com/office/drawing/2014/main" id="{CA18EFF2-CD36-F940-80CE-27BAF5BA75F8}"/>
              </a:ext>
            </a:extLst>
          </p:cNvPr>
          <p:cNvSpPr>
            <a:spLocks noGrp="1"/>
          </p:cNvSpPr>
          <p:nvPr>
            <p:ph idx="1"/>
          </p:nvPr>
        </p:nvSpPr>
        <p:spPr>
          <a:xfrm>
            <a:off x="309563" y="1546225"/>
            <a:ext cx="8520112" cy="4673600"/>
          </a:xfrm>
        </p:spPr>
        <p:txBody>
          <a:bodyPr>
            <a:normAutofit/>
          </a:bodyPr>
          <a:lstStyle/>
          <a:p>
            <a:r>
              <a:rPr lang="en-US" b="1" dirty="0"/>
              <a:t>Users impacted</a:t>
            </a:r>
          </a:p>
          <a:p>
            <a:pPr lvl="1"/>
            <a:r>
              <a:rPr lang="en-US" sz="1800" dirty="0"/>
              <a:t>Visual and Cognitive</a:t>
            </a:r>
          </a:p>
          <a:p>
            <a:r>
              <a:rPr lang="en-US" b="1" dirty="0"/>
              <a:t>Impact of poorly communicated design</a:t>
            </a:r>
          </a:p>
          <a:p>
            <a:pPr lvl="1"/>
            <a:r>
              <a:rPr lang="en-US" sz="1800" dirty="0"/>
              <a:t>Visually and some cognitively impaired users will lose a valuable tool for understanding how content on the page is related and navigation as:</a:t>
            </a:r>
          </a:p>
          <a:p>
            <a:pPr lvl="2"/>
            <a:r>
              <a:rPr lang="en-US" sz="1600" dirty="0"/>
              <a:t>Actual headings are not used</a:t>
            </a:r>
          </a:p>
          <a:p>
            <a:pPr lvl="2"/>
            <a:r>
              <a:rPr lang="en-US" sz="1600" dirty="0"/>
              <a:t>Heading levels are skipped</a:t>
            </a:r>
          </a:p>
          <a:p>
            <a:pPr lvl="2"/>
            <a:r>
              <a:rPr lang="en-US" sz="1600" dirty="0"/>
              <a:t>Headings are all out of order</a:t>
            </a:r>
          </a:p>
          <a:p>
            <a:pPr lvl="1"/>
            <a:r>
              <a:rPr lang="en-US" sz="1800" dirty="0"/>
              <a:t>Fixing line height, text spacing, or heading font sizes can cause problems for some visually impaired users changing the font to something bigger as the text of the heading may get cut off or not be readable when scrolling</a:t>
            </a:r>
          </a:p>
        </p:txBody>
      </p:sp>
    </p:spTree>
    <p:extLst>
      <p:ext uri="{BB962C8B-B14F-4D97-AF65-F5344CB8AC3E}">
        <p14:creationId xmlns:p14="http://schemas.microsoft.com/office/powerpoint/2010/main" val="251590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A657-3099-9E40-A8F6-7A612B707B61}"/>
              </a:ext>
            </a:extLst>
          </p:cNvPr>
          <p:cNvSpPr>
            <a:spLocks noGrp="1"/>
          </p:cNvSpPr>
          <p:nvPr>
            <p:ph type="title"/>
          </p:nvPr>
        </p:nvSpPr>
        <p:spPr/>
        <p:txBody>
          <a:bodyPr/>
          <a:lstStyle/>
          <a:p>
            <a:r>
              <a:rPr lang="en-US" dirty="0"/>
              <a:t>Question 4 – Recommendation</a:t>
            </a:r>
          </a:p>
        </p:txBody>
      </p:sp>
      <p:sp>
        <p:nvSpPr>
          <p:cNvPr id="3" name="Content Placeholder 2">
            <a:extLst>
              <a:ext uri="{FF2B5EF4-FFF2-40B4-BE49-F238E27FC236}">
                <a16:creationId xmlns:a16="http://schemas.microsoft.com/office/drawing/2014/main" id="{CA18EFF2-CD36-F940-80CE-27BAF5BA75F8}"/>
              </a:ext>
            </a:extLst>
          </p:cNvPr>
          <p:cNvSpPr>
            <a:spLocks noGrp="1"/>
          </p:cNvSpPr>
          <p:nvPr>
            <p:ph idx="1"/>
          </p:nvPr>
        </p:nvSpPr>
        <p:spPr/>
        <p:txBody>
          <a:bodyPr>
            <a:normAutofit/>
          </a:bodyPr>
          <a:lstStyle/>
          <a:p>
            <a:r>
              <a:rPr lang="en-US" b="1" dirty="0"/>
              <a:t>Recommendation</a:t>
            </a:r>
          </a:p>
          <a:p>
            <a:pPr lvl="1"/>
            <a:r>
              <a:rPr lang="en-US" sz="1800" dirty="0"/>
              <a:t>Provide clear guidance on what content is heading content and its order</a:t>
            </a:r>
          </a:p>
          <a:p>
            <a:pPr lvl="1"/>
            <a:r>
              <a:rPr lang="en-US" sz="1800" dirty="0"/>
              <a:t>Use only a single main heading, aka &lt;h1&gt;, on any page</a:t>
            </a:r>
          </a:p>
          <a:p>
            <a:pPr lvl="1"/>
            <a:r>
              <a:rPr lang="en-US" sz="1800" dirty="0"/>
              <a:t>Provide guidance on how headings should appear when resized to 200% or when placed in a responsive view</a:t>
            </a:r>
          </a:p>
          <a:p>
            <a:pPr lvl="1"/>
            <a:r>
              <a:rPr lang="en-US" sz="1800" dirty="0"/>
              <a:t>Create a style guide that contains information on basic font size, line heights, and text spacing that allows for users to customize their viewport as needed</a:t>
            </a:r>
          </a:p>
        </p:txBody>
      </p:sp>
    </p:spTree>
    <p:extLst>
      <p:ext uri="{BB962C8B-B14F-4D97-AF65-F5344CB8AC3E}">
        <p14:creationId xmlns:p14="http://schemas.microsoft.com/office/powerpoint/2010/main" val="108357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550E-E7E9-5742-BD96-10D01D09BD85}"/>
              </a:ext>
            </a:extLst>
          </p:cNvPr>
          <p:cNvSpPr>
            <a:spLocks noGrp="1"/>
          </p:cNvSpPr>
          <p:nvPr>
            <p:ph type="ctrTitle"/>
          </p:nvPr>
        </p:nvSpPr>
        <p:spPr/>
        <p:txBody>
          <a:bodyPr/>
          <a:lstStyle/>
          <a:p>
            <a:r>
              <a:rPr lang="en-US" dirty="0"/>
              <a:t>Images</a:t>
            </a:r>
          </a:p>
        </p:txBody>
      </p:sp>
      <p:sp>
        <p:nvSpPr>
          <p:cNvPr id="3" name="Subtitle 2">
            <a:extLst>
              <a:ext uri="{FF2B5EF4-FFF2-40B4-BE49-F238E27FC236}">
                <a16:creationId xmlns:a16="http://schemas.microsoft.com/office/drawing/2014/main" id="{CDA3F215-FB30-154D-BABC-81EFF2587903}"/>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392C5001-BA4F-9242-817D-E9DA34191E78}"/>
              </a:ext>
            </a:extLst>
          </p:cNvPr>
          <p:cNvSpPr/>
          <p:nvPr/>
        </p:nvSpPr>
        <p:spPr>
          <a:xfrm>
            <a:off x="631372" y="2349867"/>
            <a:ext cx="4572000" cy="1015663"/>
          </a:xfrm>
          <a:prstGeom prst="rect">
            <a:avLst/>
          </a:prstGeom>
        </p:spPr>
        <p:txBody>
          <a:bodyPr>
            <a:spAutoFit/>
          </a:bodyPr>
          <a:lstStyle/>
          <a:p>
            <a:r>
              <a:rPr lang="en-US" sz="2000" b="1" dirty="0">
                <a:solidFill>
                  <a:schemeClr val="bg1"/>
                </a:solidFill>
              </a:rPr>
              <a:t>Relevant Success Criteria:</a:t>
            </a:r>
          </a:p>
          <a:p>
            <a:pPr marL="342900" indent="-342900">
              <a:buFont typeface="Arial" panose="020B0604020202020204" pitchFamily="34" charset="0"/>
              <a:buChar char="•"/>
            </a:pPr>
            <a:r>
              <a:rPr lang="fr" sz="2000" b="1" dirty="0">
                <a:solidFill>
                  <a:schemeClr val="bg1"/>
                </a:solidFill>
              </a:rPr>
              <a:t>1.1.1 Non-text Content</a:t>
            </a:r>
          </a:p>
          <a:p>
            <a:pPr marL="342900" indent="-342900">
              <a:buFont typeface="Arial" panose="020B0604020202020204" pitchFamily="34" charset="0"/>
              <a:buChar char="•"/>
            </a:pPr>
            <a:r>
              <a:rPr lang="fr" sz="2000" b="1" dirty="0">
                <a:solidFill>
                  <a:schemeClr val="bg1"/>
                </a:solidFill>
              </a:rPr>
              <a:t>1.4.11 Non-text Contrast</a:t>
            </a:r>
          </a:p>
        </p:txBody>
      </p:sp>
    </p:spTree>
    <p:extLst>
      <p:ext uri="{BB962C8B-B14F-4D97-AF65-F5344CB8AC3E}">
        <p14:creationId xmlns:p14="http://schemas.microsoft.com/office/powerpoint/2010/main" val="375716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EBB48-9A76-7749-A417-25F16A0DFABE}"/>
              </a:ext>
            </a:extLst>
          </p:cNvPr>
          <p:cNvSpPr>
            <a:spLocks noGrp="1"/>
          </p:cNvSpPr>
          <p:nvPr>
            <p:ph type="title"/>
          </p:nvPr>
        </p:nvSpPr>
        <p:spPr/>
        <p:txBody>
          <a:bodyPr/>
          <a:lstStyle/>
          <a:p>
            <a:r>
              <a:rPr lang="en-US" dirty="0"/>
              <a:t>Question 5</a:t>
            </a:r>
          </a:p>
        </p:txBody>
      </p:sp>
      <p:sp>
        <p:nvSpPr>
          <p:cNvPr id="5" name="Content Placeholder 4">
            <a:extLst>
              <a:ext uri="{FF2B5EF4-FFF2-40B4-BE49-F238E27FC236}">
                <a16:creationId xmlns:a16="http://schemas.microsoft.com/office/drawing/2014/main" id="{4DC77784-A4F1-C140-AC2B-63D73462839E}"/>
              </a:ext>
            </a:extLst>
          </p:cNvPr>
          <p:cNvSpPr>
            <a:spLocks noGrp="1"/>
          </p:cNvSpPr>
          <p:nvPr>
            <p:ph idx="1"/>
          </p:nvPr>
        </p:nvSpPr>
        <p:spPr/>
        <p:txBody>
          <a:bodyPr/>
          <a:lstStyle/>
          <a:p>
            <a:pPr marL="0" indent="0">
              <a:buNone/>
            </a:pPr>
            <a:r>
              <a:rPr lang="en-US" sz="3600" b="1" dirty="0">
                <a:solidFill>
                  <a:schemeClr val="tx1"/>
                </a:solidFill>
              </a:rPr>
              <a:t>Are there images that are not used as interactive elements, like logos, graphs, or avatars?</a:t>
            </a:r>
          </a:p>
        </p:txBody>
      </p:sp>
    </p:spTree>
    <p:extLst>
      <p:ext uri="{BB962C8B-B14F-4D97-AF65-F5344CB8AC3E}">
        <p14:creationId xmlns:p14="http://schemas.microsoft.com/office/powerpoint/2010/main" val="243172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239D832-DF35-F84F-8FAB-1B66A9AAC165}"/>
              </a:ext>
            </a:extLst>
          </p:cNvPr>
          <p:cNvSpPr>
            <a:spLocks noGrp="1"/>
          </p:cNvSpPr>
          <p:nvPr>
            <p:ph idx="1"/>
          </p:nvPr>
        </p:nvSpPr>
        <p:spPr/>
        <p:txBody>
          <a:bodyPr anchor="t"/>
          <a:lstStyle/>
          <a:p>
            <a:pPr marL="0" indent="0">
              <a:buNone/>
            </a:pPr>
            <a:r>
              <a:rPr lang="en-US" dirty="0">
                <a:solidFill>
                  <a:schemeClr val="tx1"/>
                </a:solidFill>
                <a:latin typeface="Calibri" panose="020F0502020204030204" pitchFamily="34" charset="0"/>
                <a:cs typeface="Calibri" panose="020F0502020204030204" pitchFamily="34" charset="0"/>
              </a:rPr>
              <a:t>This presentation is informational only and does not constitute legal or professional advice. </a:t>
            </a:r>
            <a:br>
              <a:rPr lang="en-US" dirty="0">
                <a:solidFill>
                  <a:schemeClr val="tx1"/>
                </a:solidFill>
                <a:latin typeface="Calibri" panose="020F0502020204030204" pitchFamily="34" charset="0"/>
                <a:cs typeface="Calibri" panose="020F0502020204030204" pitchFamily="34" charset="0"/>
              </a:rPr>
            </a:b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Please consult with Michael Pohorylo in Blackboard’s Legal Department if you have specific questions relating to the topics covered in this presentation.</a:t>
            </a:r>
            <a:endParaRPr lang="en-US" dirty="0">
              <a:solidFill>
                <a:schemeClr val="tx1"/>
              </a:solidFill>
            </a:endParaRPr>
          </a:p>
        </p:txBody>
      </p:sp>
      <p:sp>
        <p:nvSpPr>
          <p:cNvPr id="4" name="Title 3">
            <a:extLst>
              <a:ext uri="{FF2B5EF4-FFF2-40B4-BE49-F238E27FC236}">
                <a16:creationId xmlns:a16="http://schemas.microsoft.com/office/drawing/2014/main" id="{D66404D2-7E90-744A-8606-D558BBDE71E8}"/>
              </a:ext>
            </a:extLst>
          </p:cNvPr>
          <p:cNvSpPr>
            <a:spLocks noGrp="1"/>
          </p:cNvSpPr>
          <p:nvPr>
            <p:ph type="title"/>
          </p:nvPr>
        </p:nvSpPr>
        <p:spPr/>
        <p:txBody>
          <a:bodyPr>
            <a:normAutofit/>
          </a:bodyPr>
          <a:lstStyle/>
          <a:p>
            <a:r>
              <a:rPr lang="en-US" sz="2800" dirty="0">
                <a:latin typeface="Calibri" panose="020F0502020204030204" pitchFamily="34" charset="0"/>
                <a:cs typeface="Calibri" panose="020F0502020204030204" pitchFamily="34" charset="0"/>
              </a:rPr>
              <a:t>Disclaimer</a:t>
            </a:r>
          </a:p>
        </p:txBody>
      </p:sp>
    </p:spTree>
    <p:extLst>
      <p:ext uri="{BB962C8B-B14F-4D97-AF65-F5344CB8AC3E}">
        <p14:creationId xmlns:p14="http://schemas.microsoft.com/office/powerpoint/2010/main" val="40423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54FC9-1D8C-B343-9B0B-CF0E555D18E4}"/>
              </a:ext>
            </a:extLst>
          </p:cNvPr>
          <p:cNvSpPr>
            <a:spLocks noGrp="1"/>
          </p:cNvSpPr>
          <p:nvPr>
            <p:ph type="title"/>
          </p:nvPr>
        </p:nvSpPr>
        <p:spPr/>
        <p:txBody>
          <a:bodyPr/>
          <a:lstStyle/>
          <a:p>
            <a:r>
              <a:rPr lang="en-US" dirty="0"/>
              <a:t>Question 5 – Requirement and Design Decision</a:t>
            </a:r>
          </a:p>
        </p:txBody>
      </p:sp>
      <p:sp>
        <p:nvSpPr>
          <p:cNvPr id="5" name="Content Placeholder 4">
            <a:extLst>
              <a:ext uri="{FF2B5EF4-FFF2-40B4-BE49-F238E27FC236}">
                <a16:creationId xmlns:a16="http://schemas.microsoft.com/office/drawing/2014/main" id="{A83FAA00-8C87-5D43-9490-7A08C90D85C9}"/>
              </a:ext>
            </a:extLst>
          </p:cNvPr>
          <p:cNvSpPr>
            <a:spLocks noGrp="1"/>
          </p:cNvSpPr>
          <p:nvPr>
            <p:ph idx="1"/>
          </p:nvPr>
        </p:nvSpPr>
        <p:spPr/>
        <p:txBody>
          <a:bodyPr>
            <a:normAutofit/>
          </a:bodyPr>
          <a:lstStyle/>
          <a:p>
            <a:r>
              <a:rPr lang="en-US" sz="2000" b="1" dirty="0">
                <a:solidFill>
                  <a:schemeClr val="tx1"/>
                </a:solidFill>
                <a:latin typeface="+mn-lt"/>
              </a:rPr>
              <a:t>Requirement: </a:t>
            </a:r>
            <a:r>
              <a:rPr lang="en-US" sz="2000" dirty="0">
                <a:solidFill>
                  <a:schemeClr val="tx1"/>
                </a:solidFill>
                <a:latin typeface="+mn-lt"/>
              </a:rPr>
              <a:t>An image of the employee must be included on all of the pages in the forms package.</a:t>
            </a:r>
          </a:p>
          <a:p>
            <a:r>
              <a:rPr lang="en-US" sz="2000" b="1" dirty="0">
                <a:solidFill>
                  <a:schemeClr val="tx1"/>
                </a:solidFill>
                <a:latin typeface="+mn-lt"/>
              </a:rPr>
              <a:t>Design Decision: </a:t>
            </a:r>
          </a:p>
          <a:p>
            <a:pPr marL="342900" indent="-342900">
              <a:buFont typeface="Arial" panose="020B0604020202020204" pitchFamily="34" charset="0"/>
              <a:buChar char="•"/>
            </a:pPr>
            <a:r>
              <a:rPr lang="en-US" sz="2000" dirty="0">
                <a:solidFill>
                  <a:schemeClr val="tx1"/>
                </a:solidFill>
                <a:latin typeface="+mn-lt"/>
              </a:rPr>
              <a:t>A large photo taken for the employee badge will be on first page of the electronic forms package. </a:t>
            </a:r>
          </a:p>
          <a:p>
            <a:pPr marL="342900" indent="-342900">
              <a:buFont typeface="Arial" panose="020B0604020202020204" pitchFamily="34" charset="0"/>
              <a:buChar char="•"/>
            </a:pPr>
            <a:r>
              <a:rPr lang="en-US" sz="2000" dirty="0">
                <a:solidFill>
                  <a:schemeClr val="tx1"/>
                </a:solidFill>
                <a:latin typeface="+mn-lt"/>
              </a:rPr>
              <a:t>A smaller folder will be included on all other pages along with the person’s name and badge number.</a:t>
            </a:r>
          </a:p>
        </p:txBody>
      </p:sp>
      <p:sp>
        <p:nvSpPr>
          <p:cNvPr id="6" name="Content Placeholder 5">
            <a:extLst>
              <a:ext uri="{FF2B5EF4-FFF2-40B4-BE49-F238E27FC236}">
                <a16:creationId xmlns:a16="http://schemas.microsoft.com/office/drawing/2014/main" id="{B8ECCD64-CFB8-2443-A980-B3720ABDF7BC}"/>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186440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0267-B1F0-284B-B151-63BEC072B31F}"/>
              </a:ext>
            </a:extLst>
          </p:cNvPr>
          <p:cNvSpPr>
            <a:spLocks noGrp="1"/>
          </p:cNvSpPr>
          <p:nvPr>
            <p:ph type="title"/>
          </p:nvPr>
        </p:nvSpPr>
        <p:spPr/>
        <p:txBody>
          <a:bodyPr/>
          <a:lstStyle/>
          <a:p>
            <a:r>
              <a:rPr lang="en-US" dirty="0"/>
              <a:t>Question 5 – Users, Impacts, and Recommendations</a:t>
            </a:r>
          </a:p>
        </p:txBody>
      </p:sp>
      <p:sp>
        <p:nvSpPr>
          <p:cNvPr id="3" name="Content Placeholder 2">
            <a:extLst>
              <a:ext uri="{FF2B5EF4-FFF2-40B4-BE49-F238E27FC236}">
                <a16:creationId xmlns:a16="http://schemas.microsoft.com/office/drawing/2014/main" id="{733AD345-B088-ED43-9E94-25366B17C7BD}"/>
              </a:ext>
            </a:extLst>
          </p:cNvPr>
          <p:cNvSpPr>
            <a:spLocks noGrp="1"/>
          </p:cNvSpPr>
          <p:nvPr>
            <p:ph idx="1"/>
          </p:nvPr>
        </p:nvSpPr>
        <p:spPr/>
        <p:txBody>
          <a:bodyPr>
            <a:normAutofit/>
          </a:bodyPr>
          <a:lstStyle/>
          <a:p>
            <a:r>
              <a:rPr lang="en-US" b="1" dirty="0"/>
              <a:t>Users impacted</a:t>
            </a:r>
          </a:p>
          <a:p>
            <a:pPr lvl="1"/>
            <a:r>
              <a:rPr lang="en-US" sz="1800" dirty="0"/>
              <a:t>Visual</a:t>
            </a:r>
          </a:p>
          <a:p>
            <a:r>
              <a:rPr lang="en-US" b="1" dirty="0"/>
              <a:t>Impact of poorly communicated design</a:t>
            </a:r>
          </a:p>
          <a:p>
            <a:pPr lvl="1"/>
            <a:r>
              <a:rPr lang="en-US" sz="1800" dirty="0"/>
              <a:t>Visually impaired users do not know that there are images with meaning on the page</a:t>
            </a:r>
          </a:p>
          <a:p>
            <a:pPr lvl="1"/>
            <a:r>
              <a:rPr lang="en-US" sz="1800" dirty="0"/>
              <a:t>Visually impaired users hear content that really does not provide meaning</a:t>
            </a:r>
          </a:p>
          <a:p>
            <a:r>
              <a:rPr lang="en-US" b="1" dirty="0"/>
              <a:t>Recommendations</a:t>
            </a:r>
          </a:p>
          <a:p>
            <a:pPr lvl="1"/>
            <a:r>
              <a:rPr lang="en-US" sz="1800" dirty="0"/>
              <a:t>Provide clear guidance on what images need text descriptions and what images do not need text descriptions</a:t>
            </a:r>
          </a:p>
          <a:p>
            <a:pPr lvl="2"/>
            <a:r>
              <a:rPr lang="en-US" sz="1700" dirty="0"/>
              <a:t>Images that do not need text descriptions are those that are purely on a page to make it “sizzle” or those that are adjacent to visible text that accurately describes them</a:t>
            </a:r>
          </a:p>
          <a:p>
            <a:pPr lvl="1"/>
            <a:r>
              <a:rPr lang="en-US" sz="1800" dirty="0"/>
              <a:t>Provide clear text descriptions for images with meaning, for example cat does not accurately describe the image of a male lion.</a:t>
            </a:r>
          </a:p>
        </p:txBody>
      </p:sp>
    </p:spTree>
    <p:extLst>
      <p:ext uri="{BB962C8B-B14F-4D97-AF65-F5344CB8AC3E}">
        <p14:creationId xmlns:p14="http://schemas.microsoft.com/office/powerpoint/2010/main" val="17024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3169-9A6D-C940-9705-7FF8FEACD64F}"/>
              </a:ext>
            </a:extLst>
          </p:cNvPr>
          <p:cNvSpPr>
            <a:spLocks noGrp="1"/>
          </p:cNvSpPr>
          <p:nvPr>
            <p:ph type="title"/>
          </p:nvPr>
        </p:nvSpPr>
        <p:spPr/>
        <p:txBody>
          <a:bodyPr/>
          <a:lstStyle/>
          <a:p>
            <a:r>
              <a:rPr lang="en-US" dirty="0"/>
              <a:t>Question 5 – Recommendations (additional)</a:t>
            </a:r>
          </a:p>
        </p:txBody>
      </p:sp>
      <p:sp>
        <p:nvSpPr>
          <p:cNvPr id="3" name="Content Placeholder 2">
            <a:extLst>
              <a:ext uri="{FF2B5EF4-FFF2-40B4-BE49-F238E27FC236}">
                <a16:creationId xmlns:a16="http://schemas.microsoft.com/office/drawing/2014/main" id="{2E50CD33-71F0-3040-B441-8A0420E2327F}"/>
              </a:ext>
            </a:extLst>
          </p:cNvPr>
          <p:cNvSpPr>
            <a:spLocks noGrp="1"/>
          </p:cNvSpPr>
          <p:nvPr>
            <p:ph idx="1"/>
          </p:nvPr>
        </p:nvSpPr>
        <p:spPr/>
        <p:txBody>
          <a:bodyPr/>
          <a:lstStyle/>
          <a:p>
            <a:r>
              <a:rPr lang="en-US" b="1" dirty="0"/>
              <a:t>Recommendation</a:t>
            </a:r>
          </a:p>
          <a:p>
            <a:pPr lvl="1"/>
            <a:r>
              <a:rPr lang="en-US" sz="1800" dirty="0"/>
              <a:t>When an application includes things like charts or graphs, having a clean text alternative like a date table is important as it allows visually and cognitively impaired users to have a back up method for understanding how different data points relate.</a:t>
            </a:r>
          </a:p>
          <a:p>
            <a:pPr lvl="2"/>
            <a:r>
              <a:rPr lang="en-US" sz="1600" dirty="0"/>
              <a:t>Tools like High Charts are improving the accessibility such that users can more easily navigate a chart and hear the x and y data points. It is still good to have the back up text description just in case.</a:t>
            </a:r>
          </a:p>
          <a:p>
            <a:pPr lvl="1"/>
            <a:r>
              <a:rPr lang="en-US" sz="1800" dirty="0"/>
              <a:t>Communicate to developers about how to use images. Images that are used in Cascading Style Sheets may not always be visible in high contrast modes. If a common component library is used, make sure that these types of images are visible across multiple contrast types.</a:t>
            </a:r>
          </a:p>
          <a:p>
            <a:endParaRPr lang="en-US" dirty="0"/>
          </a:p>
        </p:txBody>
      </p:sp>
    </p:spTree>
    <p:extLst>
      <p:ext uri="{BB962C8B-B14F-4D97-AF65-F5344CB8AC3E}">
        <p14:creationId xmlns:p14="http://schemas.microsoft.com/office/powerpoint/2010/main" val="200926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3037D-50DA-AD4D-BF0D-96FBB22251A0}"/>
              </a:ext>
            </a:extLst>
          </p:cNvPr>
          <p:cNvSpPr>
            <a:spLocks noGrp="1"/>
          </p:cNvSpPr>
          <p:nvPr>
            <p:ph type="ctrTitle"/>
          </p:nvPr>
        </p:nvSpPr>
        <p:spPr/>
        <p:txBody>
          <a:bodyPr/>
          <a:lstStyle/>
          <a:p>
            <a:r>
              <a:rPr lang="en-US" dirty="0"/>
              <a:t>Interactive Elements</a:t>
            </a:r>
          </a:p>
        </p:txBody>
      </p:sp>
      <p:sp>
        <p:nvSpPr>
          <p:cNvPr id="5" name="Subtitle 4">
            <a:extLst>
              <a:ext uri="{FF2B5EF4-FFF2-40B4-BE49-F238E27FC236}">
                <a16:creationId xmlns:a16="http://schemas.microsoft.com/office/drawing/2014/main" id="{D805A8F2-4C08-7C43-8EFD-5D1C40480F51}"/>
              </a:ext>
            </a:extLst>
          </p:cNvPr>
          <p:cNvSpPr>
            <a:spLocks noGrp="1"/>
          </p:cNvSpPr>
          <p:nvPr>
            <p:ph type="subTitle" idx="1"/>
          </p:nvPr>
        </p:nvSpPr>
        <p:spPr/>
        <p:txBody>
          <a:bodyPr/>
          <a:lstStyle/>
          <a:p>
            <a:endParaRPr lang="en-US" dirty="0"/>
          </a:p>
        </p:txBody>
      </p:sp>
      <p:sp>
        <p:nvSpPr>
          <p:cNvPr id="2" name="Rectangle 1">
            <a:extLst>
              <a:ext uri="{FF2B5EF4-FFF2-40B4-BE49-F238E27FC236}">
                <a16:creationId xmlns:a16="http://schemas.microsoft.com/office/drawing/2014/main" id="{F06A8D40-21E7-9941-9EEC-D96C7A71BAE2}"/>
              </a:ext>
            </a:extLst>
          </p:cNvPr>
          <p:cNvSpPr/>
          <p:nvPr/>
        </p:nvSpPr>
        <p:spPr>
          <a:xfrm>
            <a:off x="621570" y="2357347"/>
            <a:ext cx="4572000" cy="4093428"/>
          </a:xfrm>
          <a:prstGeom prst="rect">
            <a:avLst/>
          </a:prstGeom>
        </p:spPr>
        <p:txBody>
          <a:bodyPr>
            <a:spAutoFit/>
          </a:bodyPr>
          <a:lstStyle/>
          <a:p>
            <a:r>
              <a:rPr lang="en-US" sz="2000" b="1" dirty="0">
                <a:solidFill>
                  <a:schemeClr val="bg1"/>
                </a:solidFill>
              </a:rPr>
              <a:t>Relevant Success Criteria:</a:t>
            </a:r>
          </a:p>
          <a:p>
            <a:pPr marL="285750" indent="-285750">
              <a:buFont typeface="Arial" panose="020B0604020202020204" pitchFamily="34" charset="0"/>
              <a:buChar char="•"/>
            </a:pPr>
            <a:r>
              <a:rPr lang="en-US" sz="2000" b="1" dirty="0">
                <a:solidFill>
                  <a:schemeClr val="bg1"/>
                </a:solidFill>
              </a:rPr>
              <a:t>1.1.1 Non-text Content</a:t>
            </a:r>
          </a:p>
          <a:p>
            <a:pPr marL="285750" indent="-285750">
              <a:buFont typeface="Arial" panose="020B0604020202020204" pitchFamily="34" charset="0"/>
              <a:buChar char="•"/>
            </a:pPr>
            <a:r>
              <a:rPr lang="en-US" sz="2000" b="1" dirty="0">
                <a:solidFill>
                  <a:schemeClr val="bg1"/>
                </a:solidFill>
              </a:rPr>
              <a:t>1.3.1 Info and Relationships</a:t>
            </a:r>
          </a:p>
          <a:p>
            <a:pPr marL="285750" indent="-285750">
              <a:buFont typeface="Arial" panose="020B0604020202020204" pitchFamily="34" charset="0"/>
              <a:buChar char="•"/>
            </a:pPr>
            <a:r>
              <a:rPr lang="en-US" sz="2000" b="1" dirty="0">
                <a:solidFill>
                  <a:schemeClr val="bg1"/>
                </a:solidFill>
              </a:rPr>
              <a:t>1.3.5 Identify Input Purpose</a:t>
            </a:r>
          </a:p>
          <a:p>
            <a:pPr marL="285750" indent="-285750">
              <a:buFont typeface="Arial" panose="020B0604020202020204" pitchFamily="34" charset="0"/>
              <a:buChar char="•"/>
            </a:pPr>
            <a:r>
              <a:rPr lang="en-US" sz="2000" b="1" dirty="0">
                <a:solidFill>
                  <a:schemeClr val="bg1"/>
                </a:solidFill>
              </a:rPr>
              <a:t>1.4.1 Use of Color</a:t>
            </a:r>
          </a:p>
          <a:p>
            <a:pPr marL="285750" indent="-285750">
              <a:buFont typeface="Arial" panose="020B0604020202020204" pitchFamily="34" charset="0"/>
              <a:buChar char="•"/>
            </a:pPr>
            <a:r>
              <a:rPr lang="en-US" sz="2000" b="1" dirty="0">
                <a:solidFill>
                  <a:schemeClr val="bg1"/>
                </a:solidFill>
              </a:rPr>
              <a:t>1.4.11 Non-text Contrast</a:t>
            </a:r>
          </a:p>
          <a:p>
            <a:pPr marL="285750" indent="-285750">
              <a:buFont typeface="Arial" panose="020B0604020202020204" pitchFamily="34" charset="0"/>
              <a:buChar char="•"/>
            </a:pPr>
            <a:r>
              <a:rPr lang="en-US" sz="2000" b="1" dirty="0">
                <a:solidFill>
                  <a:schemeClr val="bg1"/>
                </a:solidFill>
              </a:rPr>
              <a:t>1.4.12 Text Spacing</a:t>
            </a:r>
          </a:p>
          <a:p>
            <a:pPr marL="285750" indent="-285750">
              <a:buFont typeface="Arial" panose="020B0604020202020204" pitchFamily="34" charset="0"/>
              <a:buChar char="•"/>
            </a:pPr>
            <a:r>
              <a:rPr lang="en-US" sz="2000" b="1" dirty="0">
                <a:solidFill>
                  <a:schemeClr val="bg1"/>
                </a:solidFill>
              </a:rPr>
              <a:t>2.4.4 Link Purpose (In Context)</a:t>
            </a:r>
          </a:p>
          <a:p>
            <a:pPr marL="285750" indent="-285750">
              <a:buFont typeface="Arial" panose="020B0604020202020204" pitchFamily="34" charset="0"/>
              <a:buChar char="•"/>
            </a:pPr>
            <a:r>
              <a:rPr lang="en-US" sz="2000" b="1" dirty="0">
                <a:solidFill>
                  <a:schemeClr val="bg1"/>
                </a:solidFill>
              </a:rPr>
              <a:t>2.4.6 Headings and Labels</a:t>
            </a:r>
          </a:p>
          <a:p>
            <a:pPr marL="285750" indent="-285750">
              <a:buFont typeface="Arial" panose="020B0604020202020204" pitchFamily="34" charset="0"/>
              <a:buChar char="•"/>
            </a:pPr>
            <a:r>
              <a:rPr lang="en-US" sz="2000" b="1" dirty="0">
                <a:solidFill>
                  <a:schemeClr val="bg1"/>
                </a:solidFill>
              </a:rPr>
              <a:t>2.4.7 Focus Visible</a:t>
            </a:r>
          </a:p>
          <a:p>
            <a:pPr marL="285750" indent="-285750">
              <a:buFont typeface="Arial" panose="020B0604020202020204" pitchFamily="34" charset="0"/>
              <a:buChar char="•"/>
            </a:pPr>
            <a:r>
              <a:rPr lang="en-US" sz="2000" b="1" dirty="0">
                <a:solidFill>
                  <a:schemeClr val="bg1"/>
                </a:solidFill>
              </a:rPr>
              <a:t>2.5.3 Label in Name</a:t>
            </a:r>
          </a:p>
          <a:p>
            <a:pPr marL="285750" indent="-285750">
              <a:buFont typeface="Arial" panose="020B0604020202020204" pitchFamily="34" charset="0"/>
              <a:buChar char="•"/>
            </a:pPr>
            <a:r>
              <a:rPr lang="en-US" sz="2000" b="1" dirty="0">
                <a:solidFill>
                  <a:schemeClr val="bg1"/>
                </a:solidFill>
              </a:rPr>
              <a:t>3.3.2 Labels or Instructions</a:t>
            </a:r>
          </a:p>
          <a:p>
            <a:pPr marL="285750" indent="-285750">
              <a:buFont typeface="Arial" panose="020B0604020202020204" pitchFamily="34" charset="0"/>
              <a:buChar char="•"/>
            </a:pPr>
            <a:r>
              <a:rPr lang="en-US" sz="2000" b="1" dirty="0">
                <a:solidFill>
                  <a:schemeClr val="bg1"/>
                </a:solidFill>
              </a:rPr>
              <a:t>4.1.2 Name, Role, Value</a:t>
            </a:r>
          </a:p>
        </p:txBody>
      </p:sp>
    </p:spTree>
    <p:extLst>
      <p:ext uri="{BB962C8B-B14F-4D97-AF65-F5344CB8AC3E}">
        <p14:creationId xmlns:p14="http://schemas.microsoft.com/office/powerpoint/2010/main" val="9333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C670-745B-824A-9D5B-FA232E42F665}"/>
              </a:ext>
            </a:extLst>
          </p:cNvPr>
          <p:cNvSpPr>
            <a:spLocks noGrp="1"/>
          </p:cNvSpPr>
          <p:nvPr>
            <p:ph type="title"/>
          </p:nvPr>
        </p:nvSpPr>
        <p:spPr/>
        <p:txBody>
          <a:bodyPr/>
          <a:lstStyle/>
          <a:p>
            <a:r>
              <a:rPr lang="en-US" dirty="0"/>
              <a:t>Questions 6 to 8</a:t>
            </a:r>
          </a:p>
        </p:txBody>
      </p:sp>
      <p:sp>
        <p:nvSpPr>
          <p:cNvPr id="3" name="Content Placeholder 2">
            <a:extLst>
              <a:ext uri="{FF2B5EF4-FFF2-40B4-BE49-F238E27FC236}">
                <a16:creationId xmlns:a16="http://schemas.microsoft.com/office/drawing/2014/main" id="{ACF3627F-9C99-EC41-891B-1AC17EE3F49B}"/>
              </a:ext>
            </a:extLst>
          </p:cNvPr>
          <p:cNvSpPr>
            <a:spLocks noGrp="1"/>
          </p:cNvSpPr>
          <p:nvPr>
            <p:ph idx="1"/>
          </p:nvPr>
        </p:nvSpPr>
        <p:spPr/>
        <p:txBody>
          <a:bodyPr vert="horz" lIns="0" tIns="0" rIns="0" bIns="0" rtlCol="0" anchor="t">
            <a:noAutofit/>
          </a:bodyPr>
          <a:lstStyle/>
          <a:p>
            <a:pPr marL="0" indent="0">
              <a:buNone/>
            </a:pPr>
            <a:r>
              <a:rPr lang="en-US" sz="3600" b="1" dirty="0"/>
              <a:t>6. Are there form elements?</a:t>
            </a:r>
          </a:p>
          <a:p>
            <a:pPr lvl="1"/>
            <a:r>
              <a:rPr lang="en-US" sz="2800" dirty="0"/>
              <a:t>Input/text/edit fields</a:t>
            </a:r>
          </a:p>
          <a:p>
            <a:pPr lvl="1"/>
            <a:r>
              <a:rPr lang="en-US" sz="2800" dirty="0"/>
              <a:t>Select/drop-down menus</a:t>
            </a:r>
          </a:p>
          <a:p>
            <a:pPr lvl="1"/>
            <a:r>
              <a:rPr lang="en-US" sz="2800" dirty="0"/>
              <a:t>Radio buttons</a:t>
            </a:r>
          </a:p>
          <a:p>
            <a:pPr lvl="1"/>
            <a:r>
              <a:rPr lang="en-US" sz="2800" dirty="0"/>
              <a:t>Checkboxes</a:t>
            </a:r>
            <a:endParaRPr lang="en-US" sz="2800" dirty="0">
              <a:cs typeface="Calibri"/>
            </a:endParaRPr>
          </a:p>
          <a:p>
            <a:pPr marL="0" indent="0">
              <a:buNone/>
            </a:pPr>
            <a:r>
              <a:rPr lang="en-US" sz="3200" b="1" dirty="0"/>
              <a:t>7. Are there buttons, image buttons, and/or links?</a:t>
            </a:r>
            <a:endParaRPr lang="en-US" dirty="0">
              <a:cs typeface="Calibri"/>
            </a:endParaRPr>
          </a:p>
          <a:p>
            <a:pPr marL="0" indent="0">
              <a:buNone/>
            </a:pPr>
            <a:r>
              <a:rPr lang="en-US" sz="3200" b="1" dirty="0"/>
              <a:t>8. Are there elements such as tabs, accordions, menus, dialogs, or other complex widgets?</a:t>
            </a:r>
            <a:endParaRPr lang="en-US" sz="3200" b="1" dirty="0">
              <a:cs typeface="Calibri"/>
            </a:endParaRPr>
          </a:p>
          <a:p>
            <a:endParaRPr lang="en-US" sz="3200" b="1" dirty="0"/>
          </a:p>
          <a:p>
            <a:endParaRPr lang="en-US" dirty="0"/>
          </a:p>
        </p:txBody>
      </p:sp>
    </p:spTree>
    <p:extLst>
      <p:ext uri="{BB962C8B-B14F-4D97-AF65-F5344CB8AC3E}">
        <p14:creationId xmlns:p14="http://schemas.microsoft.com/office/powerpoint/2010/main" val="121063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30B48-1080-EE4C-B049-93E0CB425DD0}"/>
              </a:ext>
            </a:extLst>
          </p:cNvPr>
          <p:cNvSpPr>
            <a:spLocks noGrp="1"/>
          </p:cNvSpPr>
          <p:nvPr>
            <p:ph type="title"/>
          </p:nvPr>
        </p:nvSpPr>
        <p:spPr/>
        <p:txBody>
          <a:bodyPr/>
          <a:lstStyle/>
          <a:p>
            <a:r>
              <a:rPr lang="en-US" dirty="0"/>
              <a:t>Questions 6 to 8 –  Requirement and Design Decision</a:t>
            </a:r>
          </a:p>
        </p:txBody>
      </p:sp>
      <p:sp>
        <p:nvSpPr>
          <p:cNvPr id="5" name="Content Placeholder 4">
            <a:extLst>
              <a:ext uri="{FF2B5EF4-FFF2-40B4-BE49-F238E27FC236}">
                <a16:creationId xmlns:a16="http://schemas.microsoft.com/office/drawing/2014/main" id="{079CA1D9-DE60-5F4B-A0E8-7652C1F2E1B9}"/>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rPr>
              <a:t>Requirement: </a:t>
            </a:r>
            <a:r>
              <a:rPr lang="en-US" sz="2000" dirty="0">
                <a:solidFill>
                  <a:schemeClr val="tx1"/>
                </a:solidFill>
                <a:latin typeface="+mn-lt"/>
              </a:rPr>
              <a:t>All new hire forms must be completed online</a:t>
            </a:r>
          </a:p>
          <a:p>
            <a:r>
              <a:rPr lang="en-US" sz="2000" b="1" dirty="0">
                <a:solidFill>
                  <a:schemeClr val="tx1"/>
                </a:solidFill>
                <a:latin typeface="+mn-lt"/>
              </a:rPr>
              <a:t>Design Decision: </a:t>
            </a:r>
            <a:r>
              <a:rPr lang="en-US" sz="2000" dirty="0">
                <a:solidFill>
                  <a:schemeClr val="tx1"/>
                </a:solidFill>
                <a:latin typeface="+mn-lt"/>
              </a:rPr>
              <a:t>Create forms that allow users to complete all necessary paperwork online</a:t>
            </a:r>
            <a:endParaRPr lang="en-US" sz="2000" dirty="0">
              <a:solidFill>
                <a:schemeClr val="tx1"/>
              </a:solidFill>
              <a:latin typeface="+mn-lt"/>
              <a:cs typeface="Calibri"/>
            </a:endParaRPr>
          </a:p>
          <a:p>
            <a:endParaRPr lang="en-US" dirty="0"/>
          </a:p>
        </p:txBody>
      </p:sp>
      <p:sp>
        <p:nvSpPr>
          <p:cNvPr id="6" name="Content Placeholder 5">
            <a:extLst>
              <a:ext uri="{FF2B5EF4-FFF2-40B4-BE49-F238E27FC236}">
                <a16:creationId xmlns:a16="http://schemas.microsoft.com/office/drawing/2014/main" id="{B19C284A-EF5D-D34F-869F-4DB3DCBB934F}"/>
              </a:ext>
            </a:extLst>
          </p:cNvPr>
          <p:cNvSpPr>
            <a:spLocks noGrp="1"/>
          </p:cNvSpPr>
          <p:nvPr>
            <p:ph idx="10"/>
          </p:nvPr>
        </p:nvSpPr>
        <p:spPr/>
        <p:txBody>
          <a:bodyPr>
            <a:noAutofit/>
          </a:bodyPr>
          <a:lstStyle/>
          <a:p>
            <a:endParaRPr lang="en-US" sz="1600" dirty="0">
              <a:solidFill>
                <a:schemeClr val="tx1"/>
              </a:solidFill>
            </a:endParaRPr>
          </a:p>
        </p:txBody>
      </p:sp>
    </p:spTree>
    <p:extLst>
      <p:ext uri="{BB962C8B-B14F-4D97-AF65-F5344CB8AC3E}">
        <p14:creationId xmlns:p14="http://schemas.microsoft.com/office/powerpoint/2010/main" val="1152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6B6B01-3055-2B4B-88D2-2AF2FED415D4}"/>
              </a:ext>
            </a:extLst>
          </p:cNvPr>
          <p:cNvSpPr>
            <a:spLocks noGrp="1"/>
          </p:cNvSpPr>
          <p:nvPr>
            <p:ph type="title"/>
          </p:nvPr>
        </p:nvSpPr>
        <p:spPr/>
        <p:txBody>
          <a:bodyPr/>
          <a:lstStyle/>
          <a:p>
            <a:r>
              <a:rPr lang="en-US" dirty="0"/>
              <a:t>Questions 6 to 8 – Users and Impact</a:t>
            </a:r>
          </a:p>
        </p:txBody>
      </p:sp>
      <p:sp>
        <p:nvSpPr>
          <p:cNvPr id="6" name="Content Placeholder 5">
            <a:extLst>
              <a:ext uri="{FF2B5EF4-FFF2-40B4-BE49-F238E27FC236}">
                <a16:creationId xmlns:a16="http://schemas.microsoft.com/office/drawing/2014/main" id="{262CE004-294C-5E44-B01B-54FE0409041F}"/>
              </a:ext>
            </a:extLst>
          </p:cNvPr>
          <p:cNvSpPr>
            <a:spLocks noGrp="1"/>
          </p:cNvSpPr>
          <p:nvPr>
            <p:ph idx="1"/>
          </p:nvPr>
        </p:nvSpPr>
        <p:spPr/>
        <p:txBody>
          <a:bodyPr vert="horz" lIns="0" tIns="0" rIns="0" bIns="0" rtlCol="0" anchor="t">
            <a:noAutofit/>
          </a:bodyPr>
          <a:lstStyle/>
          <a:p>
            <a:r>
              <a:rPr lang="en-US" b="1" dirty="0"/>
              <a:t>Users impacted</a:t>
            </a:r>
          </a:p>
          <a:p>
            <a:pPr marL="461645" lvl="1"/>
            <a:r>
              <a:rPr lang="en-US" sz="1800" dirty="0"/>
              <a:t>Visual, Motor/Mobility, Cognitive, and Color</a:t>
            </a:r>
          </a:p>
          <a:p>
            <a:r>
              <a:rPr lang="en-US" b="1" dirty="0"/>
              <a:t>Impact of poorly communicated design</a:t>
            </a:r>
            <a:endParaRPr lang="en-US" b="1" dirty="0">
              <a:cs typeface="Calibri"/>
            </a:endParaRPr>
          </a:p>
          <a:p>
            <a:pPr marL="461645" lvl="1"/>
            <a:r>
              <a:rPr lang="en-US" sz="1800" dirty="0">
                <a:cs typeface="Calibri"/>
              </a:rPr>
              <a:t>Lack of clear text descriptions and labels may make the complex widgets, form fields, links, and buttons confusing to visually and cognitively impaired users</a:t>
            </a:r>
          </a:p>
          <a:p>
            <a:pPr marL="461645" lvl="1"/>
            <a:r>
              <a:rPr lang="en-US" sz="1800" dirty="0">
                <a:cs typeface="Calibri"/>
              </a:rPr>
              <a:t>Undefined formats for form fields may increase the likelihood of errors</a:t>
            </a:r>
          </a:p>
          <a:p>
            <a:pPr marL="461645" lvl="1"/>
            <a:r>
              <a:rPr lang="en-US" sz="1800" dirty="0">
                <a:cs typeface="Calibri"/>
              </a:rPr>
              <a:t>Poor visual cues may mean motor/mobility and color impaired users do not realize what content is interactive or what content has focus</a:t>
            </a:r>
          </a:p>
          <a:p>
            <a:pPr marL="461645" lvl="1"/>
            <a:r>
              <a:rPr lang="en-US" sz="1800" dirty="0">
                <a:cs typeface="Calibri"/>
              </a:rPr>
              <a:t>Poorly communicated behavior for complex widgets may mean that some visually impaired and motor impaired users will be unable to use the widget to complete tasks or navigate the application easily.</a:t>
            </a:r>
          </a:p>
        </p:txBody>
      </p:sp>
    </p:spTree>
    <p:extLst>
      <p:ext uri="{BB962C8B-B14F-4D97-AF65-F5344CB8AC3E}">
        <p14:creationId xmlns:p14="http://schemas.microsoft.com/office/powerpoint/2010/main" val="32368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D4D41B-335E-EC40-B8CC-27315E2E3A9B}"/>
              </a:ext>
            </a:extLst>
          </p:cNvPr>
          <p:cNvSpPr>
            <a:spLocks noGrp="1"/>
          </p:cNvSpPr>
          <p:nvPr>
            <p:ph type="title"/>
          </p:nvPr>
        </p:nvSpPr>
        <p:spPr/>
        <p:txBody>
          <a:bodyPr/>
          <a:lstStyle/>
          <a:p>
            <a:r>
              <a:rPr lang="en-US" dirty="0"/>
              <a:t>Questions 6 &amp; 7 Forms, Buttons, and Links – Recommendation</a:t>
            </a:r>
          </a:p>
        </p:txBody>
      </p:sp>
      <p:sp>
        <p:nvSpPr>
          <p:cNvPr id="6" name="Content Placeholder 5">
            <a:extLst>
              <a:ext uri="{FF2B5EF4-FFF2-40B4-BE49-F238E27FC236}">
                <a16:creationId xmlns:a16="http://schemas.microsoft.com/office/drawing/2014/main" id="{6C1E9346-76E7-FE43-8999-3DD07D3595CC}"/>
              </a:ext>
            </a:extLst>
          </p:cNvPr>
          <p:cNvSpPr>
            <a:spLocks noGrp="1"/>
          </p:cNvSpPr>
          <p:nvPr>
            <p:ph idx="1"/>
          </p:nvPr>
        </p:nvSpPr>
        <p:spPr>
          <a:xfrm>
            <a:off x="309563" y="1546224"/>
            <a:ext cx="8520112" cy="4809751"/>
          </a:xfrm>
        </p:spPr>
        <p:txBody>
          <a:bodyPr/>
          <a:lstStyle/>
          <a:p>
            <a:r>
              <a:rPr lang="en-US" b="1" dirty="0">
                <a:ea typeface="+mn-lt"/>
                <a:cs typeface="+mn-lt"/>
              </a:rPr>
              <a:t>Recommendation</a:t>
            </a:r>
          </a:p>
          <a:p>
            <a:pPr lvl="1"/>
            <a:r>
              <a:rPr lang="en-US" sz="1700" dirty="0">
                <a:ea typeface="+mn-lt"/>
                <a:cs typeface="+mn-lt"/>
              </a:rPr>
              <a:t>Include visible labels</a:t>
            </a:r>
          </a:p>
          <a:p>
            <a:pPr lvl="1"/>
            <a:r>
              <a:rPr lang="en-US" sz="1700" dirty="0">
                <a:ea typeface="+mn-lt"/>
                <a:cs typeface="+mn-lt"/>
              </a:rPr>
              <a:t>Visible text, like placeholders, must match the invisible label text</a:t>
            </a:r>
          </a:p>
          <a:p>
            <a:pPr lvl="1"/>
            <a:r>
              <a:rPr lang="en-US" sz="1700" dirty="0">
                <a:ea typeface="+mn-lt"/>
                <a:cs typeface="+mn-lt"/>
              </a:rPr>
              <a:t>Be clear if a specific data entry format applies, like email or password.</a:t>
            </a:r>
          </a:p>
          <a:p>
            <a:pPr lvl="1"/>
            <a:r>
              <a:rPr lang="en-US" sz="1700" dirty="0">
                <a:ea typeface="+mn-lt"/>
                <a:cs typeface="+mn-lt"/>
              </a:rPr>
              <a:t>If content must be entered in a specific format, include instructions</a:t>
            </a:r>
          </a:p>
          <a:p>
            <a:pPr lvl="1"/>
            <a:r>
              <a:rPr lang="en-US" sz="1700" dirty="0">
                <a:ea typeface="+mn-lt"/>
                <a:cs typeface="+mn-lt"/>
              </a:rPr>
              <a:t>Ensure to call out required fields</a:t>
            </a:r>
          </a:p>
          <a:p>
            <a:pPr lvl="1"/>
            <a:r>
              <a:rPr lang="en-US" sz="1700" dirty="0">
                <a:ea typeface="+mn-lt"/>
                <a:cs typeface="+mn-lt"/>
              </a:rPr>
              <a:t>The keyboard focus cue on buttons, links, and form fields must highly visible</a:t>
            </a:r>
          </a:p>
          <a:p>
            <a:pPr lvl="1"/>
            <a:r>
              <a:rPr lang="en-US" sz="1700" dirty="0">
                <a:ea typeface="+mn-lt"/>
                <a:cs typeface="+mn-lt"/>
              </a:rPr>
              <a:t>Text fields must have highly visible outlines</a:t>
            </a:r>
          </a:p>
          <a:p>
            <a:pPr lvl="1"/>
            <a:r>
              <a:rPr lang="en-US" sz="1700" dirty="0">
                <a:ea typeface="+mn-lt"/>
                <a:cs typeface="+mn-lt"/>
              </a:rPr>
              <a:t>Call out form groups when needed</a:t>
            </a:r>
          </a:p>
          <a:p>
            <a:pPr lvl="1"/>
            <a:r>
              <a:rPr lang="en-US" sz="1700" dirty="0">
                <a:ea typeface="+mn-lt"/>
                <a:cs typeface="+mn-lt"/>
              </a:rPr>
              <a:t>Text descriptions of the buttons are unique, descriptive, and concise</a:t>
            </a:r>
          </a:p>
          <a:p>
            <a:pPr lvl="1"/>
            <a:r>
              <a:rPr lang="en-US" sz="1700" dirty="0">
                <a:ea typeface="+mn-lt"/>
                <a:cs typeface="+mn-lt"/>
              </a:rPr>
              <a:t>Color contrast ratio of buttons and image buttons must be at least 3:1</a:t>
            </a:r>
          </a:p>
          <a:p>
            <a:pPr lvl="1"/>
            <a:r>
              <a:rPr lang="en-US" sz="1700" dirty="0">
                <a:ea typeface="+mn-lt"/>
                <a:cs typeface="+mn-lt"/>
              </a:rPr>
              <a:t>If color used to denote the link, then the link must have another visual cue, like an underline</a:t>
            </a:r>
            <a:endParaRPr lang="en-US" sz="1700" dirty="0">
              <a:cs typeface="Calibri"/>
            </a:endParaRPr>
          </a:p>
        </p:txBody>
      </p:sp>
    </p:spTree>
    <p:extLst>
      <p:ext uri="{BB962C8B-B14F-4D97-AF65-F5344CB8AC3E}">
        <p14:creationId xmlns:p14="http://schemas.microsoft.com/office/powerpoint/2010/main" val="89499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AB18-6A91-B540-A9C6-80E1815531CB}"/>
              </a:ext>
            </a:extLst>
          </p:cNvPr>
          <p:cNvSpPr>
            <a:spLocks noGrp="1"/>
          </p:cNvSpPr>
          <p:nvPr>
            <p:ph type="title"/>
          </p:nvPr>
        </p:nvSpPr>
        <p:spPr/>
        <p:txBody>
          <a:bodyPr/>
          <a:lstStyle/>
          <a:p>
            <a:r>
              <a:rPr lang="en-US" dirty="0"/>
              <a:t>Question 8 Complex Widgets – Recommendation</a:t>
            </a:r>
          </a:p>
        </p:txBody>
      </p:sp>
      <p:sp>
        <p:nvSpPr>
          <p:cNvPr id="3" name="Content Placeholder 2">
            <a:extLst>
              <a:ext uri="{FF2B5EF4-FFF2-40B4-BE49-F238E27FC236}">
                <a16:creationId xmlns:a16="http://schemas.microsoft.com/office/drawing/2014/main" id="{EE7B9E3E-E11C-4942-B480-0E43FE3B0160}"/>
              </a:ext>
            </a:extLst>
          </p:cNvPr>
          <p:cNvSpPr>
            <a:spLocks noGrp="1"/>
          </p:cNvSpPr>
          <p:nvPr>
            <p:ph idx="1"/>
          </p:nvPr>
        </p:nvSpPr>
        <p:spPr/>
        <p:txBody>
          <a:bodyPr/>
          <a:lstStyle/>
          <a:p>
            <a:r>
              <a:rPr lang="en-US" b="1" dirty="0"/>
              <a:t>Recommendation: Be clear on the expected interaction</a:t>
            </a:r>
          </a:p>
          <a:p>
            <a:pPr marL="461645" lvl="1"/>
            <a:r>
              <a:rPr lang="en-US" sz="1800" dirty="0">
                <a:cs typeface="Calibri"/>
              </a:rPr>
              <a:t>Tabs are a set of layered sections of content, known as tab panels, that display one panel of content at a time. </a:t>
            </a:r>
          </a:p>
          <a:p>
            <a:pPr marL="461645" lvl="1"/>
            <a:r>
              <a:rPr lang="en-US" sz="1800" dirty="0">
                <a:cs typeface="Calibri"/>
              </a:rPr>
              <a:t>An accordion is a vertically stacked set of interactive headings that each contain a title, content snippet, or thumbnail representing a section of content. </a:t>
            </a:r>
          </a:p>
          <a:p>
            <a:pPr marL="461645" lvl="1"/>
            <a:r>
              <a:rPr lang="en-US" sz="1800" dirty="0">
                <a:cs typeface="Calibri"/>
              </a:rPr>
              <a:t>A menu is a widget that offers a list of choices to the user, such as a set of actions or functions.</a:t>
            </a:r>
          </a:p>
          <a:p>
            <a:pPr marL="461645" lvl="1"/>
            <a:r>
              <a:rPr lang="en-US" sz="1800" dirty="0">
                <a:cs typeface="Calibri"/>
              </a:rPr>
              <a:t>A dialog is a window overlaid on either the primary window or another dialog window. Windows under a modal dialog are inert. That is, users cannot interact with content outside an active dialog window. Inert content outside an active dialog is typically visually obscured or dimmed so it is difficult to discern, and in some implementations, attempts to interact with the inert content cause the dialog to close.</a:t>
            </a:r>
          </a:p>
          <a:p>
            <a:pPr marL="460057" lvl="3"/>
            <a:r>
              <a:rPr lang="en-US" sz="1800" dirty="0">
                <a:cs typeface="Calibri"/>
              </a:rPr>
              <a:t>An alert dialog is a modal dialog that interrupts the user's workflow to communicate an important message and acquire a response.</a:t>
            </a:r>
          </a:p>
        </p:txBody>
      </p:sp>
    </p:spTree>
    <p:extLst>
      <p:ext uri="{BB962C8B-B14F-4D97-AF65-F5344CB8AC3E}">
        <p14:creationId xmlns:p14="http://schemas.microsoft.com/office/powerpoint/2010/main" val="116933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933F1-A021-C24A-85AD-509B9A6DB6D8}"/>
              </a:ext>
            </a:extLst>
          </p:cNvPr>
          <p:cNvSpPr>
            <a:spLocks noGrp="1"/>
          </p:cNvSpPr>
          <p:nvPr>
            <p:ph type="title"/>
          </p:nvPr>
        </p:nvSpPr>
        <p:spPr/>
        <p:txBody>
          <a:bodyPr/>
          <a:lstStyle/>
          <a:p>
            <a:r>
              <a:rPr lang="en-US" dirty="0"/>
              <a:t>Question 8 – Recommendation (cont.)</a:t>
            </a:r>
          </a:p>
        </p:txBody>
      </p:sp>
      <p:sp>
        <p:nvSpPr>
          <p:cNvPr id="6" name="Content Placeholder 5">
            <a:extLst>
              <a:ext uri="{FF2B5EF4-FFF2-40B4-BE49-F238E27FC236}">
                <a16:creationId xmlns:a16="http://schemas.microsoft.com/office/drawing/2014/main" id="{8444BBB7-12D9-C943-82C9-92B0763DFFC8}"/>
              </a:ext>
            </a:extLst>
          </p:cNvPr>
          <p:cNvSpPr>
            <a:spLocks noGrp="1"/>
          </p:cNvSpPr>
          <p:nvPr>
            <p:ph idx="1"/>
          </p:nvPr>
        </p:nvSpPr>
        <p:spPr/>
        <p:txBody>
          <a:bodyPr>
            <a:normAutofit/>
          </a:bodyPr>
          <a:lstStyle/>
          <a:p>
            <a:pPr marL="0" lvl="2" indent="0">
              <a:buNone/>
            </a:pPr>
            <a:r>
              <a:rPr lang="en-US" b="1" dirty="0">
                <a:cs typeface="Calibri"/>
              </a:rPr>
              <a:t>Recommendation</a:t>
            </a:r>
          </a:p>
          <a:p>
            <a:pPr marL="228282" lvl="2"/>
            <a:r>
              <a:rPr lang="en-US" sz="1800" dirty="0">
                <a:cs typeface="Calibri"/>
              </a:rPr>
              <a:t>A grid widget is a container that enables users to navigate the information or interactive elements it contains using directional navigation keys, such as arrow keys, Home , and End.</a:t>
            </a:r>
          </a:p>
          <a:p>
            <a:pPr marL="228282" lvl="2"/>
            <a:r>
              <a:rPr lang="en-US" sz="1800" dirty="0">
                <a:cs typeface="Calibri"/>
              </a:rPr>
              <a:t>A tooltip is a popup that displays information related to an element when the element receives keyboard focus or the mouse hovers over it.</a:t>
            </a:r>
          </a:p>
          <a:p>
            <a:pPr marL="228282" lvl="2"/>
            <a:r>
              <a:rPr lang="en-US" sz="1800" dirty="0">
                <a:cs typeface="Calibri"/>
              </a:rPr>
              <a:t>The keyboard focus cues on an interactive elements must be highly visible</a:t>
            </a:r>
          </a:p>
          <a:p>
            <a:pPr marL="228282" lvl="2"/>
            <a:r>
              <a:rPr lang="en-US" sz="1800" dirty="0">
                <a:cs typeface="Calibri"/>
              </a:rPr>
              <a:t>Text descriptions of the interactive elements are unique, descriptive, and concise</a:t>
            </a:r>
          </a:p>
          <a:p>
            <a:endParaRPr lang="en-US" dirty="0"/>
          </a:p>
        </p:txBody>
      </p:sp>
    </p:spTree>
    <p:extLst>
      <p:ext uri="{BB962C8B-B14F-4D97-AF65-F5344CB8AC3E}">
        <p14:creationId xmlns:p14="http://schemas.microsoft.com/office/powerpoint/2010/main" val="221249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DF4934-1070-D14C-B5F6-6BFD75F72576}"/>
              </a:ext>
            </a:extLst>
          </p:cNvPr>
          <p:cNvSpPr>
            <a:spLocks noGrp="1"/>
          </p:cNvSpPr>
          <p:nvPr>
            <p:ph type="title"/>
          </p:nvPr>
        </p:nvSpPr>
        <p:spPr>
          <a:xfrm>
            <a:off x="309563" y="254127"/>
            <a:ext cx="8524874" cy="768096"/>
          </a:xfrm>
        </p:spPr>
        <p:txBody>
          <a:bodyPr/>
          <a:lstStyle/>
          <a:p>
            <a:r>
              <a:rPr lang="en-US" dirty="0"/>
              <a:t>Goal of this class</a:t>
            </a:r>
          </a:p>
        </p:txBody>
      </p:sp>
      <p:sp>
        <p:nvSpPr>
          <p:cNvPr id="6" name="Content Placeholder 5">
            <a:extLst>
              <a:ext uri="{FF2B5EF4-FFF2-40B4-BE49-F238E27FC236}">
                <a16:creationId xmlns:a16="http://schemas.microsoft.com/office/drawing/2014/main" id="{52B2A6CC-605D-5247-B9DC-204EB2604E33}"/>
              </a:ext>
            </a:extLst>
          </p:cNvPr>
          <p:cNvSpPr>
            <a:spLocks noGrp="1"/>
          </p:cNvSpPr>
          <p:nvPr>
            <p:ph idx="1"/>
          </p:nvPr>
        </p:nvSpPr>
        <p:spPr/>
        <p:txBody>
          <a:bodyPr/>
          <a:lstStyle/>
          <a:p>
            <a:pPr marL="0" indent="0">
              <a:buNone/>
            </a:pPr>
            <a:r>
              <a:rPr lang="en-US" dirty="0"/>
              <a:t>The purpose of this class is help designers figure out what criteria they need to focus on by starting with a yes/no decision tree then providing guidance from there on how to best approach the design to meet related success criteria. </a:t>
            </a:r>
          </a:p>
        </p:txBody>
      </p:sp>
    </p:spTree>
    <p:extLst>
      <p:ext uri="{BB962C8B-B14F-4D97-AF65-F5344CB8AC3E}">
        <p14:creationId xmlns:p14="http://schemas.microsoft.com/office/powerpoint/2010/main" val="374855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2C5587-0B9C-9548-9394-1F8546BE4A15}"/>
              </a:ext>
            </a:extLst>
          </p:cNvPr>
          <p:cNvSpPr>
            <a:spLocks noGrp="1"/>
          </p:cNvSpPr>
          <p:nvPr>
            <p:ph type="ctrTitle"/>
          </p:nvPr>
        </p:nvSpPr>
        <p:spPr/>
        <p:txBody>
          <a:bodyPr/>
          <a:lstStyle/>
          <a:p>
            <a:r>
              <a:rPr lang="en-US" dirty="0"/>
              <a:t>Language</a:t>
            </a:r>
          </a:p>
        </p:txBody>
      </p:sp>
      <p:sp>
        <p:nvSpPr>
          <p:cNvPr id="6" name="Subtitle 5">
            <a:extLst>
              <a:ext uri="{FF2B5EF4-FFF2-40B4-BE49-F238E27FC236}">
                <a16:creationId xmlns:a16="http://schemas.microsoft.com/office/drawing/2014/main" id="{E6D2D309-1498-4345-B285-A5B078707B55}"/>
              </a:ext>
            </a:extLst>
          </p:cNvPr>
          <p:cNvSpPr>
            <a:spLocks noGrp="1"/>
          </p:cNvSpPr>
          <p:nvPr>
            <p:ph type="subTitle" idx="1"/>
          </p:nvPr>
        </p:nvSpPr>
        <p:spPr/>
        <p:txBody>
          <a:bodyPr/>
          <a:lstStyle/>
          <a:p>
            <a:endParaRPr lang="en-US" dirty="0"/>
          </a:p>
        </p:txBody>
      </p:sp>
      <p:sp>
        <p:nvSpPr>
          <p:cNvPr id="7" name="Rectangle 6">
            <a:extLst>
              <a:ext uri="{FF2B5EF4-FFF2-40B4-BE49-F238E27FC236}">
                <a16:creationId xmlns:a16="http://schemas.microsoft.com/office/drawing/2014/main" id="{EDBFC227-A8DD-D64E-892C-E91449245D39}"/>
              </a:ext>
            </a:extLst>
          </p:cNvPr>
          <p:cNvSpPr/>
          <p:nvPr/>
        </p:nvSpPr>
        <p:spPr>
          <a:xfrm>
            <a:off x="621569" y="2353073"/>
            <a:ext cx="4572000" cy="1323439"/>
          </a:xfrm>
          <a:prstGeom prst="rect">
            <a:avLst/>
          </a:prstGeom>
        </p:spPr>
        <p:txBody>
          <a:bodyPr>
            <a:spAutoFit/>
          </a:bodyPr>
          <a:lstStyle/>
          <a:p>
            <a:r>
              <a:rPr lang="en-US" sz="2000" b="1" dirty="0">
                <a:solidFill>
                  <a:schemeClr val="bg1"/>
                </a:solidFill>
              </a:rPr>
              <a:t>Relevant Success Criteria:</a:t>
            </a:r>
          </a:p>
          <a:p>
            <a:pPr marL="285750" indent="-285750">
              <a:buFont typeface="Arial" panose="020B0604020202020204" pitchFamily="34" charset="0"/>
              <a:buChar char="•"/>
            </a:pPr>
            <a:r>
              <a:rPr lang="en-US" sz="2000" b="1" dirty="0">
                <a:solidFill>
                  <a:schemeClr val="bg1"/>
                </a:solidFill>
              </a:rPr>
              <a:t>1.4.12 Text Spacing</a:t>
            </a:r>
          </a:p>
          <a:p>
            <a:pPr marL="285750" indent="-285750">
              <a:buFont typeface="Arial" panose="020B0604020202020204" pitchFamily="34" charset="0"/>
              <a:buChar char="•"/>
            </a:pPr>
            <a:r>
              <a:rPr lang="en-US" sz="2000" b="1" dirty="0">
                <a:solidFill>
                  <a:schemeClr val="bg1"/>
                </a:solidFill>
              </a:rPr>
              <a:t>3.1.1 Language of Page</a:t>
            </a:r>
          </a:p>
          <a:p>
            <a:pPr marL="285750" indent="-285750">
              <a:buFont typeface="Arial" panose="020B0604020202020204" pitchFamily="34" charset="0"/>
              <a:buChar char="•"/>
            </a:pPr>
            <a:r>
              <a:rPr lang="en-US" sz="2000" b="1" dirty="0">
                <a:solidFill>
                  <a:schemeClr val="bg1"/>
                </a:solidFill>
              </a:rPr>
              <a:t>3.1.2 Language of Parts</a:t>
            </a:r>
          </a:p>
        </p:txBody>
      </p:sp>
    </p:spTree>
    <p:extLst>
      <p:ext uri="{BB962C8B-B14F-4D97-AF65-F5344CB8AC3E}">
        <p14:creationId xmlns:p14="http://schemas.microsoft.com/office/powerpoint/2010/main" val="420644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6AD76B-5254-AF40-866E-9F53CDC2152F}"/>
              </a:ext>
            </a:extLst>
          </p:cNvPr>
          <p:cNvSpPr>
            <a:spLocks noGrp="1"/>
          </p:cNvSpPr>
          <p:nvPr>
            <p:ph type="title"/>
          </p:nvPr>
        </p:nvSpPr>
        <p:spPr/>
        <p:txBody>
          <a:bodyPr/>
          <a:lstStyle/>
          <a:p>
            <a:r>
              <a:rPr lang="en-US" dirty="0"/>
              <a:t>Question 10</a:t>
            </a:r>
          </a:p>
        </p:txBody>
      </p:sp>
      <p:sp>
        <p:nvSpPr>
          <p:cNvPr id="5" name="Content Placeholder 4">
            <a:extLst>
              <a:ext uri="{FF2B5EF4-FFF2-40B4-BE49-F238E27FC236}">
                <a16:creationId xmlns:a16="http://schemas.microsoft.com/office/drawing/2014/main" id="{280C467C-A232-7947-BB93-8A7DB2D9BD46}"/>
              </a:ext>
            </a:extLst>
          </p:cNvPr>
          <p:cNvSpPr>
            <a:spLocks noGrp="1"/>
          </p:cNvSpPr>
          <p:nvPr>
            <p:ph idx="1"/>
          </p:nvPr>
        </p:nvSpPr>
        <p:spPr/>
        <p:txBody>
          <a:bodyPr/>
          <a:lstStyle/>
          <a:p>
            <a:pPr marL="0" indent="0">
              <a:buNone/>
            </a:pPr>
            <a:r>
              <a:rPr lang="en-US" sz="3600" b="1" dirty="0">
                <a:solidFill>
                  <a:schemeClr val="tx1"/>
                </a:solidFill>
              </a:rPr>
              <a:t>Are there any language requirements?</a:t>
            </a:r>
          </a:p>
        </p:txBody>
      </p:sp>
    </p:spTree>
    <p:extLst>
      <p:ext uri="{BB962C8B-B14F-4D97-AF65-F5344CB8AC3E}">
        <p14:creationId xmlns:p14="http://schemas.microsoft.com/office/powerpoint/2010/main" val="37150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BE2B-CB28-5B44-984F-0D3D194F503C}"/>
              </a:ext>
            </a:extLst>
          </p:cNvPr>
          <p:cNvSpPr>
            <a:spLocks noGrp="1"/>
          </p:cNvSpPr>
          <p:nvPr>
            <p:ph type="title"/>
          </p:nvPr>
        </p:nvSpPr>
        <p:spPr/>
        <p:txBody>
          <a:bodyPr/>
          <a:lstStyle/>
          <a:p>
            <a:r>
              <a:rPr lang="en-US" dirty="0"/>
              <a:t>Question 10 – Requirement and Design Decision</a:t>
            </a:r>
          </a:p>
        </p:txBody>
      </p:sp>
      <p:sp>
        <p:nvSpPr>
          <p:cNvPr id="3" name="Content Placeholder 2">
            <a:extLst>
              <a:ext uri="{FF2B5EF4-FFF2-40B4-BE49-F238E27FC236}">
                <a16:creationId xmlns:a16="http://schemas.microsoft.com/office/drawing/2014/main" id="{6D7BD54E-B748-5342-86E5-58DDB9F11BE3}"/>
              </a:ext>
            </a:extLst>
          </p:cNvPr>
          <p:cNvSpPr>
            <a:spLocks noGrp="1"/>
          </p:cNvSpPr>
          <p:nvPr>
            <p:ph idx="1"/>
          </p:nvPr>
        </p:nvSpPr>
        <p:spPr/>
        <p:txBody>
          <a:bodyPr/>
          <a:lstStyle/>
          <a:p>
            <a:r>
              <a:rPr lang="en-US" sz="2000" b="1" dirty="0">
                <a:solidFill>
                  <a:schemeClr val="tx1"/>
                </a:solidFill>
                <a:latin typeface="+mn-lt"/>
              </a:rPr>
              <a:t>Requirement: </a:t>
            </a:r>
            <a:r>
              <a:rPr lang="en-US" sz="2000" dirty="0">
                <a:solidFill>
                  <a:schemeClr val="tx1"/>
                </a:solidFill>
                <a:latin typeface="+mn-lt"/>
              </a:rPr>
              <a:t>The new employee forms must be offered in multiple languages.</a:t>
            </a:r>
          </a:p>
          <a:p>
            <a:r>
              <a:rPr lang="en-US" sz="2000" b="1" dirty="0">
                <a:solidFill>
                  <a:schemeClr val="tx1"/>
                </a:solidFill>
                <a:latin typeface="+mn-lt"/>
              </a:rPr>
              <a:t>Design Decision: </a:t>
            </a:r>
            <a:r>
              <a:rPr lang="en-US" sz="2000" dirty="0">
                <a:solidFill>
                  <a:schemeClr val="tx1"/>
                </a:solidFill>
                <a:latin typeface="+mn-lt"/>
              </a:rPr>
              <a:t>The Introduction page will have the word “Welcome” in 5 different languages.</a:t>
            </a:r>
          </a:p>
        </p:txBody>
      </p:sp>
      <p:sp>
        <p:nvSpPr>
          <p:cNvPr id="4" name="Content Placeholder 3">
            <a:extLst>
              <a:ext uri="{FF2B5EF4-FFF2-40B4-BE49-F238E27FC236}">
                <a16:creationId xmlns:a16="http://schemas.microsoft.com/office/drawing/2014/main" id="{CC72CFBB-F37B-774D-A68C-5D5AF9CCF090}"/>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153649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363A-24B1-5949-B80E-6BB7C0A041A0}"/>
              </a:ext>
            </a:extLst>
          </p:cNvPr>
          <p:cNvSpPr>
            <a:spLocks noGrp="1"/>
          </p:cNvSpPr>
          <p:nvPr>
            <p:ph type="title"/>
          </p:nvPr>
        </p:nvSpPr>
        <p:spPr/>
        <p:txBody>
          <a:bodyPr/>
          <a:lstStyle/>
          <a:p>
            <a:r>
              <a:rPr lang="en-US" dirty="0"/>
              <a:t>Question 10 – Users, Impacts, and Recommendations</a:t>
            </a:r>
          </a:p>
        </p:txBody>
      </p:sp>
      <p:sp>
        <p:nvSpPr>
          <p:cNvPr id="3" name="Content Placeholder 2">
            <a:extLst>
              <a:ext uri="{FF2B5EF4-FFF2-40B4-BE49-F238E27FC236}">
                <a16:creationId xmlns:a16="http://schemas.microsoft.com/office/drawing/2014/main" id="{88D488E6-2DAA-FA43-9E60-9B7518A1E635}"/>
              </a:ext>
            </a:extLst>
          </p:cNvPr>
          <p:cNvSpPr>
            <a:spLocks noGrp="1"/>
          </p:cNvSpPr>
          <p:nvPr>
            <p:ph idx="1"/>
          </p:nvPr>
        </p:nvSpPr>
        <p:spPr/>
        <p:txBody>
          <a:bodyPr vert="horz" lIns="0" tIns="0" rIns="0" bIns="0" rtlCol="0" anchor="t">
            <a:noAutofit/>
          </a:bodyPr>
          <a:lstStyle/>
          <a:p>
            <a:r>
              <a:rPr lang="en-US" b="1" dirty="0"/>
              <a:t>Users impacted</a:t>
            </a:r>
          </a:p>
          <a:p>
            <a:pPr marL="461645" lvl="1"/>
            <a:r>
              <a:rPr lang="en-US" sz="1800" dirty="0"/>
              <a:t>Visual and </a:t>
            </a:r>
            <a:r>
              <a:rPr lang="en-US" sz="1800" dirty="0">
                <a:cs typeface="Calibri"/>
              </a:rPr>
              <a:t>Cognitive</a:t>
            </a:r>
          </a:p>
          <a:p>
            <a:pPr marL="228282"/>
            <a:r>
              <a:rPr lang="en-US" b="1" dirty="0"/>
              <a:t>Impacts of poorly communicated design</a:t>
            </a:r>
          </a:p>
          <a:p>
            <a:pPr marL="461645" lvl="1"/>
            <a:r>
              <a:rPr lang="en-US" sz="1800" dirty="0"/>
              <a:t>Developers use the exact text of the word from the design without any language support and something offensive is read to a screen reader user</a:t>
            </a:r>
            <a:endParaRPr lang="en-US" sz="1800" dirty="0">
              <a:cs typeface="Calibri"/>
            </a:endParaRPr>
          </a:p>
          <a:p>
            <a:pPr marL="461645" lvl="1"/>
            <a:r>
              <a:rPr lang="en-US" sz="1800" dirty="0"/>
              <a:t>Screen readers pronounce English words in unexpected ways</a:t>
            </a:r>
            <a:r>
              <a:rPr lang="en-US" dirty="0"/>
              <a:t>	</a:t>
            </a:r>
            <a:endParaRPr lang="en-US" dirty="0">
              <a:cs typeface="Calibri"/>
            </a:endParaRPr>
          </a:p>
          <a:p>
            <a:r>
              <a:rPr lang="en-US" b="1" dirty="0"/>
              <a:t>Recommendation</a:t>
            </a:r>
          </a:p>
          <a:p>
            <a:pPr marL="461645" lvl="1"/>
            <a:r>
              <a:rPr lang="en-US" sz="1800" dirty="0"/>
              <a:t>Provide guidance on what language and dialect if needed for words or phrases in the design</a:t>
            </a:r>
            <a:endParaRPr lang="en-US" sz="1800" dirty="0">
              <a:cs typeface="Calibri"/>
            </a:endParaRPr>
          </a:p>
          <a:p>
            <a:pPr marL="461645" lvl="1"/>
            <a:r>
              <a:rPr lang="en-US" sz="1800" dirty="0"/>
              <a:t>As part of an overarching style guide, state the primary language that all pages will use </a:t>
            </a:r>
            <a:endParaRPr lang="en-US" sz="1800" dirty="0">
              <a:cs typeface="Calibri"/>
            </a:endParaRPr>
          </a:p>
        </p:txBody>
      </p:sp>
    </p:spTree>
    <p:extLst>
      <p:ext uri="{BB962C8B-B14F-4D97-AF65-F5344CB8AC3E}">
        <p14:creationId xmlns:p14="http://schemas.microsoft.com/office/powerpoint/2010/main" val="295440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Lists</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4572000" cy="1015663"/>
          </a:xfrm>
          <a:prstGeom prst="rect">
            <a:avLst/>
          </a:prstGeom>
        </p:spPr>
        <p:txBody>
          <a:bodyPr>
            <a:spAutoFit/>
          </a:bodyPr>
          <a:lstStyle/>
          <a:p>
            <a:r>
              <a:rPr lang="en-US" sz="2000" b="1" dirty="0">
                <a:solidFill>
                  <a:schemeClr val="bg1"/>
                </a:solidFill>
              </a:rPr>
              <a:t>Relevant Success Criteria:</a:t>
            </a:r>
          </a:p>
          <a:p>
            <a:pPr marL="285750" indent="-285750">
              <a:buFont typeface="Arial" panose="020B0604020202020204" pitchFamily="34" charset="0"/>
              <a:buChar char="•"/>
            </a:pPr>
            <a:r>
              <a:rPr lang="en-US" sz="2000" b="1" dirty="0">
                <a:solidFill>
                  <a:schemeClr val="bg1"/>
                </a:solidFill>
              </a:rPr>
              <a:t>1.3.1 Info and Relationships</a:t>
            </a:r>
          </a:p>
          <a:p>
            <a:pPr marL="285750" indent="-285750">
              <a:buFont typeface="Arial" panose="020B0604020202020204" pitchFamily="34" charset="0"/>
              <a:buChar char="•"/>
            </a:pPr>
            <a:r>
              <a:rPr lang="en-US" sz="2000" b="1" dirty="0">
                <a:solidFill>
                  <a:schemeClr val="bg1"/>
                </a:solidFill>
              </a:rPr>
              <a:t>1.4.12 Text Spacing</a:t>
            </a:r>
          </a:p>
        </p:txBody>
      </p:sp>
    </p:spTree>
    <p:extLst>
      <p:ext uri="{BB962C8B-B14F-4D97-AF65-F5344CB8AC3E}">
        <p14:creationId xmlns:p14="http://schemas.microsoft.com/office/powerpoint/2010/main" val="280041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11</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a:lstStyle/>
          <a:p>
            <a:pPr marL="0" indent="0">
              <a:buNone/>
            </a:pPr>
            <a:r>
              <a:rPr lang="en-US" sz="3600" b="1" dirty="0">
                <a:solidFill>
                  <a:schemeClr val="tx1"/>
                </a:solidFill>
              </a:rPr>
              <a:t>Will text content need to be organized in a logical way, like instructions?</a:t>
            </a:r>
          </a:p>
        </p:txBody>
      </p:sp>
    </p:spTree>
    <p:extLst>
      <p:ext uri="{BB962C8B-B14F-4D97-AF65-F5344CB8AC3E}">
        <p14:creationId xmlns:p14="http://schemas.microsoft.com/office/powerpoint/2010/main" val="229230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FB7B-5ACF-7A44-8F22-3371146DB76B}"/>
              </a:ext>
            </a:extLst>
          </p:cNvPr>
          <p:cNvSpPr>
            <a:spLocks noGrp="1"/>
          </p:cNvSpPr>
          <p:nvPr>
            <p:ph type="title"/>
          </p:nvPr>
        </p:nvSpPr>
        <p:spPr/>
        <p:txBody>
          <a:bodyPr/>
          <a:lstStyle/>
          <a:p>
            <a:r>
              <a:rPr lang="en-US" dirty="0"/>
              <a:t>Question 11 Requirements and Design Decision</a:t>
            </a:r>
          </a:p>
        </p:txBody>
      </p:sp>
      <p:sp>
        <p:nvSpPr>
          <p:cNvPr id="3" name="Content Placeholder 2">
            <a:extLst>
              <a:ext uri="{FF2B5EF4-FFF2-40B4-BE49-F238E27FC236}">
                <a16:creationId xmlns:a16="http://schemas.microsoft.com/office/drawing/2014/main" id="{BF113132-D465-0749-9AD9-3F85B670C3E2}"/>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cs typeface="Calibri"/>
              </a:rPr>
              <a:t>Requirement: </a:t>
            </a:r>
            <a:r>
              <a:rPr lang="en-US" sz="2000" dirty="0">
                <a:solidFill>
                  <a:schemeClr val="tx1"/>
                </a:solidFill>
                <a:latin typeface="+mn-lt"/>
                <a:cs typeface="Calibri"/>
              </a:rPr>
              <a:t>New hires must complete some of their paperwork in a specific order as the information from those forms will be used to populate other forms.</a:t>
            </a:r>
          </a:p>
          <a:p>
            <a:r>
              <a:rPr lang="en-US" sz="2000" b="1" dirty="0">
                <a:solidFill>
                  <a:schemeClr val="tx1"/>
                </a:solidFill>
                <a:latin typeface="+mn-lt"/>
                <a:cs typeface="Calibri"/>
              </a:rPr>
              <a:t>Design Decision: </a:t>
            </a:r>
            <a:r>
              <a:rPr lang="en-US" sz="2000" dirty="0">
                <a:solidFill>
                  <a:schemeClr val="tx1"/>
                </a:solidFill>
                <a:latin typeface="+mn-lt"/>
                <a:cs typeface="Calibri"/>
              </a:rPr>
              <a:t>Structured instructions will be provided on the first page stating the order the forms must be completed in</a:t>
            </a:r>
          </a:p>
        </p:txBody>
      </p:sp>
      <p:sp>
        <p:nvSpPr>
          <p:cNvPr id="4" name="Content Placeholder 3">
            <a:extLst>
              <a:ext uri="{FF2B5EF4-FFF2-40B4-BE49-F238E27FC236}">
                <a16:creationId xmlns:a16="http://schemas.microsoft.com/office/drawing/2014/main" id="{7A70C966-8B61-1F4D-AFF0-9D7A3EAFAC62}"/>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42053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11 – Users and Impact</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vert="horz" lIns="0" tIns="0" rIns="0" bIns="0" rtlCol="0" anchor="t">
            <a:noAutofit/>
          </a:bodyPr>
          <a:lstStyle/>
          <a:p>
            <a:r>
              <a:rPr lang="en-US" b="1" dirty="0"/>
              <a:t>Users impacted</a:t>
            </a:r>
          </a:p>
          <a:p>
            <a:pPr marL="461645" lvl="1"/>
            <a:r>
              <a:rPr lang="en-US" sz="1800" dirty="0"/>
              <a:t>Visual and Cognitive</a:t>
            </a:r>
          </a:p>
          <a:p>
            <a:pPr marL="228282"/>
            <a:r>
              <a:rPr lang="en-US" b="1" dirty="0"/>
              <a:t>Impact of poorly communicated design</a:t>
            </a:r>
            <a:endParaRPr lang="en-US" b="1" dirty="0">
              <a:cs typeface="Calibri"/>
            </a:endParaRPr>
          </a:p>
          <a:p>
            <a:pPr marL="461645" lvl="1"/>
            <a:r>
              <a:rPr lang="en-US" sz="1800" dirty="0">
                <a:cs typeface="Calibri"/>
              </a:rPr>
              <a:t>Lack of a clearly defined list structure means that screen reader users and some cognitively impaired users will lose context about how content is related</a:t>
            </a:r>
          </a:p>
          <a:p>
            <a:pPr marL="461645" lvl="1"/>
            <a:r>
              <a:rPr lang="en-US" sz="1800" dirty="0">
                <a:cs typeface="Calibri"/>
              </a:rPr>
              <a:t>List structures used for non-related content can add cognitive load for screen reader users as they will have to process the unnecessary context of "list" each time they navigate</a:t>
            </a:r>
          </a:p>
          <a:p>
            <a:endParaRPr lang="en-US" dirty="0">
              <a:cs typeface="Calibri"/>
            </a:endParaRPr>
          </a:p>
        </p:txBody>
      </p:sp>
    </p:spTree>
    <p:extLst>
      <p:ext uri="{BB962C8B-B14F-4D97-AF65-F5344CB8AC3E}">
        <p14:creationId xmlns:p14="http://schemas.microsoft.com/office/powerpoint/2010/main" val="379387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12C41-5913-4F4A-B3EF-7B58A8AC9584}"/>
              </a:ext>
            </a:extLst>
          </p:cNvPr>
          <p:cNvSpPr>
            <a:spLocks noGrp="1"/>
          </p:cNvSpPr>
          <p:nvPr>
            <p:ph type="title"/>
          </p:nvPr>
        </p:nvSpPr>
        <p:spPr/>
        <p:txBody>
          <a:bodyPr/>
          <a:lstStyle/>
          <a:p>
            <a:r>
              <a:rPr lang="en-US" dirty="0"/>
              <a:t>Question 11 - Recommendation</a:t>
            </a:r>
          </a:p>
        </p:txBody>
      </p:sp>
      <p:sp>
        <p:nvSpPr>
          <p:cNvPr id="6" name="Content Placeholder 5">
            <a:extLst>
              <a:ext uri="{FF2B5EF4-FFF2-40B4-BE49-F238E27FC236}">
                <a16:creationId xmlns:a16="http://schemas.microsoft.com/office/drawing/2014/main" id="{30678918-9B08-F347-9EBC-5CB21658522F}"/>
              </a:ext>
            </a:extLst>
          </p:cNvPr>
          <p:cNvSpPr>
            <a:spLocks noGrp="1"/>
          </p:cNvSpPr>
          <p:nvPr>
            <p:ph idx="1"/>
          </p:nvPr>
        </p:nvSpPr>
        <p:spPr/>
        <p:txBody>
          <a:bodyPr/>
          <a:lstStyle/>
          <a:p>
            <a:r>
              <a:rPr lang="en-US" sz="1800" b="1" dirty="0"/>
              <a:t>Recommendation</a:t>
            </a:r>
          </a:p>
          <a:p>
            <a:pPr lvl="1"/>
            <a:r>
              <a:rPr lang="en-US" sz="1600" dirty="0"/>
              <a:t>Unordered lists are used to organize content that is equally important or basic instructions,</a:t>
            </a:r>
          </a:p>
          <a:p>
            <a:pPr lvl="2">
              <a:spcAft>
                <a:spcPts val="400"/>
              </a:spcAft>
            </a:pPr>
            <a:r>
              <a:rPr lang="en-US" sz="1400" dirty="0"/>
              <a:t>No running in the halls,</a:t>
            </a:r>
          </a:p>
          <a:p>
            <a:pPr lvl="2">
              <a:spcAft>
                <a:spcPts val="400"/>
              </a:spcAft>
            </a:pPr>
            <a:r>
              <a:rPr lang="en-US" sz="1400" dirty="0"/>
              <a:t>No chewing gum in class,</a:t>
            </a:r>
          </a:p>
          <a:p>
            <a:pPr lvl="2">
              <a:spcAft>
                <a:spcPts val="600"/>
              </a:spcAft>
            </a:pPr>
            <a:r>
              <a:rPr lang="en-US" sz="1400" dirty="0"/>
              <a:t>No swearing</a:t>
            </a:r>
          </a:p>
          <a:p>
            <a:pPr lvl="1"/>
            <a:r>
              <a:rPr lang="en-US" sz="1600" dirty="0"/>
              <a:t>Ordered lists are used to organize content like steps or timelines:</a:t>
            </a:r>
          </a:p>
          <a:p>
            <a:pPr marL="796925" lvl="2" indent="-342900">
              <a:spcAft>
                <a:spcPts val="400"/>
              </a:spcAft>
              <a:buFont typeface="+mj-lt"/>
              <a:buAutoNum type="arabicPeriod"/>
            </a:pPr>
            <a:r>
              <a:rPr lang="en-US" sz="1400" dirty="0"/>
              <a:t>Get a bowl</a:t>
            </a:r>
          </a:p>
          <a:p>
            <a:pPr marL="796925" lvl="2" indent="-342900">
              <a:spcAft>
                <a:spcPts val="400"/>
              </a:spcAft>
              <a:buFont typeface="+mj-lt"/>
              <a:buAutoNum type="arabicPeriod"/>
            </a:pPr>
            <a:r>
              <a:rPr lang="en-US" sz="1400" dirty="0"/>
              <a:t>Pour in cereal</a:t>
            </a:r>
          </a:p>
          <a:p>
            <a:pPr marL="796925" lvl="2" indent="-342900">
              <a:spcAft>
                <a:spcPts val="400"/>
              </a:spcAft>
              <a:buFont typeface="+mj-lt"/>
              <a:buAutoNum type="arabicPeriod"/>
            </a:pPr>
            <a:r>
              <a:rPr lang="en-US" sz="1400" dirty="0"/>
              <a:t>Pour in milk</a:t>
            </a:r>
          </a:p>
          <a:p>
            <a:pPr marL="796925" lvl="2" indent="-342900">
              <a:spcAft>
                <a:spcPts val="400"/>
              </a:spcAft>
              <a:buFont typeface="+mj-lt"/>
              <a:buAutoNum type="arabicPeriod"/>
            </a:pPr>
            <a:r>
              <a:rPr lang="en-US" sz="1400" dirty="0"/>
              <a:t>Get a spoon</a:t>
            </a:r>
          </a:p>
          <a:p>
            <a:pPr marL="796925" lvl="2" indent="-342900">
              <a:buFont typeface="+mj-lt"/>
              <a:buAutoNum type="arabicPeriod"/>
            </a:pPr>
            <a:r>
              <a:rPr lang="en-US" sz="1400" dirty="0"/>
              <a:t>Eat</a:t>
            </a:r>
          </a:p>
          <a:p>
            <a:pPr lvl="1"/>
            <a:r>
              <a:rPr lang="en-US" sz="1600" dirty="0"/>
              <a:t>Sub-menu items must follow the same pattern of the parent list items, e.g., no mixing unordered with ordered</a:t>
            </a:r>
          </a:p>
          <a:p>
            <a:pPr lvl="1"/>
            <a:r>
              <a:rPr lang="en-US" sz="1600" dirty="0"/>
              <a:t>Lists may be used to structure navigation</a:t>
            </a:r>
          </a:p>
        </p:txBody>
      </p:sp>
    </p:spTree>
    <p:extLst>
      <p:ext uri="{BB962C8B-B14F-4D97-AF65-F5344CB8AC3E}">
        <p14:creationId xmlns:p14="http://schemas.microsoft.com/office/powerpoint/2010/main" val="252650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Moving Content</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5139614" cy="1323439"/>
          </a:xfrm>
          <a:prstGeom prst="rect">
            <a:avLst/>
          </a:prstGeom>
        </p:spPr>
        <p:txBody>
          <a:bodyPr wrap="square" anchor="t">
            <a:spAutoFit/>
          </a:bodyPr>
          <a:lstStyle/>
          <a:p>
            <a:r>
              <a:rPr lang="en-US" sz="2000" b="1" dirty="0">
                <a:solidFill>
                  <a:schemeClr val="bg1"/>
                </a:solidFill>
              </a:rPr>
              <a:t>Relevant Success Criteria:</a:t>
            </a:r>
          </a:p>
          <a:p>
            <a:pPr marL="285750" indent="-285750">
              <a:buFont typeface="Arial" panose="020B0604020202020204" pitchFamily="34" charset="0"/>
              <a:buChar char="•"/>
            </a:pPr>
            <a:r>
              <a:rPr lang="en-US" sz="2000" b="1" dirty="0">
                <a:solidFill>
                  <a:schemeClr val="bg1"/>
                </a:solidFill>
                <a:cs typeface="Calibri"/>
              </a:rPr>
              <a:t>1.4.2 Audio Control</a:t>
            </a:r>
            <a:endParaRPr lang="en-US" sz="2000" b="1" dirty="0">
              <a:solidFill>
                <a:schemeClr val="bg1"/>
              </a:solidFill>
            </a:endParaRPr>
          </a:p>
          <a:p>
            <a:pPr marL="285750" indent="-285750">
              <a:buFont typeface="Arial" panose="020B0604020202020204" pitchFamily="34" charset="0"/>
              <a:buChar char="•"/>
            </a:pPr>
            <a:r>
              <a:rPr lang="en-US" sz="2000" b="1" dirty="0">
                <a:solidFill>
                  <a:schemeClr val="bg1"/>
                </a:solidFill>
              </a:rPr>
              <a:t>2.2.2 Pause, Stop, Hide</a:t>
            </a:r>
            <a:endParaRPr lang="en-US" sz="2000" dirty="0">
              <a:solidFill>
                <a:schemeClr val="bg1"/>
              </a:solidFill>
            </a:endParaRPr>
          </a:p>
          <a:p>
            <a:pPr marL="285750" indent="-285750">
              <a:buFont typeface="Arial" panose="020B0604020202020204" pitchFamily="34" charset="0"/>
              <a:buChar char="•"/>
            </a:pPr>
            <a:r>
              <a:rPr lang="en-US" sz="2000" b="1" dirty="0">
                <a:solidFill>
                  <a:schemeClr val="bg1"/>
                </a:solidFill>
              </a:rPr>
              <a:t>2.3.1 Three Flashes or Below Threshold</a:t>
            </a:r>
          </a:p>
        </p:txBody>
      </p:sp>
    </p:spTree>
    <p:extLst>
      <p:ext uri="{BB962C8B-B14F-4D97-AF65-F5344CB8AC3E}">
        <p14:creationId xmlns:p14="http://schemas.microsoft.com/office/powerpoint/2010/main" val="186446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6CBB-65E9-3A42-9C82-EEB328AF362E}"/>
              </a:ext>
            </a:extLst>
          </p:cNvPr>
          <p:cNvSpPr>
            <a:spLocks noGrp="1"/>
          </p:cNvSpPr>
          <p:nvPr>
            <p:ph type="title"/>
          </p:nvPr>
        </p:nvSpPr>
        <p:spPr/>
        <p:txBody>
          <a:bodyPr/>
          <a:lstStyle/>
          <a:p>
            <a:r>
              <a:rPr lang="en-US" dirty="0"/>
              <a:t>Defining ”Designers”</a:t>
            </a:r>
          </a:p>
        </p:txBody>
      </p:sp>
      <p:sp>
        <p:nvSpPr>
          <p:cNvPr id="3" name="Content Placeholder 2">
            <a:extLst>
              <a:ext uri="{FF2B5EF4-FFF2-40B4-BE49-F238E27FC236}">
                <a16:creationId xmlns:a16="http://schemas.microsoft.com/office/drawing/2014/main" id="{F41230E4-14C0-1B43-9927-03DF78AAA568}"/>
              </a:ext>
            </a:extLst>
          </p:cNvPr>
          <p:cNvSpPr>
            <a:spLocks noGrp="1"/>
          </p:cNvSpPr>
          <p:nvPr>
            <p:ph idx="1"/>
          </p:nvPr>
        </p:nvSpPr>
        <p:spPr/>
        <p:txBody>
          <a:bodyPr/>
          <a:lstStyle/>
          <a:p>
            <a:pPr marL="0" indent="0">
              <a:buNone/>
            </a:pPr>
            <a:r>
              <a:rPr lang="en-US" b="1" dirty="0">
                <a:solidFill>
                  <a:schemeClr val="tx1"/>
                </a:solidFill>
                <a:latin typeface="+mn-lt"/>
              </a:rPr>
              <a:t>Those who are responsible for creating the following:</a:t>
            </a:r>
          </a:p>
          <a:p>
            <a:pPr marL="342900" indent="-342900">
              <a:buFont typeface="Arial" panose="020B0604020202020204" pitchFamily="34" charset="0"/>
              <a:buChar char="•"/>
            </a:pPr>
            <a:r>
              <a:rPr lang="en-US" sz="2000" dirty="0">
                <a:solidFill>
                  <a:schemeClr val="tx1"/>
                </a:solidFill>
                <a:latin typeface="+mn-lt"/>
              </a:rPr>
              <a:t>Text content</a:t>
            </a:r>
          </a:p>
          <a:p>
            <a:pPr marL="342900" indent="-342900">
              <a:buFont typeface="Arial" panose="020B0604020202020204" pitchFamily="34" charset="0"/>
              <a:buChar char="•"/>
            </a:pPr>
            <a:r>
              <a:rPr lang="en-US" sz="2000" dirty="0">
                <a:solidFill>
                  <a:schemeClr val="tx1"/>
                </a:solidFill>
                <a:latin typeface="+mn-lt"/>
              </a:rPr>
              <a:t>Visual aesthetics</a:t>
            </a:r>
          </a:p>
          <a:p>
            <a:pPr lvl="2" indent="-342900"/>
            <a:r>
              <a:rPr lang="en-US" dirty="0"/>
              <a:t>“Look and Feel”</a:t>
            </a:r>
          </a:p>
          <a:p>
            <a:pPr lvl="2" indent="-342900"/>
            <a:r>
              <a:rPr lang="en-US" dirty="0"/>
              <a:t>Branding</a:t>
            </a:r>
          </a:p>
          <a:p>
            <a:pPr marL="342900" indent="-342900">
              <a:buFont typeface="Arial" panose="020B0604020202020204" pitchFamily="34" charset="0"/>
              <a:buChar char="•"/>
            </a:pPr>
            <a:r>
              <a:rPr lang="en-US" sz="2000" dirty="0">
                <a:solidFill>
                  <a:schemeClr val="tx1"/>
                </a:solidFill>
                <a:latin typeface="+mn-lt"/>
              </a:rPr>
              <a:t>Interactions</a:t>
            </a:r>
          </a:p>
          <a:p>
            <a:pPr lvl="1" indent="-342900"/>
            <a:r>
              <a:rPr lang="en-US" sz="2000" dirty="0"/>
              <a:t>Forms</a:t>
            </a:r>
          </a:p>
          <a:p>
            <a:pPr lvl="2" indent="-342900"/>
            <a:r>
              <a:rPr lang="en-US" dirty="0"/>
              <a:t>Navigation</a:t>
            </a:r>
          </a:p>
          <a:p>
            <a:pPr lvl="2" indent="-342900"/>
            <a:r>
              <a:rPr lang="en-US" dirty="0"/>
              <a:t>Complex widgets</a:t>
            </a:r>
          </a:p>
          <a:p>
            <a:endParaRPr lang="en-US" dirty="0"/>
          </a:p>
          <a:p>
            <a:endParaRPr lang="en-US" dirty="0"/>
          </a:p>
        </p:txBody>
      </p:sp>
      <p:sp>
        <p:nvSpPr>
          <p:cNvPr id="4" name="Content Placeholder 3">
            <a:extLst>
              <a:ext uri="{FF2B5EF4-FFF2-40B4-BE49-F238E27FC236}">
                <a16:creationId xmlns:a16="http://schemas.microsoft.com/office/drawing/2014/main" id="{21F952DC-6DCF-0241-84F4-87C4A8360C02}"/>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405079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11</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a:lstStyle/>
          <a:p>
            <a:pPr marL="0" indent="0">
              <a:buNone/>
            </a:pPr>
            <a:r>
              <a:rPr lang="en-US" sz="3600" b="1" dirty="0"/>
              <a:t>Will there be any carousels, videos, animation, or flashing/blinking content?</a:t>
            </a:r>
          </a:p>
        </p:txBody>
      </p:sp>
    </p:spTree>
    <p:extLst>
      <p:ext uri="{BB962C8B-B14F-4D97-AF65-F5344CB8AC3E}">
        <p14:creationId xmlns:p14="http://schemas.microsoft.com/office/powerpoint/2010/main" val="375957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47F60-E4DC-EE4F-8025-8E97685348F7}"/>
              </a:ext>
            </a:extLst>
          </p:cNvPr>
          <p:cNvSpPr>
            <a:spLocks noGrp="1"/>
          </p:cNvSpPr>
          <p:nvPr>
            <p:ph type="title"/>
          </p:nvPr>
        </p:nvSpPr>
        <p:spPr/>
        <p:txBody>
          <a:bodyPr/>
          <a:lstStyle/>
          <a:p>
            <a:r>
              <a:rPr lang="en-US" dirty="0"/>
              <a:t>Question 12 – Requirement and Design Decision</a:t>
            </a:r>
          </a:p>
        </p:txBody>
      </p:sp>
      <p:sp>
        <p:nvSpPr>
          <p:cNvPr id="9" name="Content Placeholder 8">
            <a:extLst>
              <a:ext uri="{FF2B5EF4-FFF2-40B4-BE49-F238E27FC236}">
                <a16:creationId xmlns:a16="http://schemas.microsoft.com/office/drawing/2014/main" id="{29C0666A-BFB2-4D4A-9FC1-4ACCD5540D64}"/>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cs typeface="Calibri"/>
              </a:rPr>
              <a:t>Requirement: </a:t>
            </a:r>
            <a:r>
              <a:rPr lang="en-US" sz="2000" dirty="0">
                <a:solidFill>
                  <a:schemeClr val="tx1"/>
                </a:solidFill>
                <a:latin typeface="+mn-lt"/>
                <a:cs typeface="Calibri"/>
              </a:rPr>
              <a:t>A how-to video will be available in case new hires need help completing their forms</a:t>
            </a:r>
          </a:p>
          <a:p>
            <a:r>
              <a:rPr lang="en-US" sz="2000" b="1" dirty="0">
                <a:solidFill>
                  <a:schemeClr val="tx1"/>
                </a:solidFill>
                <a:latin typeface="+mn-lt"/>
                <a:cs typeface="Calibri"/>
              </a:rPr>
              <a:t>Design Decision: </a:t>
            </a:r>
            <a:r>
              <a:rPr lang="en-US" sz="2000" dirty="0">
                <a:solidFill>
                  <a:schemeClr val="tx1"/>
                </a:solidFill>
                <a:latin typeface="+mn-lt"/>
                <a:cs typeface="Calibri"/>
              </a:rPr>
              <a:t>A video will be placed at the top of the landing page for easy access</a:t>
            </a:r>
          </a:p>
        </p:txBody>
      </p:sp>
      <p:sp>
        <p:nvSpPr>
          <p:cNvPr id="2" name="Content Placeholder 1">
            <a:extLst>
              <a:ext uri="{FF2B5EF4-FFF2-40B4-BE49-F238E27FC236}">
                <a16:creationId xmlns:a16="http://schemas.microsoft.com/office/drawing/2014/main" id="{481ECC8E-EB3B-41EA-9F3F-E3F47D3B6F3C}"/>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411013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12 – Users and Impact</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vert="horz" lIns="0" tIns="0" rIns="0" bIns="0" rtlCol="0" anchor="t">
            <a:noAutofit/>
          </a:bodyPr>
          <a:lstStyle/>
          <a:p>
            <a:r>
              <a:rPr lang="en-US" b="1" dirty="0"/>
              <a:t>Users impacted</a:t>
            </a:r>
          </a:p>
          <a:p>
            <a:pPr marL="461645" lvl="1"/>
            <a:r>
              <a:rPr lang="en-US" sz="1800" dirty="0"/>
              <a:t>Visual, </a:t>
            </a:r>
            <a:r>
              <a:rPr lang="en-US" sz="1800" dirty="0">
                <a:cs typeface="Calibri"/>
              </a:rPr>
              <a:t>Motor/Mobility, and Cognitive</a:t>
            </a:r>
          </a:p>
          <a:p>
            <a:pPr marL="228282"/>
            <a:r>
              <a:rPr lang="en-US" b="1" dirty="0"/>
              <a:t>Impact of poorly communicated design</a:t>
            </a:r>
          </a:p>
          <a:p>
            <a:pPr marL="461645" lvl="1"/>
            <a:r>
              <a:rPr lang="en-US" sz="1800" dirty="0">
                <a:ea typeface="+mn-lt"/>
                <a:cs typeface="+mn-lt"/>
              </a:rPr>
              <a:t>Cognitively and visually impaired users may not have enough time to process content in carousels before they change</a:t>
            </a:r>
          </a:p>
          <a:p>
            <a:pPr marL="461645" lvl="1"/>
            <a:r>
              <a:rPr lang="en-US" sz="1800" dirty="0">
                <a:ea typeface="+mn-lt"/>
                <a:cs typeface="+mn-lt"/>
              </a:rPr>
              <a:t>Visually and motor/mobility impaired users may not have time to interact with content in carousels before they change</a:t>
            </a:r>
          </a:p>
          <a:p>
            <a:pPr marL="461645" lvl="1"/>
            <a:r>
              <a:rPr lang="en-US" sz="1800" dirty="0">
                <a:ea typeface="+mn-lt"/>
                <a:cs typeface="+mn-lt"/>
              </a:rPr>
              <a:t>Videos, carousels, and animation that automatically begins when a page is loaded can interfere with screen readers and be distracting to cognitively impaired users</a:t>
            </a:r>
          </a:p>
          <a:p>
            <a:pPr marL="461645" lvl="1"/>
            <a:r>
              <a:rPr lang="en-US" sz="1800" dirty="0">
                <a:ea typeface="+mn-lt"/>
                <a:cs typeface="+mn-lt"/>
              </a:rPr>
              <a:t>Flashing content can cause seizures in some users.</a:t>
            </a:r>
          </a:p>
          <a:p>
            <a:pPr marL="461645" lvl="1"/>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88363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12 – Recommendation</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vert="horz" lIns="0" tIns="0" rIns="0" bIns="0" rtlCol="0" anchor="t">
            <a:noAutofit/>
          </a:bodyPr>
          <a:lstStyle/>
          <a:p>
            <a:r>
              <a:rPr lang="en-US" b="1" dirty="0">
                <a:ea typeface="+mn-lt"/>
                <a:cs typeface="+mn-lt"/>
              </a:rPr>
              <a:t>Recommendation</a:t>
            </a:r>
          </a:p>
          <a:p>
            <a:pPr lvl="1"/>
            <a:r>
              <a:rPr lang="en-US" sz="1800" dirty="0">
                <a:ea typeface="+mn-lt"/>
                <a:cs typeface="+mn-lt"/>
              </a:rPr>
              <a:t>Do not start videos, carousels, or animation automatically when users open a new page</a:t>
            </a:r>
          </a:p>
          <a:p>
            <a:pPr lvl="1"/>
            <a:r>
              <a:rPr lang="en-US" sz="1800" dirty="0">
                <a:ea typeface="+mn-lt"/>
                <a:cs typeface="+mn-lt"/>
              </a:rPr>
              <a:t>Add functionality that will stop/pause or hide carousel, video, or animation content</a:t>
            </a:r>
          </a:p>
          <a:p>
            <a:pPr lvl="1"/>
            <a:r>
              <a:rPr lang="en-US" sz="1800" dirty="0">
                <a:ea typeface="+mn-lt"/>
                <a:cs typeface="+mn-lt"/>
              </a:rPr>
              <a:t>Avoid any content that flashes or blinks. If that is not possible, make sure that the content is set within 3 seconds and is not red.</a:t>
            </a:r>
          </a:p>
          <a:p>
            <a:pPr marL="461645" lvl="1"/>
            <a:endParaRPr lang="en-US" dirty="0">
              <a:ea typeface="+mn-lt"/>
              <a:cs typeface="+mn-lt"/>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0594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Navigation</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4572000" cy="2554545"/>
          </a:xfrm>
          <a:prstGeom prst="rect">
            <a:avLst/>
          </a:prstGeom>
        </p:spPr>
        <p:txBody>
          <a:bodyPr>
            <a:spAutoFit/>
          </a:bodyPr>
          <a:lstStyle/>
          <a:p>
            <a:r>
              <a:rPr lang="en-US" sz="2000" b="1" dirty="0">
                <a:solidFill>
                  <a:schemeClr val="bg1"/>
                </a:solidFill>
              </a:rPr>
              <a:t>Relevant Success Criteria:</a:t>
            </a:r>
          </a:p>
          <a:p>
            <a:pPr marL="285750" indent="-285750">
              <a:buFont typeface="Arial" panose="020B0604020202020204" pitchFamily="34" charset="0"/>
              <a:buChar char="•"/>
            </a:pPr>
            <a:r>
              <a:rPr lang="en-US" sz="2000" b="1" dirty="0">
                <a:solidFill>
                  <a:schemeClr val="bg1"/>
                </a:solidFill>
              </a:rPr>
              <a:t>1.3.2 Meaningful Sequence</a:t>
            </a:r>
          </a:p>
          <a:p>
            <a:pPr marL="285750" indent="-285750">
              <a:buFont typeface="Arial" panose="020B0604020202020204" pitchFamily="34" charset="0"/>
              <a:buChar char="•"/>
            </a:pPr>
            <a:r>
              <a:rPr lang="en-US" sz="2000" b="1" dirty="0">
                <a:solidFill>
                  <a:schemeClr val="bg1"/>
                </a:solidFill>
              </a:rPr>
              <a:t>1.4.12 Text Spacing</a:t>
            </a:r>
          </a:p>
          <a:p>
            <a:pPr marL="285750" indent="-285750">
              <a:buFont typeface="Arial" panose="020B0604020202020204" pitchFamily="34" charset="0"/>
              <a:buChar char="•"/>
            </a:pPr>
            <a:r>
              <a:rPr lang="en-US" sz="2000" b="1" dirty="0">
                <a:solidFill>
                  <a:schemeClr val="bg1"/>
                </a:solidFill>
              </a:rPr>
              <a:t>2.1.4 Character Key Shortcuts</a:t>
            </a:r>
          </a:p>
          <a:p>
            <a:pPr marL="285750" indent="-285750">
              <a:buFont typeface="Arial" panose="020B0604020202020204" pitchFamily="34" charset="0"/>
              <a:buChar char="•"/>
            </a:pPr>
            <a:r>
              <a:rPr lang="en-US" sz="2000" b="1" dirty="0">
                <a:solidFill>
                  <a:schemeClr val="bg1"/>
                </a:solidFill>
              </a:rPr>
              <a:t>2.4.1 Bypass Blocks</a:t>
            </a:r>
          </a:p>
          <a:p>
            <a:pPr marL="285750" indent="-285750">
              <a:buFont typeface="Arial" panose="020B0604020202020204" pitchFamily="34" charset="0"/>
              <a:buChar char="•"/>
            </a:pPr>
            <a:r>
              <a:rPr lang="en-US" sz="2000" b="1" dirty="0">
                <a:solidFill>
                  <a:schemeClr val="bg1"/>
                </a:solidFill>
              </a:rPr>
              <a:t>2.4.3 Focus Order</a:t>
            </a:r>
          </a:p>
          <a:p>
            <a:pPr marL="285750" indent="-285750">
              <a:buFont typeface="Arial" panose="020B0604020202020204" pitchFamily="34" charset="0"/>
              <a:buChar char="•"/>
            </a:pPr>
            <a:r>
              <a:rPr lang="en-US" sz="2000" b="1" dirty="0">
                <a:solidFill>
                  <a:schemeClr val="bg1"/>
                </a:solidFill>
              </a:rPr>
              <a:t>2.4.5 Multiple Ways</a:t>
            </a:r>
          </a:p>
          <a:p>
            <a:pPr marL="285750" indent="-285750">
              <a:buFont typeface="Arial" panose="020B0604020202020204" pitchFamily="34" charset="0"/>
              <a:buChar char="•"/>
            </a:pPr>
            <a:r>
              <a:rPr lang="en-US" sz="2000" b="1" dirty="0">
                <a:solidFill>
                  <a:schemeClr val="bg1"/>
                </a:solidFill>
              </a:rPr>
              <a:t>3.2.3 Consistent Navigation</a:t>
            </a:r>
          </a:p>
        </p:txBody>
      </p:sp>
    </p:spTree>
    <p:extLst>
      <p:ext uri="{BB962C8B-B14F-4D97-AF65-F5344CB8AC3E}">
        <p14:creationId xmlns:p14="http://schemas.microsoft.com/office/powerpoint/2010/main" val="33784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13</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vert="horz" lIns="0" tIns="0" rIns="0" bIns="0" rtlCol="0" anchor="t">
            <a:noAutofit/>
          </a:bodyPr>
          <a:lstStyle/>
          <a:p>
            <a:pPr marL="0" indent="0">
              <a:buNone/>
            </a:pPr>
            <a:r>
              <a:rPr lang="en-US" sz="3600" b="1" dirty="0"/>
              <a:t>Is this content intended to be a navigation menu?</a:t>
            </a:r>
          </a:p>
          <a:p>
            <a:pPr marL="0" indent="0">
              <a:buNone/>
            </a:pPr>
            <a:endParaRPr lang="en-US" sz="3600" b="1" dirty="0">
              <a:cs typeface="Calibri"/>
            </a:endParaRPr>
          </a:p>
        </p:txBody>
      </p:sp>
    </p:spTree>
    <p:extLst>
      <p:ext uri="{BB962C8B-B14F-4D97-AF65-F5344CB8AC3E}">
        <p14:creationId xmlns:p14="http://schemas.microsoft.com/office/powerpoint/2010/main" val="114638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5145-C084-44F3-80BA-5295B5597833}"/>
              </a:ext>
            </a:extLst>
          </p:cNvPr>
          <p:cNvSpPr>
            <a:spLocks noGrp="1"/>
          </p:cNvSpPr>
          <p:nvPr>
            <p:ph type="title"/>
          </p:nvPr>
        </p:nvSpPr>
        <p:spPr/>
        <p:txBody>
          <a:bodyPr/>
          <a:lstStyle/>
          <a:p>
            <a:r>
              <a:rPr lang="en-US" dirty="0">
                <a:ea typeface="+mj-lt"/>
                <a:cs typeface="+mj-lt"/>
              </a:rPr>
              <a:t>Question 13 – Requirement and Design Decision</a:t>
            </a:r>
            <a:endParaRPr lang="en-US" dirty="0"/>
          </a:p>
        </p:txBody>
      </p:sp>
      <p:sp>
        <p:nvSpPr>
          <p:cNvPr id="3" name="Content Placeholder 2">
            <a:extLst>
              <a:ext uri="{FF2B5EF4-FFF2-40B4-BE49-F238E27FC236}">
                <a16:creationId xmlns:a16="http://schemas.microsoft.com/office/drawing/2014/main" id="{4292E611-5E2A-4ABD-B6DA-971B28DDDA9B}"/>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cs typeface="Calibri"/>
              </a:rPr>
              <a:t>Requirement: </a:t>
            </a:r>
            <a:r>
              <a:rPr lang="en-US" sz="2000" dirty="0">
                <a:solidFill>
                  <a:schemeClr val="tx1"/>
                </a:solidFill>
                <a:latin typeface="+mn-lt"/>
                <a:cs typeface="Calibri"/>
              </a:rPr>
              <a:t>New hires must have the ability to search the form package</a:t>
            </a:r>
          </a:p>
          <a:p>
            <a:r>
              <a:rPr lang="en-US" sz="2000" b="1" dirty="0">
                <a:solidFill>
                  <a:schemeClr val="tx1"/>
                </a:solidFill>
                <a:latin typeface="+mn-lt"/>
                <a:cs typeface="Calibri"/>
              </a:rPr>
              <a:t>Design Decision: </a:t>
            </a:r>
            <a:r>
              <a:rPr lang="en-US" sz="2000" dirty="0">
                <a:solidFill>
                  <a:schemeClr val="tx1"/>
                </a:solidFill>
                <a:latin typeface="+mn-lt"/>
                <a:cs typeface="Calibri"/>
              </a:rPr>
              <a:t>A search field will be added to allow users to quickly find information</a:t>
            </a:r>
          </a:p>
        </p:txBody>
      </p:sp>
      <p:sp>
        <p:nvSpPr>
          <p:cNvPr id="4" name="Content Placeholder 3">
            <a:extLst>
              <a:ext uri="{FF2B5EF4-FFF2-40B4-BE49-F238E27FC236}">
                <a16:creationId xmlns:a16="http://schemas.microsoft.com/office/drawing/2014/main" id="{0CA94E2F-F683-4F52-B968-84D802A67ED5}"/>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234679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13 – Users and Impact</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vert="horz" lIns="0" tIns="0" rIns="0" bIns="0" rtlCol="0" anchor="t">
            <a:noAutofit/>
          </a:bodyPr>
          <a:lstStyle/>
          <a:p>
            <a:r>
              <a:rPr lang="en-US" sz="2000" b="1" dirty="0"/>
              <a:t>Users impacted</a:t>
            </a:r>
          </a:p>
          <a:p>
            <a:pPr marL="461645" lvl="1"/>
            <a:r>
              <a:rPr lang="en-US" sz="1800" dirty="0"/>
              <a:t>Visual, Motor/Mobility, and </a:t>
            </a:r>
            <a:r>
              <a:rPr lang="en-US" sz="1800" dirty="0">
                <a:cs typeface="Calibri"/>
              </a:rPr>
              <a:t>Cognitive</a:t>
            </a:r>
          </a:p>
          <a:p>
            <a:pPr marL="228282"/>
            <a:r>
              <a:rPr lang="en-US" b="1" dirty="0"/>
              <a:t>Impact of poorly communicated design</a:t>
            </a:r>
            <a:endParaRPr lang="en-US" b="1" dirty="0">
              <a:cs typeface="Calibri"/>
            </a:endParaRPr>
          </a:p>
          <a:p>
            <a:pPr marL="461645" lvl="1"/>
            <a:r>
              <a:rPr lang="en-US" sz="1800" dirty="0">
                <a:cs typeface="Calibri"/>
              </a:rPr>
              <a:t>Lack of a skip navigation link and search function means some visual and motor/mobility impaired users will need a lot of keyboard strokes to get to the content they, which is time consuming</a:t>
            </a:r>
          </a:p>
          <a:p>
            <a:pPr marL="461645" lvl="1"/>
            <a:r>
              <a:rPr lang="en-US" sz="1800" dirty="0">
                <a:cs typeface="Calibri"/>
              </a:rPr>
              <a:t>Inconsistent placement of navigation menus can be confusing to visual and cognitively impaired users</a:t>
            </a:r>
          </a:p>
        </p:txBody>
      </p:sp>
    </p:spTree>
    <p:extLst>
      <p:ext uri="{BB962C8B-B14F-4D97-AF65-F5344CB8AC3E}">
        <p14:creationId xmlns:p14="http://schemas.microsoft.com/office/powerpoint/2010/main" val="314664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12C41-5913-4F4A-B3EF-7B58A8AC9584}"/>
              </a:ext>
            </a:extLst>
          </p:cNvPr>
          <p:cNvSpPr>
            <a:spLocks noGrp="1"/>
          </p:cNvSpPr>
          <p:nvPr>
            <p:ph type="title"/>
          </p:nvPr>
        </p:nvSpPr>
        <p:spPr/>
        <p:txBody>
          <a:bodyPr/>
          <a:lstStyle/>
          <a:p>
            <a:r>
              <a:rPr lang="en-US" dirty="0"/>
              <a:t>Question 13 - Recommendation</a:t>
            </a:r>
          </a:p>
        </p:txBody>
      </p:sp>
      <p:sp>
        <p:nvSpPr>
          <p:cNvPr id="6" name="Content Placeholder 5">
            <a:extLst>
              <a:ext uri="{FF2B5EF4-FFF2-40B4-BE49-F238E27FC236}">
                <a16:creationId xmlns:a16="http://schemas.microsoft.com/office/drawing/2014/main" id="{30678918-9B08-F347-9EBC-5CB21658522F}"/>
              </a:ext>
            </a:extLst>
          </p:cNvPr>
          <p:cNvSpPr>
            <a:spLocks noGrp="1"/>
          </p:cNvSpPr>
          <p:nvPr>
            <p:ph idx="1"/>
          </p:nvPr>
        </p:nvSpPr>
        <p:spPr/>
        <p:txBody>
          <a:bodyPr/>
          <a:lstStyle/>
          <a:p>
            <a:r>
              <a:rPr lang="en-US" b="1" dirty="0"/>
              <a:t>Recommendation</a:t>
            </a:r>
          </a:p>
          <a:p>
            <a:pPr marL="576263" lvl="1" indent="-342900"/>
            <a:r>
              <a:rPr lang="en-US" sz="1800" dirty="0"/>
              <a:t>Navigation menus must always be in the same place on a page</a:t>
            </a:r>
          </a:p>
          <a:p>
            <a:pPr marL="576263" lvl="1" indent="-342900"/>
            <a:r>
              <a:rPr lang="en-US" sz="1800" dirty="0"/>
              <a:t>Navigation menu items must always be in the same order</a:t>
            </a:r>
          </a:p>
          <a:p>
            <a:pPr marL="576263" lvl="1" indent="-342900"/>
            <a:r>
              <a:rPr lang="en-US" sz="1800" dirty="0"/>
              <a:t>If there is a search field, it must always be in the same place</a:t>
            </a:r>
          </a:p>
          <a:p>
            <a:pPr marL="576263" lvl="1" indent="-342900"/>
            <a:r>
              <a:rPr lang="en-US" sz="1800" dirty="0"/>
              <a:t>Search fields should be used when there is a lot of content that a user may filter through</a:t>
            </a:r>
          </a:p>
          <a:p>
            <a:pPr marL="576263" lvl="1" indent="-342900"/>
            <a:r>
              <a:rPr lang="en-US" sz="1800" dirty="0"/>
              <a:t>A skip navigation is required anytime there are navigation menus on a page, excluding the login page</a:t>
            </a:r>
          </a:p>
        </p:txBody>
      </p:sp>
    </p:spTree>
    <p:extLst>
      <p:ext uri="{BB962C8B-B14F-4D97-AF65-F5344CB8AC3E}">
        <p14:creationId xmlns:p14="http://schemas.microsoft.com/office/powerpoint/2010/main" val="25923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14</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vert="horz" lIns="0" tIns="0" rIns="0" bIns="0" rtlCol="0" anchor="t">
            <a:noAutofit/>
          </a:bodyPr>
          <a:lstStyle/>
          <a:p>
            <a:pPr marL="0" indent="0">
              <a:buNone/>
            </a:pPr>
            <a:r>
              <a:rPr lang="en-US" sz="3600" b="1" dirty="0"/>
              <a:t>Does the content need to be read/navigated in an explicit order to make sense? </a:t>
            </a:r>
          </a:p>
        </p:txBody>
      </p:sp>
    </p:spTree>
    <p:extLst>
      <p:ext uri="{BB962C8B-B14F-4D97-AF65-F5344CB8AC3E}">
        <p14:creationId xmlns:p14="http://schemas.microsoft.com/office/powerpoint/2010/main" val="165616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B939-1B5B-8643-B433-B44C847EF877}"/>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62021471-549A-C94F-99DB-D17C81B73CE5}"/>
              </a:ext>
            </a:extLst>
          </p:cNvPr>
          <p:cNvSpPr>
            <a:spLocks noGrp="1"/>
          </p:cNvSpPr>
          <p:nvPr>
            <p:ph idx="1"/>
          </p:nvPr>
        </p:nvSpPr>
        <p:spPr/>
        <p:txBody>
          <a:bodyPr/>
          <a:lstStyle/>
          <a:p>
            <a:pPr marL="0" indent="0">
              <a:buNone/>
            </a:pPr>
            <a:r>
              <a:rPr lang="en-US" sz="3600" dirty="0"/>
              <a:t>As a designer, you have been asked to create a work flow that will allow new employees to complete their new hire paper work online. </a:t>
            </a:r>
            <a:endParaRPr lang="en-US" sz="1800" dirty="0"/>
          </a:p>
          <a:p>
            <a:pPr marL="0" indent="0">
              <a:spcAft>
                <a:spcPts val="0"/>
              </a:spcAft>
              <a:buNone/>
            </a:pPr>
            <a:endParaRPr lang="en-US" sz="1800" dirty="0"/>
          </a:p>
          <a:p>
            <a:pPr marL="0" indent="0">
              <a:buNone/>
            </a:pPr>
            <a:r>
              <a:rPr lang="en-US" sz="3600" dirty="0"/>
              <a:t>How will you make sure the design communicates accessibility requirements to developers?</a:t>
            </a:r>
          </a:p>
        </p:txBody>
      </p:sp>
    </p:spTree>
    <p:extLst>
      <p:ext uri="{BB962C8B-B14F-4D97-AF65-F5344CB8AC3E}">
        <p14:creationId xmlns:p14="http://schemas.microsoft.com/office/powerpoint/2010/main" val="32016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14 – Requirement and Design Decision</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cs typeface="Calibri"/>
              </a:rPr>
              <a:t>Requirement: </a:t>
            </a:r>
            <a:r>
              <a:rPr lang="en-US" sz="2000" dirty="0">
                <a:solidFill>
                  <a:schemeClr val="tx1"/>
                </a:solidFill>
                <a:latin typeface="+mn-lt"/>
                <a:cs typeface="Calibri"/>
              </a:rPr>
              <a:t>The content in the new hire forms will be based on forms that are currently only available in PDFs that cannot be edited</a:t>
            </a:r>
            <a:endParaRPr lang="en-US" sz="2000" b="1" dirty="0">
              <a:solidFill>
                <a:schemeClr val="tx1"/>
              </a:solidFill>
              <a:latin typeface="+mn-lt"/>
              <a:cs typeface="Calibri"/>
            </a:endParaRPr>
          </a:p>
          <a:p>
            <a:r>
              <a:rPr lang="en-US" sz="2000" b="1" dirty="0">
                <a:solidFill>
                  <a:schemeClr val="tx1"/>
                </a:solidFill>
                <a:latin typeface="+mn-lt"/>
                <a:cs typeface="Calibri"/>
              </a:rPr>
              <a:t>Design Decision: </a:t>
            </a:r>
            <a:r>
              <a:rPr lang="en-US" sz="2000" dirty="0">
                <a:solidFill>
                  <a:schemeClr val="tx1"/>
                </a:solidFill>
                <a:latin typeface="+mn-lt"/>
                <a:cs typeface="Calibri"/>
              </a:rPr>
              <a:t>The new electronic forms will have a similar layout to the PDFs</a:t>
            </a:r>
          </a:p>
        </p:txBody>
      </p:sp>
      <p:sp>
        <p:nvSpPr>
          <p:cNvPr id="6" name="Content Placeholder 5">
            <a:extLst>
              <a:ext uri="{FF2B5EF4-FFF2-40B4-BE49-F238E27FC236}">
                <a16:creationId xmlns:a16="http://schemas.microsoft.com/office/drawing/2014/main" id="{DB7F9B54-AD63-CC44-A1A2-95140E44BA42}"/>
              </a:ext>
            </a:extLst>
          </p:cNvPr>
          <p:cNvSpPr>
            <a:spLocks noGrp="1"/>
          </p:cNvSpPr>
          <p:nvPr>
            <p:ph idx="10"/>
          </p:nvPr>
        </p:nvSpPr>
        <p:spPr/>
        <p:txBody>
          <a:bodyPr>
            <a:normAutofit/>
          </a:bodyPr>
          <a:lstStyle/>
          <a:p>
            <a:endParaRPr lang="en-US" dirty="0"/>
          </a:p>
        </p:txBody>
      </p:sp>
    </p:spTree>
    <p:extLst>
      <p:ext uri="{BB962C8B-B14F-4D97-AF65-F5344CB8AC3E}">
        <p14:creationId xmlns:p14="http://schemas.microsoft.com/office/powerpoint/2010/main" val="27222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14 – Users and Impact</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vert="horz" lIns="0" tIns="0" rIns="0" bIns="0" rtlCol="0" anchor="t">
            <a:noAutofit/>
          </a:bodyPr>
          <a:lstStyle/>
          <a:p>
            <a:r>
              <a:rPr lang="en-US" b="1" dirty="0"/>
              <a:t>Users impacted</a:t>
            </a:r>
          </a:p>
          <a:p>
            <a:pPr marL="461645" lvl="1"/>
            <a:r>
              <a:rPr lang="en-US" sz="1800" dirty="0"/>
              <a:t>Visual and </a:t>
            </a:r>
            <a:r>
              <a:rPr lang="en-US" sz="1800" dirty="0">
                <a:cs typeface="Calibri"/>
              </a:rPr>
              <a:t>Motor/Mobility </a:t>
            </a:r>
          </a:p>
          <a:p>
            <a:pPr marL="228282"/>
            <a:r>
              <a:rPr lang="en-US" b="1" dirty="0"/>
              <a:t>Impact of poorly communicated design</a:t>
            </a:r>
          </a:p>
          <a:p>
            <a:pPr marL="461645" lvl="1"/>
            <a:r>
              <a:rPr lang="en-US" sz="1800" dirty="0">
                <a:cs typeface="Calibri"/>
              </a:rPr>
              <a:t>Keyboard focus that moves from a First Name field to a Last Name field may make some visual and motor/mobility impaired users think that they cannot access the Middle Name field</a:t>
            </a:r>
          </a:p>
          <a:p>
            <a:pPr marL="461645" lvl="1"/>
            <a:r>
              <a:rPr lang="en-US" sz="1800" dirty="0">
                <a:cs typeface="Calibri"/>
              </a:rPr>
              <a:t>Commonly used navigation elements at the bottom of the page means that visual and motor impaired users will</a:t>
            </a:r>
            <a:r>
              <a:rPr lang="en-US" sz="1800" dirty="0">
                <a:ea typeface="+mn-lt"/>
                <a:cs typeface="+mn-lt"/>
              </a:rPr>
              <a:t> need a lot of keyboard strokes to get to the content they, which is time consuming</a:t>
            </a:r>
            <a:endParaRPr lang="en-US" sz="1800" dirty="0">
              <a:cs typeface="Calibri"/>
            </a:endParaRPr>
          </a:p>
          <a:p>
            <a:pPr marL="461645" lvl="1"/>
            <a:r>
              <a:rPr lang="en-US" sz="1800" dirty="0">
                <a:cs typeface="Calibri"/>
              </a:rPr>
              <a:t>Random short cut keys might mean that some visual and motor/mobility impaired users will not be able to use their assistive technology as expected</a:t>
            </a:r>
          </a:p>
          <a:p>
            <a:pPr marL="461645" lvl="1"/>
            <a:endParaRPr lang="en-US" dirty="0">
              <a:cs typeface="Calibri"/>
            </a:endParaRPr>
          </a:p>
          <a:p>
            <a:endParaRPr lang="en-US" dirty="0">
              <a:cs typeface="Calibri"/>
            </a:endParaRPr>
          </a:p>
        </p:txBody>
      </p:sp>
    </p:spTree>
    <p:extLst>
      <p:ext uri="{BB962C8B-B14F-4D97-AF65-F5344CB8AC3E}">
        <p14:creationId xmlns:p14="http://schemas.microsoft.com/office/powerpoint/2010/main" val="262781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12C41-5913-4F4A-B3EF-7B58A8AC9584}"/>
              </a:ext>
            </a:extLst>
          </p:cNvPr>
          <p:cNvSpPr>
            <a:spLocks noGrp="1"/>
          </p:cNvSpPr>
          <p:nvPr>
            <p:ph type="title"/>
          </p:nvPr>
        </p:nvSpPr>
        <p:spPr/>
        <p:txBody>
          <a:bodyPr/>
          <a:lstStyle/>
          <a:p>
            <a:r>
              <a:rPr lang="en-US" dirty="0"/>
              <a:t>Question 14 - Recommendation</a:t>
            </a:r>
          </a:p>
        </p:txBody>
      </p:sp>
      <p:sp>
        <p:nvSpPr>
          <p:cNvPr id="6" name="Content Placeholder 5">
            <a:extLst>
              <a:ext uri="{FF2B5EF4-FFF2-40B4-BE49-F238E27FC236}">
                <a16:creationId xmlns:a16="http://schemas.microsoft.com/office/drawing/2014/main" id="{30678918-9B08-F347-9EBC-5CB21658522F}"/>
              </a:ext>
            </a:extLst>
          </p:cNvPr>
          <p:cNvSpPr>
            <a:spLocks noGrp="1"/>
          </p:cNvSpPr>
          <p:nvPr>
            <p:ph idx="1"/>
          </p:nvPr>
        </p:nvSpPr>
        <p:spPr/>
        <p:txBody>
          <a:bodyPr/>
          <a:lstStyle/>
          <a:p>
            <a:r>
              <a:rPr lang="en-US" b="1" dirty="0"/>
              <a:t>Recommendation</a:t>
            </a:r>
          </a:p>
          <a:p>
            <a:pPr marL="576263" lvl="1" indent="-342900"/>
            <a:r>
              <a:rPr lang="en-US" sz="1800" dirty="0"/>
              <a:t>Content that is frequently interacted with by users must be positioned in a way that it takes minimal keyboard commands, e.g., the fewer times the Tab key is pressed the better</a:t>
            </a:r>
          </a:p>
          <a:p>
            <a:pPr marL="576263" lvl="1" indent="-342900"/>
            <a:r>
              <a:rPr lang="en-US" sz="1800" dirty="0"/>
              <a:t>Visual reading order of the page must ideally match the Tab order, e.g., page visually has a first name field, last name, address field and tab focus goes first name, last name, and address.</a:t>
            </a:r>
          </a:p>
          <a:p>
            <a:pPr marL="576263" lvl="1" indent="-342900"/>
            <a:r>
              <a:rPr lang="en-US" sz="1800" dirty="0"/>
              <a:t>Make sure that any suggested shortcut keys do not interfere with those of assistive technologies</a:t>
            </a:r>
          </a:p>
          <a:p>
            <a:pPr marL="796925" lvl="2" indent="-342900"/>
            <a:r>
              <a:rPr lang="en-US" sz="1600" dirty="0"/>
              <a:t>If shortcut keys are suggested, then there must be a method for users to basically disable them.</a:t>
            </a:r>
          </a:p>
          <a:p>
            <a:endParaRPr lang="en-US" dirty="0"/>
          </a:p>
        </p:txBody>
      </p:sp>
    </p:spTree>
    <p:extLst>
      <p:ext uri="{BB962C8B-B14F-4D97-AF65-F5344CB8AC3E}">
        <p14:creationId xmlns:p14="http://schemas.microsoft.com/office/powerpoint/2010/main" val="350895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Page Title</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4572000" cy="707886"/>
          </a:xfrm>
          <a:prstGeom prst="rect">
            <a:avLst/>
          </a:prstGeom>
        </p:spPr>
        <p:txBody>
          <a:bodyPr>
            <a:spAutoFit/>
          </a:bodyPr>
          <a:lstStyle/>
          <a:p>
            <a:r>
              <a:rPr lang="en-US" sz="2000" b="1" dirty="0">
                <a:solidFill>
                  <a:schemeClr val="bg1"/>
                </a:solidFill>
              </a:rPr>
              <a:t>Relevant Success Criteria:</a:t>
            </a:r>
          </a:p>
          <a:p>
            <a:pPr marL="285750" indent="-285750">
              <a:buFont typeface="Arial" panose="020B0604020202020204" pitchFamily="34" charset="0"/>
              <a:buChar char="•"/>
            </a:pPr>
            <a:r>
              <a:rPr lang="en-US" sz="2000" b="1" dirty="0">
                <a:solidFill>
                  <a:schemeClr val="bg1"/>
                </a:solidFill>
              </a:rPr>
              <a:t>2.4.2 Page Titled</a:t>
            </a:r>
          </a:p>
        </p:txBody>
      </p:sp>
    </p:spTree>
    <p:extLst>
      <p:ext uri="{BB962C8B-B14F-4D97-AF65-F5344CB8AC3E}">
        <p14:creationId xmlns:p14="http://schemas.microsoft.com/office/powerpoint/2010/main" val="45554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15</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a:lstStyle/>
          <a:p>
            <a:pPr marL="0" indent="0">
              <a:buNone/>
            </a:pPr>
            <a:r>
              <a:rPr lang="en-US" sz="3600" b="1" dirty="0"/>
              <a:t>Will the feature have its own URL?</a:t>
            </a:r>
          </a:p>
        </p:txBody>
      </p:sp>
    </p:spTree>
    <p:extLst>
      <p:ext uri="{BB962C8B-B14F-4D97-AF65-F5344CB8AC3E}">
        <p14:creationId xmlns:p14="http://schemas.microsoft.com/office/powerpoint/2010/main" val="398524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6612E-861F-8549-A896-275ACA16EAAD}"/>
              </a:ext>
            </a:extLst>
          </p:cNvPr>
          <p:cNvSpPr>
            <a:spLocks noGrp="1"/>
          </p:cNvSpPr>
          <p:nvPr>
            <p:ph type="title"/>
          </p:nvPr>
        </p:nvSpPr>
        <p:spPr>
          <a:xfrm>
            <a:off x="312615" y="284407"/>
            <a:ext cx="8518770" cy="770670"/>
          </a:xfrm>
        </p:spPr>
        <p:txBody>
          <a:bodyPr/>
          <a:lstStyle/>
          <a:p>
            <a:r>
              <a:rPr lang="en-US" dirty="0"/>
              <a:t>Question 15 – Requirement and Design Decision</a:t>
            </a:r>
          </a:p>
        </p:txBody>
      </p:sp>
      <p:sp>
        <p:nvSpPr>
          <p:cNvPr id="5" name="Content Placeholder 4">
            <a:extLst>
              <a:ext uri="{FF2B5EF4-FFF2-40B4-BE49-F238E27FC236}">
                <a16:creationId xmlns:a16="http://schemas.microsoft.com/office/drawing/2014/main" id="{48F589A4-FF97-4843-90BA-73151FB8E3C0}"/>
              </a:ext>
            </a:extLst>
          </p:cNvPr>
          <p:cNvSpPr>
            <a:spLocks noGrp="1"/>
          </p:cNvSpPr>
          <p:nvPr>
            <p:ph idx="1"/>
          </p:nvPr>
        </p:nvSpPr>
        <p:spPr/>
        <p:txBody>
          <a:bodyPr/>
          <a:lstStyle/>
          <a:p>
            <a:r>
              <a:rPr lang="en-US" sz="2000" b="1" dirty="0">
                <a:solidFill>
                  <a:schemeClr val="tx1"/>
                </a:solidFill>
                <a:latin typeface="+mn-lt"/>
              </a:rPr>
              <a:t>Requirement: </a:t>
            </a:r>
            <a:r>
              <a:rPr lang="en-US" sz="2000" dirty="0">
                <a:solidFill>
                  <a:schemeClr val="tx1"/>
                </a:solidFill>
                <a:latin typeface="+mn-lt"/>
              </a:rPr>
              <a:t>The URL will change every time a new form is selected.</a:t>
            </a:r>
          </a:p>
          <a:p>
            <a:r>
              <a:rPr lang="en-US" sz="2000" b="1" dirty="0">
                <a:solidFill>
                  <a:schemeClr val="tx1"/>
                </a:solidFill>
                <a:latin typeface="+mn-lt"/>
              </a:rPr>
              <a:t>Design Decision: </a:t>
            </a:r>
            <a:r>
              <a:rPr lang="en-US" sz="2000" dirty="0">
                <a:solidFill>
                  <a:schemeClr val="tx1"/>
                </a:solidFill>
                <a:latin typeface="+mn-lt"/>
              </a:rPr>
              <a:t>Update the name of the browser tab to match the name of the form.</a:t>
            </a:r>
          </a:p>
        </p:txBody>
      </p:sp>
      <p:sp>
        <p:nvSpPr>
          <p:cNvPr id="6" name="Content Placeholder 5">
            <a:extLst>
              <a:ext uri="{FF2B5EF4-FFF2-40B4-BE49-F238E27FC236}">
                <a16:creationId xmlns:a16="http://schemas.microsoft.com/office/drawing/2014/main" id="{D1521AF4-5A9C-4C49-8D4C-0518EF903260}"/>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405772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15 – Users, Impact, and Recommendation</a:t>
            </a:r>
          </a:p>
        </p:txBody>
      </p:sp>
      <p:sp>
        <p:nvSpPr>
          <p:cNvPr id="3" name="Content Placeholder 2">
            <a:extLst>
              <a:ext uri="{FF2B5EF4-FFF2-40B4-BE49-F238E27FC236}">
                <a16:creationId xmlns:a16="http://schemas.microsoft.com/office/drawing/2014/main" id="{F1391E63-AA21-494A-B166-0F441A124FB0}"/>
              </a:ext>
            </a:extLst>
          </p:cNvPr>
          <p:cNvSpPr>
            <a:spLocks noGrp="1"/>
          </p:cNvSpPr>
          <p:nvPr>
            <p:ph idx="1"/>
          </p:nvPr>
        </p:nvSpPr>
        <p:spPr/>
        <p:txBody>
          <a:bodyPr>
            <a:normAutofit/>
          </a:bodyPr>
          <a:lstStyle/>
          <a:p>
            <a:r>
              <a:rPr lang="en-US" b="1" dirty="0">
                <a:solidFill>
                  <a:schemeClr val="tx1"/>
                </a:solidFill>
                <a:latin typeface="+mn-lt"/>
              </a:rPr>
              <a:t>Users impacted</a:t>
            </a:r>
          </a:p>
          <a:p>
            <a:pPr lvl="1"/>
            <a:r>
              <a:rPr lang="en-US" sz="1900" dirty="0"/>
              <a:t>Visual and Cognitive</a:t>
            </a:r>
          </a:p>
          <a:p>
            <a:r>
              <a:rPr lang="en-US" b="1" dirty="0">
                <a:solidFill>
                  <a:schemeClr val="tx1"/>
                </a:solidFill>
                <a:latin typeface="+mn-lt"/>
              </a:rPr>
              <a:t>Impact of poorly communicated design</a:t>
            </a:r>
          </a:p>
          <a:p>
            <a:pPr lvl="1"/>
            <a:r>
              <a:rPr lang="en-US" sz="1900" dirty="0"/>
              <a:t>Screen reader, screen magnifier, and cognitively impaired users may have difficulty finding the right browser tab if the title does not reflect the page contents and they have several browser tabs open at the same time</a:t>
            </a:r>
          </a:p>
          <a:p>
            <a:pPr lvl="1"/>
            <a:r>
              <a:rPr lang="en-US" sz="1900" dirty="0"/>
              <a:t>A unique browser tab title also helps screen reader users verify they opened the right page.</a:t>
            </a:r>
          </a:p>
          <a:p>
            <a:r>
              <a:rPr lang="en-US" b="1" dirty="0">
                <a:solidFill>
                  <a:schemeClr val="tx1"/>
                </a:solidFill>
              </a:rPr>
              <a:t>Recommendation</a:t>
            </a:r>
          </a:p>
          <a:p>
            <a:pPr lvl="1"/>
            <a:r>
              <a:rPr lang="en-US" sz="1800" dirty="0"/>
              <a:t>Make sure that if the URL is unique that the page title is unique, including for responsive environments</a:t>
            </a:r>
          </a:p>
          <a:p>
            <a:pPr lvl="1"/>
            <a:r>
              <a:rPr lang="en-US" sz="1800" dirty="0"/>
              <a:t>For native mobile app environments, make sure that the name of the screen is unique</a:t>
            </a:r>
          </a:p>
        </p:txBody>
      </p:sp>
    </p:spTree>
    <p:extLst>
      <p:ext uri="{BB962C8B-B14F-4D97-AF65-F5344CB8AC3E}">
        <p14:creationId xmlns:p14="http://schemas.microsoft.com/office/powerpoint/2010/main" val="143212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Responsive / Mobile </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4572000" cy="1477328"/>
          </a:xfrm>
          <a:prstGeom prst="rect">
            <a:avLst/>
          </a:prstGeom>
        </p:spPr>
        <p:txBody>
          <a:bodyPr>
            <a:spAutoFit/>
          </a:bodyPr>
          <a:lstStyle/>
          <a:p>
            <a:r>
              <a:rPr lang="en-US" b="1" dirty="0">
                <a:solidFill>
                  <a:schemeClr val="bg1"/>
                </a:solidFill>
              </a:rPr>
              <a:t>Relevant Success Criteria:</a:t>
            </a:r>
          </a:p>
          <a:p>
            <a:pPr marL="285750" indent="-285750">
              <a:buFont typeface="Arial" panose="020B0604020202020204" pitchFamily="34" charset="0"/>
              <a:buChar char="•"/>
            </a:pPr>
            <a:r>
              <a:rPr lang="en-US" b="1" dirty="0">
                <a:solidFill>
                  <a:schemeClr val="bg1"/>
                </a:solidFill>
              </a:rPr>
              <a:t>1.3.4 Orientation</a:t>
            </a:r>
          </a:p>
          <a:p>
            <a:pPr marL="285750" indent="-285750">
              <a:buFont typeface="Arial" panose="020B0604020202020204" pitchFamily="34" charset="0"/>
              <a:buChar char="•"/>
            </a:pPr>
            <a:r>
              <a:rPr lang="en-US" b="1" dirty="0">
                <a:solidFill>
                  <a:schemeClr val="bg1"/>
                </a:solidFill>
              </a:rPr>
              <a:t>1.4.4 Resize Text</a:t>
            </a:r>
          </a:p>
          <a:p>
            <a:pPr marL="285750" indent="-285750">
              <a:buFont typeface="Arial" panose="020B0604020202020204" pitchFamily="34" charset="0"/>
              <a:buChar char="•"/>
            </a:pPr>
            <a:r>
              <a:rPr lang="en-US" b="1" dirty="0">
                <a:solidFill>
                  <a:schemeClr val="bg1"/>
                </a:solidFill>
              </a:rPr>
              <a:t>1.4.10 Reflow</a:t>
            </a:r>
          </a:p>
          <a:p>
            <a:pPr marL="285750" indent="-285750">
              <a:buFont typeface="Arial" panose="020B0604020202020204" pitchFamily="34" charset="0"/>
              <a:buChar char="•"/>
            </a:pPr>
            <a:r>
              <a:rPr lang="en-US" b="1" dirty="0">
                <a:solidFill>
                  <a:schemeClr val="bg1"/>
                </a:solidFill>
              </a:rPr>
              <a:t>1.4.12 Text Spacing</a:t>
            </a:r>
          </a:p>
        </p:txBody>
      </p:sp>
    </p:spTree>
    <p:extLst>
      <p:ext uri="{BB962C8B-B14F-4D97-AF65-F5344CB8AC3E}">
        <p14:creationId xmlns:p14="http://schemas.microsoft.com/office/powerpoint/2010/main" val="54691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16</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a:lstStyle/>
          <a:p>
            <a:pPr marL="0" indent="0">
              <a:buNone/>
            </a:pPr>
            <a:r>
              <a:rPr lang="en-US" sz="3600" b="1" dirty="0"/>
              <a:t>Is the feature going to be implemented as part of a native mobile app or need to be responsive?</a:t>
            </a:r>
            <a:endParaRPr lang="en-US" sz="3600" b="1" dirty="0">
              <a:solidFill>
                <a:schemeClr val="tx1"/>
              </a:solidFill>
            </a:endParaRPr>
          </a:p>
        </p:txBody>
      </p:sp>
    </p:spTree>
    <p:extLst>
      <p:ext uri="{BB962C8B-B14F-4D97-AF65-F5344CB8AC3E}">
        <p14:creationId xmlns:p14="http://schemas.microsoft.com/office/powerpoint/2010/main" val="427001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AED5-C99F-9748-9F3B-8321D6713479}"/>
              </a:ext>
            </a:extLst>
          </p:cNvPr>
          <p:cNvSpPr>
            <a:spLocks noGrp="1"/>
          </p:cNvSpPr>
          <p:nvPr>
            <p:ph type="title"/>
          </p:nvPr>
        </p:nvSpPr>
        <p:spPr/>
        <p:txBody>
          <a:bodyPr/>
          <a:lstStyle/>
          <a:p>
            <a:r>
              <a:rPr lang="en-US" dirty="0"/>
              <a:t>Question 16 – Requirement and Design Decision</a:t>
            </a:r>
          </a:p>
        </p:txBody>
      </p:sp>
      <p:sp>
        <p:nvSpPr>
          <p:cNvPr id="3" name="Content Placeholder 2">
            <a:extLst>
              <a:ext uri="{FF2B5EF4-FFF2-40B4-BE49-F238E27FC236}">
                <a16:creationId xmlns:a16="http://schemas.microsoft.com/office/drawing/2014/main" id="{9BC19E44-1B38-E94E-AFB6-B64A9DDB6464}"/>
              </a:ext>
            </a:extLst>
          </p:cNvPr>
          <p:cNvSpPr>
            <a:spLocks noGrp="1"/>
          </p:cNvSpPr>
          <p:nvPr>
            <p:ph idx="1"/>
          </p:nvPr>
        </p:nvSpPr>
        <p:spPr/>
        <p:txBody>
          <a:bodyPr/>
          <a:lstStyle/>
          <a:p>
            <a:r>
              <a:rPr lang="en-US" sz="2000" b="1" dirty="0">
                <a:solidFill>
                  <a:schemeClr val="tx1"/>
                </a:solidFill>
                <a:latin typeface="+mn-lt"/>
              </a:rPr>
              <a:t>Requirement: </a:t>
            </a:r>
            <a:r>
              <a:rPr lang="en-US" sz="2000" dirty="0">
                <a:solidFill>
                  <a:schemeClr val="tx1"/>
                </a:solidFill>
                <a:latin typeface="+mn-lt"/>
              </a:rPr>
              <a:t>Employees must be able to access their forms from multiple devices. </a:t>
            </a:r>
          </a:p>
          <a:p>
            <a:r>
              <a:rPr lang="en-US" sz="2000" b="1" dirty="0">
                <a:solidFill>
                  <a:schemeClr val="tx1"/>
                </a:solidFill>
                <a:latin typeface="+mn-lt"/>
              </a:rPr>
              <a:t>Design Decision: </a:t>
            </a:r>
            <a:r>
              <a:rPr lang="en-US" sz="2000" dirty="0">
                <a:solidFill>
                  <a:schemeClr val="tx1"/>
                </a:solidFill>
                <a:latin typeface="+mn-lt"/>
              </a:rPr>
              <a:t>Designs will be generated for how the forms will look in phone and tablet environments.</a:t>
            </a:r>
          </a:p>
        </p:txBody>
      </p:sp>
      <p:sp>
        <p:nvSpPr>
          <p:cNvPr id="4" name="Content Placeholder 3">
            <a:extLst>
              <a:ext uri="{FF2B5EF4-FFF2-40B4-BE49-F238E27FC236}">
                <a16:creationId xmlns:a16="http://schemas.microsoft.com/office/drawing/2014/main" id="{44130DD8-F103-3A44-99D5-1B418E5FBB24}"/>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282111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62A8-ADD3-8048-A83E-64B85F20D7A9}"/>
              </a:ext>
            </a:extLst>
          </p:cNvPr>
          <p:cNvSpPr>
            <a:spLocks noGrp="1"/>
          </p:cNvSpPr>
          <p:nvPr>
            <p:ph type="ctrTitle"/>
          </p:nvPr>
        </p:nvSpPr>
        <p:spPr/>
        <p:txBody>
          <a:bodyPr/>
          <a:lstStyle/>
          <a:p>
            <a:r>
              <a:rPr lang="en-US" dirty="0"/>
              <a:t>Change of Context</a:t>
            </a:r>
          </a:p>
        </p:txBody>
      </p:sp>
      <p:sp>
        <p:nvSpPr>
          <p:cNvPr id="3" name="Subtitle 2">
            <a:extLst>
              <a:ext uri="{FF2B5EF4-FFF2-40B4-BE49-F238E27FC236}">
                <a16:creationId xmlns:a16="http://schemas.microsoft.com/office/drawing/2014/main" id="{4F8A3EED-9C22-164E-9365-251A944721E1}"/>
              </a:ext>
            </a:extLst>
          </p:cNvPr>
          <p:cNvSpPr>
            <a:spLocks noGrp="1"/>
          </p:cNvSpPr>
          <p:nvPr>
            <p:ph type="subTitle" idx="1"/>
          </p:nvPr>
        </p:nvSpPr>
        <p:spPr/>
        <p:txBody>
          <a:bodyPr/>
          <a:lstStyle/>
          <a:p>
            <a:endParaRPr lang="en-US" dirty="0"/>
          </a:p>
        </p:txBody>
      </p:sp>
      <p:sp>
        <p:nvSpPr>
          <p:cNvPr id="4" name="TextBox 3">
            <a:extLst>
              <a:ext uri="{FF2B5EF4-FFF2-40B4-BE49-F238E27FC236}">
                <a16:creationId xmlns:a16="http://schemas.microsoft.com/office/drawing/2014/main" id="{2D29238F-817C-6447-BF1D-B17C3464D74C}"/>
              </a:ext>
            </a:extLst>
          </p:cNvPr>
          <p:cNvSpPr txBox="1"/>
          <p:nvPr/>
        </p:nvSpPr>
        <p:spPr>
          <a:xfrm>
            <a:off x="653147" y="2338189"/>
            <a:ext cx="7869284" cy="1200329"/>
          </a:xfrm>
          <a:prstGeom prst="rect">
            <a:avLst/>
          </a:prstGeom>
          <a:noFill/>
        </p:spPr>
        <p:txBody>
          <a:bodyPr wrap="square" lIns="137160" tIns="137160" rIns="137160" bIns="137160" rtlCol="0">
            <a:spAutoFit/>
          </a:bodyPr>
          <a:lstStyle/>
          <a:p>
            <a:r>
              <a:rPr lang="en-US" sz="2000" b="1" dirty="0">
                <a:solidFill>
                  <a:schemeClr val="bg1"/>
                </a:solidFill>
              </a:rPr>
              <a:t>Relevant Success Criteria:</a:t>
            </a:r>
          </a:p>
          <a:p>
            <a:pPr marL="342900" indent="-342900">
              <a:buFont typeface="Arial" panose="020B0604020202020204" pitchFamily="34" charset="0"/>
              <a:buChar char="•"/>
            </a:pPr>
            <a:r>
              <a:rPr lang="en-US" sz="2000" b="1" dirty="0">
                <a:solidFill>
                  <a:schemeClr val="bg1"/>
                </a:solidFill>
              </a:rPr>
              <a:t>3.2.1 On Focus (Level A)</a:t>
            </a:r>
          </a:p>
          <a:p>
            <a:pPr marL="342900" indent="-342900">
              <a:buFont typeface="Arial" panose="020B0604020202020204" pitchFamily="34" charset="0"/>
              <a:buChar char="•"/>
            </a:pPr>
            <a:r>
              <a:rPr lang="en-US" sz="2000" b="1" dirty="0">
                <a:solidFill>
                  <a:schemeClr val="bg1"/>
                </a:solidFill>
              </a:rPr>
              <a:t>3.2.1 On Input (Level A)</a:t>
            </a:r>
          </a:p>
        </p:txBody>
      </p:sp>
    </p:spTree>
    <p:extLst>
      <p:ext uri="{BB962C8B-B14F-4D97-AF65-F5344CB8AC3E}">
        <p14:creationId xmlns:p14="http://schemas.microsoft.com/office/powerpoint/2010/main" val="412270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16 – Users, Impact, and Recommendation</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vert="horz" lIns="0" tIns="0" rIns="0" bIns="0" rtlCol="0" anchor="t">
            <a:noAutofit/>
          </a:bodyPr>
          <a:lstStyle/>
          <a:p>
            <a:r>
              <a:rPr lang="en-US" sz="2000" b="1" dirty="0"/>
              <a:t>Users impacted</a:t>
            </a:r>
          </a:p>
          <a:p>
            <a:pPr marL="461645" lvl="1"/>
            <a:r>
              <a:rPr lang="en-US" sz="1800" dirty="0"/>
              <a:t>Visual and </a:t>
            </a:r>
            <a:r>
              <a:rPr lang="en-US" sz="1800" dirty="0">
                <a:cs typeface="Calibri"/>
              </a:rPr>
              <a:t>Motor/Mobility </a:t>
            </a:r>
          </a:p>
          <a:p>
            <a:pPr marL="228282"/>
            <a:r>
              <a:rPr lang="en-US" b="1" dirty="0"/>
              <a:t>Impact of poorly communicated design</a:t>
            </a:r>
            <a:endParaRPr lang="en-US" b="1" dirty="0">
              <a:cs typeface="Calibri"/>
            </a:endParaRPr>
          </a:p>
          <a:p>
            <a:pPr marL="461645" lvl="1"/>
            <a:r>
              <a:rPr lang="en-US" sz="1800" dirty="0">
                <a:cs typeface="Calibri"/>
              </a:rPr>
              <a:t>Considering only one orientation may mean that content does not reflow in a logical way, which can cause content to not be available to users</a:t>
            </a:r>
          </a:p>
          <a:p>
            <a:pPr marL="461645" lvl="1"/>
            <a:r>
              <a:rPr lang="en-US" sz="1800" dirty="0">
                <a:cs typeface="Calibri"/>
              </a:rPr>
              <a:t>Fixed sizes, such as viewports or fonts, means that some visually impaired users who magnify the screen will not be able to see it</a:t>
            </a:r>
          </a:p>
          <a:p>
            <a:r>
              <a:rPr lang="en-US" b="1" dirty="0">
                <a:cs typeface="Calibri"/>
              </a:rPr>
              <a:t>Recommendation</a:t>
            </a:r>
          </a:p>
          <a:p>
            <a:pPr marL="461645" lvl="1"/>
            <a:r>
              <a:rPr lang="en-US" sz="1800" dirty="0">
                <a:cs typeface="Calibri"/>
              </a:rPr>
              <a:t>Think about the impact of orientation</a:t>
            </a:r>
          </a:p>
          <a:p>
            <a:pPr marL="461645" lvl="1"/>
            <a:r>
              <a:rPr lang="en-US" sz="1800" dirty="0">
                <a:cs typeface="Calibri"/>
              </a:rPr>
              <a:t>Think about how content layout needs to change if someone "zooms in" on it</a:t>
            </a:r>
          </a:p>
          <a:p>
            <a:pPr marL="461645" lvl="1"/>
            <a:r>
              <a:rPr lang="en-US" sz="1800" dirty="0">
                <a:cs typeface="Calibri"/>
              </a:rPr>
              <a:t>Avoid forcing designs into fixed sizes</a:t>
            </a:r>
          </a:p>
          <a:p>
            <a:pPr marL="461645" lvl="1"/>
            <a:r>
              <a:rPr lang="en-US" sz="1800" dirty="0">
                <a:cs typeface="Calibri"/>
              </a:rPr>
              <a:t>Be concise about break points in responsive designs</a:t>
            </a:r>
          </a:p>
          <a:p>
            <a:endParaRPr lang="en-US" dirty="0">
              <a:cs typeface="Calibri"/>
            </a:endParaRPr>
          </a:p>
        </p:txBody>
      </p:sp>
    </p:spTree>
    <p:extLst>
      <p:ext uri="{BB962C8B-B14F-4D97-AF65-F5344CB8AC3E}">
        <p14:creationId xmlns:p14="http://schemas.microsoft.com/office/powerpoint/2010/main" val="21951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System Time Outs</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4572000" cy="1015663"/>
          </a:xfrm>
          <a:prstGeom prst="rect">
            <a:avLst/>
          </a:prstGeom>
        </p:spPr>
        <p:txBody>
          <a:bodyPr>
            <a:spAutoFit/>
          </a:bodyPr>
          <a:lstStyle/>
          <a:p>
            <a:r>
              <a:rPr lang="en-US" sz="2000" b="1" dirty="0">
                <a:solidFill>
                  <a:schemeClr val="bg1"/>
                </a:solidFill>
              </a:rPr>
              <a:t>Relevant Success Criteria:</a:t>
            </a:r>
          </a:p>
          <a:p>
            <a:pPr marL="285750" indent="-285750">
              <a:buFont typeface="Arial" panose="020B0604020202020204" pitchFamily="34" charset="0"/>
              <a:buChar char="•"/>
            </a:pPr>
            <a:r>
              <a:rPr lang="en-US" sz="2000" b="1" dirty="0">
                <a:solidFill>
                  <a:schemeClr val="bg1"/>
                </a:solidFill>
              </a:rPr>
              <a:t>2.2.1 Timing Adjustable</a:t>
            </a:r>
          </a:p>
          <a:p>
            <a:pPr marL="285750" indent="-285750">
              <a:buFont typeface="Arial" panose="020B0604020202020204" pitchFamily="34" charset="0"/>
              <a:buChar char="•"/>
            </a:pPr>
            <a:r>
              <a:rPr lang="en-US" sz="2000" b="1" dirty="0">
                <a:solidFill>
                  <a:schemeClr val="bg1"/>
                </a:solidFill>
              </a:rPr>
              <a:t>3.2.1 On Focus</a:t>
            </a:r>
          </a:p>
        </p:txBody>
      </p:sp>
    </p:spTree>
    <p:extLst>
      <p:ext uri="{BB962C8B-B14F-4D97-AF65-F5344CB8AC3E}">
        <p14:creationId xmlns:p14="http://schemas.microsoft.com/office/powerpoint/2010/main" val="81072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17</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a:lstStyle/>
          <a:p>
            <a:pPr marL="0" indent="0">
              <a:buNone/>
            </a:pPr>
            <a:r>
              <a:rPr lang="en-US" sz="3600" b="1" dirty="0"/>
              <a:t>Will the interactive elements, e.g., order form, need to be completed in a discrete amount of time?</a:t>
            </a:r>
          </a:p>
        </p:txBody>
      </p:sp>
    </p:spTree>
    <p:extLst>
      <p:ext uri="{BB962C8B-B14F-4D97-AF65-F5344CB8AC3E}">
        <p14:creationId xmlns:p14="http://schemas.microsoft.com/office/powerpoint/2010/main" val="372810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47F60-E4DC-EE4F-8025-8E97685348F7}"/>
              </a:ext>
            </a:extLst>
          </p:cNvPr>
          <p:cNvSpPr>
            <a:spLocks noGrp="1"/>
          </p:cNvSpPr>
          <p:nvPr>
            <p:ph type="title"/>
          </p:nvPr>
        </p:nvSpPr>
        <p:spPr/>
        <p:txBody>
          <a:bodyPr/>
          <a:lstStyle/>
          <a:p>
            <a:r>
              <a:rPr lang="en-US" dirty="0"/>
              <a:t>Question 17 – Requirement and Design Decision</a:t>
            </a:r>
          </a:p>
        </p:txBody>
      </p:sp>
      <p:sp>
        <p:nvSpPr>
          <p:cNvPr id="5" name="Content Placeholder 4">
            <a:extLst>
              <a:ext uri="{FF2B5EF4-FFF2-40B4-BE49-F238E27FC236}">
                <a16:creationId xmlns:a16="http://schemas.microsoft.com/office/drawing/2014/main" id="{C706AE49-69E1-BC4E-825C-23258D46C81B}"/>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rPr>
              <a:t>Requirement: </a:t>
            </a:r>
            <a:r>
              <a:rPr lang="en-US" sz="2000" dirty="0">
                <a:solidFill>
                  <a:schemeClr val="tx1"/>
                </a:solidFill>
                <a:latin typeface="+mn-lt"/>
              </a:rPr>
              <a:t>As new hires will be entering personal information; the application will time out after it is left idle for 30 minutes.</a:t>
            </a:r>
          </a:p>
          <a:p>
            <a:r>
              <a:rPr lang="en-US" sz="2000" b="1" dirty="0">
                <a:solidFill>
                  <a:schemeClr val="tx1"/>
                </a:solidFill>
                <a:latin typeface="+mn-lt"/>
              </a:rPr>
              <a:t>Design Decision: </a:t>
            </a:r>
            <a:r>
              <a:rPr lang="en-US" sz="2000" dirty="0">
                <a:solidFill>
                  <a:schemeClr val="tx1"/>
                </a:solidFill>
                <a:latin typeface="+mn-lt"/>
              </a:rPr>
              <a:t>Create messages to alert users the system is about to time out.</a:t>
            </a:r>
          </a:p>
        </p:txBody>
      </p:sp>
      <p:sp>
        <p:nvSpPr>
          <p:cNvPr id="6" name="Content Placeholder 5">
            <a:extLst>
              <a:ext uri="{FF2B5EF4-FFF2-40B4-BE49-F238E27FC236}">
                <a16:creationId xmlns:a16="http://schemas.microsoft.com/office/drawing/2014/main" id="{D086D05E-2ECC-5845-BF59-A43C7BC0DC7A}"/>
              </a:ext>
            </a:extLst>
          </p:cNvPr>
          <p:cNvSpPr>
            <a:spLocks noGrp="1"/>
          </p:cNvSpPr>
          <p:nvPr>
            <p:ph idx="10"/>
          </p:nvPr>
        </p:nvSpPr>
        <p:spPr/>
        <p:txBody>
          <a:bodyPr>
            <a:normAutofit/>
          </a:bodyPr>
          <a:lstStyle/>
          <a:p>
            <a:endParaRPr lang="en-US" dirty="0"/>
          </a:p>
        </p:txBody>
      </p:sp>
    </p:spTree>
    <p:extLst>
      <p:ext uri="{BB962C8B-B14F-4D97-AF65-F5344CB8AC3E}">
        <p14:creationId xmlns:p14="http://schemas.microsoft.com/office/powerpoint/2010/main" val="416591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17 – Users and Impact</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a:lstStyle/>
          <a:p>
            <a:r>
              <a:rPr lang="en-US" b="1" dirty="0"/>
              <a:t>Users impacted</a:t>
            </a:r>
          </a:p>
          <a:p>
            <a:pPr lvl="1"/>
            <a:r>
              <a:rPr lang="en-US" sz="1800" dirty="0"/>
              <a:t>Visual, Motor/Mobility, and Cognitive</a:t>
            </a:r>
          </a:p>
          <a:p>
            <a:r>
              <a:rPr lang="en-US" b="1" dirty="0"/>
              <a:t>Impact of poorly communicated design</a:t>
            </a:r>
          </a:p>
          <a:p>
            <a:pPr lvl="1"/>
            <a:r>
              <a:rPr lang="en-US" sz="1800" dirty="0"/>
              <a:t>Without indicating where focus goes when the message appears, screen reader and screen magnifier users may not realize that they will be logged out</a:t>
            </a:r>
          </a:p>
          <a:p>
            <a:pPr lvl="1"/>
            <a:r>
              <a:rPr lang="en-US" sz="1800" dirty="0"/>
              <a:t>Without a method to add time, screen reader, screen magnifier, and mobility impaired users may not be able to complete the task they are working on</a:t>
            </a:r>
          </a:p>
          <a:p>
            <a:pPr lvl="1"/>
            <a:r>
              <a:rPr lang="en-US" sz="1800" dirty="0"/>
              <a:t>Without clear instructions, screen reader and cognitively impaired users may not realize what happened</a:t>
            </a:r>
          </a:p>
          <a:p>
            <a:endParaRPr lang="en-US" dirty="0"/>
          </a:p>
        </p:txBody>
      </p:sp>
    </p:spTree>
    <p:extLst>
      <p:ext uri="{BB962C8B-B14F-4D97-AF65-F5344CB8AC3E}">
        <p14:creationId xmlns:p14="http://schemas.microsoft.com/office/powerpoint/2010/main" val="208162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12C41-5913-4F4A-B3EF-7B58A8AC9584}"/>
              </a:ext>
            </a:extLst>
          </p:cNvPr>
          <p:cNvSpPr>
            <a:spLocks noGrp="1"/>
          </p:cNvSpPr>
          <p:nvPr>
            <p:ph type="title"/>
          </p:nvPr>
        </p:nvSpPr>
        <p:spPr/>
        <p:txBody>
          <a:bodyPr/>
          <a:lstStyle/>
          <a:p>
            <a:r>
              <a:rPr lang="en-US" dirty="0"/>
              <a:t>Question 17 – Recommendation</a:t>
            </a:r>
          </a:p>
        </p:txBody>
      </p:sp>
      <p:sp>
        <p:nvSpPr>
          <p:cNvPr id="6" name="Content Placeholder 5">
            <a:extLst>
              <a:ext uri="{FF2B5EF4-FFF2-40B4-BE49-F238E27FC236}">
                <a16:creationId xmlns:a16="http://schemas.microsoft.com/office/drawing/2014/main" id="{30678918-9B08-F347-9EBC-5CB21658522F}"/>
              </a:ext>
            </a:extLst>
          </p:cNvPr>
          <p:cNvSpPr>
            <a:spLocks noGrp="1"/>
          </p:cNvSpPr>
          <p:nvPr>
            <p:ph idx="1"/>
          </p:nvPr>
        </p:nvSpPr>
        <p:spPr/>
        <p:txBody>
          <a:bodyPr/>
          <a:lstStyle/>
          <a:p>
            <a:r>
              <a:rPr lang="en-US" b="1" dirty="0"/>
              <a:t>Recommendation</a:t>
            </a:r>
          </a:p>
          <a:p>
            <a:pPr marL="576263" lvl="1" indent="-342900"/>
            <a:r>
              <a:rPr lang="en-US" sz="1800" dirty="0"/>
              <a:t>Make sure that a method to add more time or adjust the amount of time needed is available</a:t>
            </a:r>
          </a:p>
          <a:p>
            <a:pPr marL="576263" lvl="1" indent="-342900"/>
            <a:r>
              <a:rPr lang="en-US" sz="1800" dirty="0"/>
              <a:t>If possible, make sure that there is a method to cancel the time limit</a:t>
            </a:r>
          </a:p>
          <a:p>
            <a:pPr marL="576263" lvl="1" indent="-342900"/>
            <a:r>
              <a:rPr lang="en-US" sz="1800" dirty="0"/>
              <a:t>Define how much time to add</a:t>
            </a:r>
          </a:p>
          <a:p>
            <a:pPr marL="576263" lvl="1" indent="-342900"/>
            <a:r>
              <a:rPr lang="en-US" sz="1800" dirty="0"/>
              <a:t>Amount of time can be dependent on the task, although the recommendation is 10 times the current amount of time given</a:t>
            </a:r>
          </a:p>
          <a:p>
            <a:pPr marL="576263" lvl="1" indent="-342900"/>
            <a:r>
              <a:rPr lang="en-US" sz="1800" dirty="0"/>
              <a:t>Define if there are any additional notifications needed once time has been added</a:t>
            </a:r>
          </a:p>
          <a:p>
            <a:pPr marL="576263" lvl="1" indent="-342900"/>
            <a:r>
              <a:rPr lang="en-US" sz="1800" dirty="0"/>
              <a:t>Determine if having a counter associated with the Requirement makes sense</a:t>
            </a:r>
          </a:p>
          <a:p>
            <a:pPr marL="576263" lvl="1" indent="-342900"/>
            <a:r>
              <a:rPr lang="en-US" sz="1800" dirty="0"/>
              <a:t>Counters can be tricky. They provide useful information but may also be distracting.</a:t>
            </a:r>
          </a:p>
          <a:p>
            <a:endParaRPr lang="en-US" dirty="0"/>
          </a:p>
        </p:txBody>
      </p:sp>
    </p:spTree>
    <p:extLst>
      <p:ext uri="{BB962C8B-B14F-4D97-AF65-F5344CB8AC3E}">
        <p14:creationId xmlns:p14="http://schemas.microsoft.com/office/powerpoint/2010/main" val="359719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Tables</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4572000" cy="1015663"/>
          </a:xfrm>
          <a:prstGeom prst="rect">
            <a:avLst/>
          </a:prstGeom>
        </p:spPr>
        <p:txBody>
          <a:bodyPr>
            <a:spAutoFit/>
          </a:bodyPr>
          <a:lstStyle/>
          <a:p>
            <a:r>
              <a:rPr lang="en-US" sz="2000" b="1" dirty="0">
                <a:solidFill>
                  <a:schemeClr val="bg1"/>
                </a:solidFill>
              </a:rPr>
              <a:t>Relevant Success Criteria:</a:t>
            </a:r>
          </a:p>
          <a:p>
            <a:pPr marL="342900" indent="-342900">
              <a:buFont typeface="Arial" panose="020B0604020202020204" pitchFamily="34" charset="0"/>
              <a:buChar char="•"/>
            </a:pPr>
            <a:r>
              <a:rPr lang="en-US" sz="2000" b="1" dirty="0">
                <a:solidFill>
                  <a:schemeClr val="bg1"/>
                </a:solidFill>
              </a:rPr>
              <a:t>1.3.1 Info and Relationships</a:t>
            </a:r>
          </a:p>
          <a:p>
            <a:pPr marL="342900" indent="-342900">
              <a:buFont typeface="Arial" panose="020B0604020202020204" pitchFamily="34" charset="0"/>
              <a:buChar char="•"/>
            </a:pPr>
            <a:r>
              <a:rPr lang="en-US" sz="2000" b="1" dirty="0">
                <a:solidFill>
                  <a:schemeClr val="bg1"/>
                </a:solidFill>
              </a:rPr>
              <a:t>1.4.12 Text Spacing</a:t>
            </a:r>
          </a:p>
        </p:txBody>
      </p:sp>
    </p:spTree>
    <p:extLst>
      <p:ext uri="{BB962C8B-B14F-4D97-AF65-F5344CB8AC3E}">
        <p14:creationId xmlns:p14="http://schemas.microsoft.com/office/powerpoint/2010/main" val="4675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18</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a:lstStyle/>
          <a:p>
            <a:pPr marL="0" indent="0">
              <a:buNone/>
            </a:pPr>
            <a:r>
              <a:rPr lang="en-US" sz="3600" b="1" dirty="0"/>
              <a:t>Does data or information need to be presented in a tabular format, e.g., a calendar or analytics?</a:t>
            </a:r>
          </a:p>
        </p:txBody>
      </p:sp>
    </p:spTree>
    <p:extLst>
      <p:ext uri="{BB962C8B-B14F-4D97-AF65-F5344CB8AC3E}">
        <p14:creationId xmlns:p14="http://schemas.microsoft.com/office/powerpoint/2010/main" val="126166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47F60-E4DC-EE4F-8025-8E97685348F7}"/>
              </a:ext>
            </a:extLst>
          </p:cNvPr>
          <p:cNvSpPr>
            <a:spLocks noGrp="1"/>
          </p:cNvSpPr>
          <p:nvPr>
            <p:ph type="title"/>
          </p:nvPr>
        </p:nvSpPr>
        <p:spPr/>
        <p:txBody>
          <a:bodyPr/>
          <a:lstStyle/>
          <a:p>
            <a:r>
              <a:rPr lang="en-US" dirty="0"/>
              <a:t>Question 18 – Requirement and Design Decision</a:t>
            </a:r>
          </a:p>
        </p:txBody>
      </p:sp>
      <p:sp>
        <p:nvSpPr>
          <p:cNvPr id="5" name="Content Placeholder 4">
            <a:extLst>
              <a:ext uri="{FF2B5EF4-FFF2-40B4-BE49-F238E27FC236}">
                <a16:creationId xmlns:a16="http://schemas.microsoft.com/office/drawing/2014/main" id="{C706AE49-69E1-BC4E-825C-23258D46C81B}"/>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rPr>
              <a:t>Requirement: </a:t>
            </a:r>
            <a:r>
              <a:rPr lang="en-US" sz="2000" dirty="0">
                <a:solidFill>
                  <a:schemeClr val="tx1"/>
                </a:solidFill>
                <a:latin typeface="+mn-lt"/>
              </a:rPr>
              <a:t>The forms package will include a calendar to help remind new hires of due dates</a:t>
            </a:r>
          </a:p>
          <a:p>
            <a:r>
              <a:rPr lang="en-US" sz="2000" b="1" dirty="0">
                <a:solidFill>
                  <a:schemeClr val="tx1"/>
                </a:solidFill>
                <a:latin typeface="+mn-lt"/>
              </a:rPr>
              <a:t>Design Decision: </a:t>
            </a:r>
            <a:r>
              <a:rPr lang="en-US" sz="2000" dirty="0">
                <a:solidFill>
                  <a:schemeClr val="tx1"/>
                </a:solidFill>
                <a:latin typeface="+mn-lt"/>
              </a:rPr>
              <a:t>A calendar in a month format will be included as its own page in the forms package</a:t>
            </a:r>
            <a:endParaRPr lang="en-US" sz="2000" dirty="0">
              <a:solidFill>
                <a:schemeClr val="tx1"/>
              </a:solidFill>
              <a:latin typeface="+mn-lt"/>
              <a:cs typeface="Calibri"/>
            </a:endParaRPr>
          </a:p>
        </p:txBody>
      </p:sp>
      <p:sp>
        <p:nvSpPr>
          <p:cNvPr id="6" name="Content Placeholder 5">
            <a:extLst>
              <a:ext uri="{FF2B5EF4-FFF2-40B4-BE49-F238E27FC236}">
                <a16:creationId xmlns:a16="http://schemas.microsoft.com/office/drawing/2014/main" id="{D086D05E-2ECC-5845-BF59-A43C7BC0DC7A}"/>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56091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18 – Users, Impact and Recommendation</a:t>
            </a:r>
          </a:p>
        </p:txBody>
      </p:sp>
      <p:sp>
        <p:nvSpPr>
          <p:cNvPr id="3" name="Content Placeholder 2">
            <a:extLst>
              <a:ext uri="{FF2B5EF4-FFF2-40B4-BE49-F238E27FC236}">
                <a16:creationId xmlns:a16="http://schemas.microsoft.com/office/drawing/2014/main" id="{D1732F47-952F-C44B-B06A-9AB8B254D9EE}"/>
              </a:ext>
            </a:extLst>
          </p:cNvPr>
          <p:cNvSpPr>
            <a:spLocks noGrp="1"/>
          </p:cNvSpPr>
          <p:nvPr>
            <p:ph idx="1"/>
          </p:nvPr>
        </p:nvSpPr>
        <p:spPr/>
        <p:txBody>
          <a:bodyPr vert="horz" lIns="137160" tIns="137160" rIns="137160" bIns="137160" rtlCol="0" anchor="t">
            <a:noAutofit/>
          </a:bodyPr>
          <a:lstStyle/>
          <a:p>
            <a:r>
              <a:rPr lang="en-US" b="1" dirty="0"/>
              <a:t>Users impacted</a:t>
            </a:r>
          </a:p>
          <a:p>
            <a:pPr lvl="1"/>
            <a:r>
              <a:rPr lang="en-US" sz="1800" dirty="0"/>
              <a:t>Visual</a:t>
            </a:r>
            <a:endParaRPr lang="en-US" sz="1800" dirty="0">
              <a:cs typeface="Calibri"/>
            </a:endParaRPr>
          </a:p>
          <a:p>
            <a:r>
              <a:rPr lang="en-US" b="1" dirty="0"/>
              <a:t>Impact of poorly communicated design</a:t>
            </a:r>
          </a:p>
          <a:p>
            <a:pPr lvl="1"/>
            <a:r>
              <a:rPr lang="en-US" sz="1800" dirty="0"/>
              <a:t>Undefined column and row headers make it difficult for screen reader users to easily associate data</a:t>
            </a:r>
          </a:p>
          <a:p>
            <a:pPr lvl="1"/>
            <a:r>
              <a:rPr lang="en-US" sz="1800" dirty="0"/>
              <a:t>Data tables with more than two column or row headers together can get really complicated to navigate</a:t>
            </a:r>
          </a:p>
          <a:p>
            <a:pPr lvl="1"/>
            <a:r>
              <a:rPr lang="en-US" sz="1800" dirty="0"/>
              <a:t>Nested data can cause screen reader users to become trapped in the table, unable to navigate away</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35689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B9A5-1C1F-564E-A41D-59C0281BA4B4}"/>
              </a:ext>
            </a:extLst>
          </p:cNvPr>
          <p:cNvSpPr>
            <a:spLocks noGrp="1"/>
          </p:cNvSpPr>
          <p:nvPr>
            <p:ph type="title"/>
          </p:nvPr>
        </p:nvSpPr>
        <p:spPr/>
        <p:txBody>
          <a:bodyPr/>
          <a:lstStyle/>
          <a:p>
            <a:r>
              <a:rPr lang="en-US" dirty="0"/>
              <a:t>Question 1</a:t>
            </a:r>
          </a:p>
        </p:txBody>
      </p:sp>
      <p:sp>
        <p:nvSpPr>
          <p:cNvPr id="3" name="Subtitle 2">
            <a:extLst>
              <a:ext uri="{FF2B5EF4-FFF2-40B4-BE49-F238E27FC236}">
                <a16:creationId xmlns:a16="http://schemas.microsoft.com/office/drawing/2014/main" id="{D477B035-FC90-3E43-9392-AC36B1FCC0D1}"/>
              </a:ext>
            </a:extLst>
          </p:cNvPr>
          <p:cNvSpPr>
            <a:spLocks noGrp="1"/>
          </p:cNvSpPr>
          <p:nvPr>
            <p:ph idx="1"/>
          </p:nvPr>
        </p:nvSpPr>
        <p:spPr/>
        <p:txBody>
          <a:bodyPr anchor="t"/>
          <a:lstStyle/>
          <a:p>
            <a:pPr marL="0" indent="0">
              <a:buNone/>
            </a:pPr>
            <a:r>
              <a:rPr lang="en-US" sz="3600" b="1" dirty="0"/>
              <a:t>Will an interaction on the page cause content on the page to significantly change or to place focus on a new user interface element?</a:t>
            </a:r>
          </a:p>
        </p:txBody>
      </p:sp>
    </p:spTree>
    <p:extLst>
      <p:ext uri="{BB962C8B-B14F-4D97-AF65-F5344CB8AC3E}">
        <p14:creationId xmlns:p14="http://schemas.microsoft.com/office/powerpoint/2010/main" val="322197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18 – Recommendation</a:t>
            </a:r>
          </a:p>
        </p:txBody>
      </p:sp>
      <p:sp>
        <p:nvSpPr>
          <p:cNvPr id="3" name="Content Placeholder 2">
            <a:extLst>
              <a:ext uri="{FF2B5EF4-FFF2-40B4-BE49-F238E27FC236}">
                <a16:creationId xmlns:a16="http://schemas.microsoft.com/office/drawing/2014/main" id="{D1732F47-952F-C44B-B06A-9AB8B254D9EE}"/>
              </a:ext>
            </a:extLst>
          </p:cNvPr>
          <p:cNvSpPr>
            <a:spLocks noGrp="1"/>
          </p:cNvSpPr>
          <p:nvPr>
            <p:ph idx="1"/>
          </p:nvPr>
        </p:nvSpPr>
        <p:spPr/>
        <p:txBody>
          <a:bodyPr vert="horz" lIns="137160" tIns="137160" rIns="137160" bIns="137160" rtlCol="0" anchor="t">
            <a:noAutofit/>
          </a:bodyPr>
          <a:lstStyle/>
          <a:p>
            <a:r>
              <a:rPr lang="en-US" b="1" dirty="0"/>
              <a:t>Recommendation</a:t>
            </a:r>
          </a:p>
          <a:p>
            <a:pPr lvl="1"/>
            <a:r>
              <a:rPr lang="en-US" sz="1800" dirty="0"/>
              <a:t>Make sure that both column headers and row headers are clear</a:t>
            </a:r>
          </a:p>
          <a:p>
            <a:pPr lvl="1"/>
            <a:r>
              <a:rPr lang="en-US" sz="1800" dirty="0"/>
              <a:t>Make sure that when there are complex tables that the heading levels are clear OR </a:t>
            </a:r>
          </a:p>
          <a:p>
            <a:pPr lvl="1"/>
            <a:r>
              <a:rPr lang="en-US" sz="1800" dirty="0"/>
              <a:t>Avoid complex data tables when possible</a:t>
            </a:r>
          </a:p>
          <a:p>
            <a:pPr lvl="1"/>
            <a:r>
              <a:rPr lang="en-US" sz="1800" dirty="0"/>
              <a:t>Make sure that any content that is not part of the table is clearly separate from the table</a:t>
            </a:r>
          </a:p>
          <a:p>
            <a:pPr lvl="1"/>
            <a:r>
              <a:rPr lang="en-US" sz="1800" dirty="0"/>
              <a:t>Avoid nesting additional data in data cells</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69948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Tooltips</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4572000" cy="923330"/>
          </a:xfrm>
          <a:prstGeom prst="rect">
            <a:avLst/>
          </a:prstGeom>
        </p:spPr>
        <p:txBody>
          <a:bodyPr>
            <a:spAutoFit/>
          </a:bodyPr>
          <a:lstStyle/>
          <a:p>
            <a:r>
              <a:rPr lang="en-US" b="1" dirty="0">
                <a:solidFill>
                  <a:schemeClr val="bg1"/>
                </a:solidFill>
              </a:rPr>
              <a:t>Relevant Success Criteria:</a:t>
            </a:r>
          </a:p>
          <a:p>
            <a:r>
              <a:rPr lang="en-US" b="1" dirty="0">
                <a:solidFill>
                  <a:schemeClr val="bg1"/>
                </a:solidFill>
              </a:rPr>
              <a:t>1.4.12 Text Spacing</a:t>
            </a:r>
          </a:p>
          <a:p>
            <a:r>
              <a:rPr lang="en-US" b="1" dirty="0">
                <a:solidFill>
                  <a:schemeClr val="bg1"/>
                </a:solidFill>
              </a:rPr>
              <a:t>1.4.13 Content on Hover or Focus</a:t>
            </a:r>
          </a:p>
        </p:txBody>
      </p:sp>
    </p:spTree>
    <p:extLst>
      <p:ext uri="{BB962C8B-B14F-4D97-AF65-F5344CB8AC3E}">
        <p14:creationId xmlns:p14="http://schemas.microsoft.com/office/powerpoint/2010/main" val="182179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19</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a:lstStyle/>
          <a:p>
            <a:pPr marL="0" indent="0">
              <a:buNone/>
            </a:pPr>
            <a:r>
              <a:rPr lang="en-US" sz="3600" b="1" dirty="0"/>
              <a:t>Will there be tooltips as part of the feature?</a:t>
            </a:r>
          </a:p>
        </p:txBody>
      </p:sp>
    </p:spTree>
    <p:extLst>
      <p:ext uri="{BB962C8B-B14F-4D97-AF65-F5344CB8AC3E}">
        <p14:creationId xmlns:p14="http://schemas.microsoft.com/office/powerpoint/2010/main" val="398993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47F60-E4DC-EE4F-8025-8E97685348F7}"/>
              </a:ext>
            </a:extLst>
          </p:cNvPr>
          <p:cNvSpPr>
            <a:spLocks noGrp="1"/>
          </p:cNvSpPr>
          <p:nvPr>
            <p:ph type="title"/>
          </p:nvPr>
        </p:nvSpPr>
        <p:spPr/>
        <p:txBody>
          <a:bodyPr/>
          <a:lstStyle/>
          <a:p>
            <a:r>
              <a:rPr lang="en-US" dirty="0"/>
              <a:t>Question 19 – Requirement and Design Decision</a:t>
            </a:r>
          </a:p>
        </p:txBody>
      </p:sp>
      <p:sp>
        <p:nvSpPr>
          <p:cNvPr id="5" name="Content Placeholder 4">
            <a:extLst>
              <a:ext uri="{FF2B5EF4-FFF2-40B4-BE49-F238E27FC236}">
                <a16:creationId xmlns:a16="http://schemas.microsoft.com/office/drawing/2014/main" id="{C706AE49-69E1-BC4E-825C-23258D46C81B}"/>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cs typeface="Calibri"/>
              </a:rPr>
              <a:t>Requirement: </a:t>
            </a:r>
            <a:r>
              <a:rPr lang="en-US" sz="2000" dirty="0">
                <a:solidFill>
                  <a:schemeClr val="tx1"/>
                </a:solidFill>
                <a:latin typeface="+mn-lt"/>
                <a:cs typeface="Calibri"/>
              </a:rPr>
              <a:t>New hires will need information on some of the required form fields</a:t>
            </a:r>
          </a:p>
          <a:p>
            <a:r>
              <a:rPr lang="en-US" sz="2000" b="1" dirty="0">
                <a:solidFill>
                  <a:schemeClr val="tx1"/>
                </a:solidFill>
                <a:latin typeface="+mn-lt"/>
                <a:cs typeface="Calibri"/>
              </a:rPr>
              <a:t>Design Decision: </a:t>
            </a:r>
            <a:r>
              <a:rPr lang="en-US" sz="2000" dirty="0">
                <a:solidFill>
                  <a:schemeClr val="tx1"/>
                </a:solidFill>
                <a:latin typeface="+mn-lt"/>
                <a:cs typeface="Calibri"/>
              </a:rPr>
              <a:t>Tooltips will be added to some of the form fields to provide additional information </a:t>
            </a:r>
          </a:p>
        </p:txBody>
      </p:sp>
      <p:sp>
        <p:nvSpPr>
          <p:cNvPr id="6" name="Content Placeholder 5">
            <a:extLst>
              <a:ext uri="{FF2B5EF4-FFF2-40B4-BE49-F238E27FC236}">
                <a16:creationId xmlns:a16="http://schemas.microsoft.com/office/drawing/2014/main" id="{D086D05E-2ECC-5845-BF59-A43C7BC0DC7A}"/>
              </a:ext>
            </a:extLst>
          </p:cNvPr>
          <p:cNvSpPr>
            <a:spLocks noGrp="1"/>
          </p:cNvSpPr>
          <p:nvPr>
            <p:ph idx="10"/>
          </p:nvPr>
        </p:nvSpPr>
        <p:spPr/>
        <p:txBody>
          <a:bodyPr>
            <a:normAutofit/>
          </a:bodyPr>
          <a:lstStyle/>
          <a:p>
            <a:endParaRPr lang="en-US" dirty="0"/>
          </a:p>
        </p:txBody>
      </p:sp>
    </p:spTree>
    <p:extLst>
      <p:ext uri="{BB962C8B-B14F-4D97-AF65-F5344CB8AC3E}">
        <p14:creationId xmlns:p14="http://schemas.microsoft.com/office/powerpoint/2010/main" val="10628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19 – Users and Impact</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vert="horz" lIns="0" tIns="0" rIns="0" bIns="0" rtlCol="0" anchor="t">
            <a:noAutofit/>
          </a:bodyPr>
          <a:lstStyle/>
          <a:p>
            <a:r>
              <a:rPr lang="en-US" b="1" dirty="0"/>
              <a:t>Users impacted</a:t>
            </a:r>
          </a:p>
          <a:p>
            <a:pPr marL="461645" lvl="1"/>
            <a:r>
              <a:rPr lang="en-US" sz="1800" dirty="0"/>
              <a:t>Visual, </a:t>
            </a:r>
            <a:r>
              <a:rPr lang="en-US" sz="1800" dirty="0">
                <a:cs typeface="Calibri"/>
              </a:rPr>
              <a:t>Motor/Mobility, and Cognitive</a:t>
            </a:r>
          </a:p>
          <a:p>
            <a:r>
              <a:rPr lang="en-US" b="1" dirty="0"/>
              <a:t>Impact of poorly communicated design</a:t>
            </a:r>
          </a:p>
          <a:p>
            <a:pPr marL="461645" lvl="1"/>
            <a:r>
              <a:rPr lang="en-US" sz="1800" dirty="0">
                <a:cs typeface="Calibri"/>
              </a:rPr>
              <a:t>Not providing a method to allow users to dismiss the tooltip means that the tooltip might disappear before visually and cognitively impaired users can read the content or that motor/mobility impaired users are stuck seeing the tooltip on the page</a:t>
            </a:r>
          </a:p>
          <a:p>
            <a:pPr marL="461645" lvl="1"/>
            <a:r>
              <a:rPr lang="en-US" sz="1800" dirty="0">
                <a:cs typeface="Calibri"/>
              </a:rPr>
              <a:t>Placing the tooltip over an interactive element, like a form field, or too far away from the interactive element means that screen magnifier users may not be able to access the form field or even find the tooltip</a:t>
            </a:r>
          </a:p>
          <a:p>
            <a:endParaRPr lang="en-US" dirty="0">
              <a:cs typeface="Calibri"/>
            </a:endParaRPr>
          </a:p>
        </p:txBody>
      </p:sp>
    </p:spTree>
    <p:extLst>
      <p:ext uri="{BB962C8B-B14F-4D97-AF65-F5344CB8AC3E}">
        <p14:creationId xmlns:p14="http://schemas.microsoft.com/office/powerpoint/2010/main" val="358188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12C41-5913-4F4A-B3EF-7B58A8AC9584}"/>
              </a:ext>
            </a:extLst>
          </p:cNvPr>
          <p:cNvSpPr>
            <a:spLocks noGrp="1"/>
          </p:cNvSpPr>
          <p:nvPr>
            <p:ph type="title"/>
          </p:nvPr>
        </p:nvSpPr>
        <p:spPr/>
        <p:txBody>
          <a:bodyPr/>
          <a:lstStyle/>
          <a:p>
            <a:r>
              <a:rPr lang="en-US" dirty="0"/>
              <a:t>Question 19 – Recommendation</a:t>
            </a:r>
          </a:p>
        </p:txBody>
      </p:sp>
      <p:sp>
        <p:nvSpPr>
          <p:cNvPr id="6" name="Content Placeholder 5">
            <a:extLst>
              <a:ext uri="{FF2B5EF4-FFF2-40B4-BE49-F238E27FC236}">
                <a16:creationId xmlns:a16="http://schemas.microsoft.com/office/drawing/2014/main" id="{30678918-9B08-F347-9EBC-5CB21658522F}"/>
              </a:ext>
            </a:extLst>
          </p:cNvPr>
          <p:cNvSpPr>
            <a:spLocks noGrp="1"/>
          </p:cNvSpPr>
          <p:nvPr>
            <p:ph idx="1"/>
          </p:nvPr>
        </p:nvSpPr>
        <p:spPr/>
        <p:txBody>
          <a:bodyPr/>
          <a:lstStyle/>
          <a:p>
            <a:r>
              <a:rPr lang="en-US" b="1" dirty="0"/>
              <a:t>Recommendation</a:t>
            </a:r>
          </a:p>
          <a:p>
            <a:pPr marL="576263" lvl="1" indent="-342900"/>
            <a:r>
              <a:rPr lang="en-US" sz="1800" dirty="0"/>
              <a:t>Make sure there is a method to allow users to dismiss the tooltip</a:t>
            </a:r>
          </a:p>
          <a:p>
            <a:pPr marL="576263" lvl="1" indent="-342900"/>
            <a:r>
              <a:rPr lang="en-US" sz="1800" dirty="0"/>
              <a:t>Consider the amount of content in the tooltip and make sure that it remains on the page long enough for users to read it</a:t>
            </a:r>
          </a:p>
          <a:p>
            <a:pPr marL="576263" lvl="1" indent="-342900"/>
            <a:r>
              <a:rPr lang="en-US" sz="1800" dirty="0"/>
              <a:t>Make sure that the tooltip is not placed over content referenced in the tooltip, e.g., this field is in error, but the tooltip is visually displayed over the error field or over the label of the field.</a:t>
            </a:r>
          </a:p>
          <a:p>
            <a:endParaRPr lang="en-US" dirty="0"/>
          </a:p>
        </p:txBody>
      </p:sp>
    </p:spTree>
    <p:extLst>
      <p:ext uri="{BB962C8B-B14F-4D97-AF65-F5344CB8AC3E}">
        <p14:creationId xmlns:p14="http://schemas.microsoft.com/office/powerpoint/2010/main" val="19254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D625-5A1A-F042-A914-0F3456C9A8CA}"/>
              </a:ext>
            </a:extLst>
          </p:cNvPr>
          <p:cNvSpPr>
            <a:spLocks noGrp="1"/>
          </p:cNvSpPr>
          <p:nvPr>
            <p:ph type="ctrTitle"/>
          </p:nvPr>
        </p:nvSpPr>
        <p:spPr/>
        <p:txBody>
          <a:bodyPr/>
          <a:lstStyle/>
          <a:p>
            <a:r>
              <a:rPr lang="en-US" dirty="0"/>
              <a:t>Visual and Audio Cues</a:t>
            </a:r>
          </a:p>
        </p:txBody>
      </p:sp>
      <p:sp>
        <p:nvSpPr>
          <p:cNvPr id="3" name="Subtitle 2">
            <a:extLst>
              <a:ext uri="{FF2B5EF4-FFF2-40B4-BE49-F238E27FC236}">
                <a16:creationId xmlns:a16="http://schemas.microsoft.com/office/drawing/2014/main" id="{7627E7B0-CA34-5841-8B24-5E05F133C7A8}"/>
              </a:ext>
            </a:extLst>
          </p:cNvPr>
          <p:cNvSpPr>
            <a:spLocks noGrp="1"/>
          </p:cNvSpPr>
          <p:nvPr>
            <p:ph type="subTitle" idx="1"/>
          </p:nvPr>
        </p:nvSpPr>
        <p:spPr/>
        <p:txBody>
          <a:bodyPr/>
          <a:lstStyle/>
          <a:p>
            <a:endParaRPr lang="en-US" dirty="0"/>
          </a:p>
        </p:txBody>
      </p:sp>
      <p:sp>
        <p:nvSpPr>
          <p:cNvPr id="4" name="Rectangle 3">
            <a:extLst>
              <a:ext uri="{FF2B5EF4-FFF2-40B4-BE49-F238E27FC236}">
                <a16:creationId xmlns:a16="http://schemas.microsoft.com/office/drawing/2014/main" id="{C1E407DE-B547-A244-8819-0BB22052F0CB}"/>
              </a:ext>
            </a:extLst>
          </p:cNvPr>
          <p:cNvSpPr/>
          <p:nvPr/>
        </p:nvSpPr>
        <p:spPr>
          <a:xfrm>
            <a:off x="645889" y="2351095"/>
            <a:ext cx="7876542" cy="1323439"/>
          </a:xfrm>
          <a:prstGeom prst="rect">
            <a:avLst/>
          </a:prstGeom>
        </p:spPr>
        <p:txBody>
          <a:bodyPr wrap="square" anchor="t">
            <a:spAutoFit/>
          </a:bodyPr>
          <a:lstStyle/>
          <a:p>
            <a:r>
              <a:rPr lang="en-US" sz="2000" b="1" dirty="0">
                <a:solidFill>
                  <a:schemeClr val="bg1"/>
                </a:solidFill>
              </a:rPr>
              <a:t>Relevant Success Criteria:</a:t>
            </a:r>
            <a:endParaRPr lang="en-US" sz="2000" b="1" dirty="0">
              <a:solidFill>
                <a:schemeClr val="bg1"/>
              </a:solidFill>
              <a:cs typeface="Calibri"/>
            </a:endParaRPr>
          </a:p>
          <a:p>
            <a:pPr marL="285750" indent="-285750">
              <a:buFont typeface="Arial"/>
              <a:buChar char="•"/>
            </a:pPr>
            <a:r>
              <a:rPr lang="en-US" sz="2000" b="1" dirty="0">
                <a:solidFill>
                  <a:schemeClr val="bg1"/>
                </a:solidFill>
                <a:ea typeface="+mn-lt"/>
                <a:cs typeface="+mn-lt"/>
              </a:rPr>
              <a:t>1.3.3 Sensory Characteristics</a:t>
            </a:r>
            <a:endParaRPr lang="en-US" sz="2000" b="1" dirty="0">
              <a:solidFill>
                <a:schemeClr val="bg1"/>
              </a:solidFill>
              <a:cs typeface="Calibri"/>
            </a:endParaRPr>
          </a:p>
          <a:p>
            <a:pPr marL="285750" indent="-285750">
              <a:buFont typeface="Arial"/>
              <a:buChar char="•"/>
            </a:pPr>
            <a:r>
              <a:rPr lang="en-US" sz="2000" b="1" dirty="0">
                <a:solidFill>
                  <a:schemeClr val="bg1"/>
                </a:solidFill>
                <a:ea typeface="+mn-lt"/>
                <a:cs typeface="+mn-lt"/>
              </a:rPr>
              <a:t>1.4.1 Use of Color</a:t>
            </a:r>
            <a:endParaRPr lang="en-US" sz="2000" b="1" dirty="0">
              <a:solidFill>
                <a:schemeClr val="bg1"/>
              </a:solidFill>
              <a:cs typeface="Calibri"/>
            </a:endParaRPr>
          </a:p>
          <a:p>
            <a:pPr marL="285750" indent="-285750">
              <a:buFont typeface="Arial"/>
              <a:buChar char="•"/>
            </a:pPr>
            <a:r>
              <a:rPr lang="en-US" sz="2000" b="1" dirty="0">
                <a:solidFill>
                  <a:schemeClr val="bg1"/>
                </a:solidFill>
                <a:ea typeface="+mn-lt"/>
                <a:cs typeface="+mn-lt"/>
              </a:rPr>
              <a:t>1.4.11 Non-text Contrast</a:t>
            </a:r>
            <a:endParaRPr lang="en-US" sz="2000" b="1" dirty="0">
              <a:solidFill>
                <a:schemeClr val="bg1"/>
              </a:solidFill>
              <a:cs typeface="Calibri"/>
            </a:endParaRPr>
          </a:p>
        </p:txBody>
      </p:sp>
    </p:spTree>
    <p:extLst>
      <p:ext uri="{BB962C8B-B14F-4D97-AF65-F5344CB8AC3E}">
        <p14:creationId xmlns:p14="http://schemas.microsoft.com/office/powerpoint/2010/main" val="12665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23B64-A54D-CE41-B0A8-8AD506219C85}"/>
              </a:ext>
            </a:extLst>
          </p:cNvPr>
          <p:cNvSpPr>
            <a:spLocks noGrp="1"/>
          </p:cNvSpPr>
          <p:nvPr>
            <p:ph type="title"/>
          </p:nvPr>
        </p:nvSpPr>
        <p:spPr/>
        <p:txBody>
          <a:bodyPr/>
          <a:lstStyle/>
          <a:p>
            <a:r>
              <a:rPr lang="en-US" dirty="0"/>
              <a:t>Question 20</a:t>
            </a:r>
          </a:p>
        </p:txBody>
      </p:sp>
      <p:sp>
        <p:nvSpPr>
          <p:cNvPr id="5" name="Content Placeholder 4">
            <a:extLst>
              <a:ext uri="{FF2B5EF4-FFF2-40B4-BE49-F238E27FC236}">
                <a16:creationId xmlns:a16="http://schemas.microsoft.com/office/drawing/2014/main" id="{52D0AD59-1B33-2B4D-8BC9-5A2FF1A0B4C9}"/>
              </a:ext>
            </a:extLst>
          </p:cNvPr>
          <p:cNvSpPr>
            <a:spLocks noGrp="1"/>
          </p:cNvSpPr>
          <p:nvPr>
            <p:ph idx="1"/>
          </p:nvPr>
        </p:nvSpPr>
        <p:spPr/>
        <p:txBody>
          <a:bodyPr vert="horz" lIns="0" tIns="0" rIns="0" bIns="0" rtlCol="0" anchor="t">
            <a:noAutofit/>
          </a:bodyPr>
          <a:lstStyle/>
          <a:p>
            <a:pPr marL="0" indent="0">
              <a:buNone/>
            </a:pPr>
            <a:r>
              <a:rPr lang="en-US" sz="3600" b="1" dirty="0"/>
              <a:t>Will information be provided via visual or audio cues, e.g., a ping sound and a person's name when someone has entered a session?</a:t>
            </a:r>
          </a:p>
        </p:txBody>
      </p:sp>
    </p:spTree>
    <p:extLst>
      <p:ext uri="{BB962C8B-B14F-4D97-AF65-F5344CB8AC3E}">
        <p14:creationId xmlns:p14="http://schemas.microsoft.com/office/powerpoint/2010/main" val="313462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147F60-E4DC-EE4F-8025-8E97685348F7}"/>
              </a:ext>
            </a:extLst>
          </p:cNvPr>
          <p:cNvSpPr>
            <a:spLocks noGrp="1"/>
          </p:cNvSpPr>
          <p:nvPr>
            <p:ph type="title"/>
          </p:nvPr>
        </p:nvSpPr>
        <p:spPr/>
        <p:txBody>
          <a:bodyPr/>
          <a:lstStyle/>
          <a:p>
            <a:r>
              <a:rPr lang="en-US" dirty="0"/>
              <a:t>Question 20 – Requirement and Design Decision</a:t>
            </a:r>
          </a:p>
        </p:txBody>
      </p:sp>
      <p:sp>
        <p:nvSpPr>
          <p:cNvPr id="5" name="Content Placeholder 4">
            <a:extLst>
              <a:ext uri="{FF2B5EF4-FFF2-40B4-BE49-F238E27FC236}">
                <a16:creationId xmlns:a16="http://schemas.microsoft.com/office/drawing/2014/main" id="{C706AE49-69E1-BC4E-825C-23258D46C81B}"/>
              </a:ext>
            </a:extLst>
          </p:cNvPr>
          <p:cNvSpPr>
            <a:spLocks noGrp="1"/>
          </p:cNvSpPr>
          <p:nvPr>
            <p:ph idx="1"/>
          </p:nvPr>
        </p:nvSpPr>
        <p:spPr/>
        <p:txBody>
          <a:bodyPr vert="horz" lIns="137160" tIns="137160" rIns="137160" bIns="137160" rtlCol="0" anchor="t">
            <a:noAutofit/>
          </a:bodyPr>
          <a:lstStyle/>
          <a:p>
            <a:r>
              <a:rPr lang="en-US" sz="2000" b="1" dirty="0">
                <a:solidFill>
                  <a:schemeClr val="tx1"/>
                </a:solidFill>
                <a:latin typeface="+mn-lt"/>
                <a:cs typeface="Calibri"/>
              </a:rPr>
              <a:t>Requirement: </a:t>
            </a:r>
            <a:r>
              <a:rPr lang="en-US" sz="2000" dirty="0">
                <a:solidFill>
                  <a:schemeClr val="tx1"/>
                </a:solidFill>
                <a:latin typeface="+mn-lt"/>
                <a:cs typeface="Calibri"/>
              </a:rPr>
              <a:t>New hires will need to complete quizzes as part of their security and privacy training</a:t>
            </a:r>
          </a:p>
          <a:p>
            <a:r>
              <a:rPr lang="en-US" sz="2000" b="1" dirty="0">
                <a:solidFill>
                  <a:schemeClr val="tx1"/>
                </a:solidFill>
                <a:latin typeface="+mn-lt"/>
                <a:cs typeface="Calibri"/>
              </a:rPr>
              <a:t>Design Decision: </a:t>
            </a:r>
            <a:r>
              <a:rPr lang="en-US" sz="2000" dirty="0">
                <a:solidFill>
                  <a:schemeClr val="tx1"/>
                </a:solidFill>
                <a:latin typeface="+mn-lt"/>
                <a:cs typeface="Calibri"/>
              </a:rPr>
              <a:t>A buzzer sound will be used to denote a wrong answer and a bell for a correct answer</a:t>
            </a:r>
          </a:p>
        </p:txBody>
      </p:sp>
      <p:sp>
        <p:nvSpPr>
          <p:cNvPr id="6" name="Content Placeholder 5">
            <a:extLst>
              <a:ext uri="{FF2B5EF4-FFF2-40B4-BE49-F238E27FC236}">
                <a16:creationId xmlns:a16="http://schemas.microsoft.com/office/drawing/2014/main" id="{D086D05E-2ECC-5845-BF59-A43C7BC0DC7A}"/>
              </a:ext>
            </a:extLst>
          </p:cNvPr>
          <p:cNvSpPr>
            <a:spLocks noGrp="1"/>
          </p:cNvSpPr>
          <p:nvPr>
            <p:ph idx="10"/>
          </p:nvPr>
        </p:nvSpPr>
        <p:spPr/>
        <p:txBody>
          <a:bodyPr>
            <a:normAutofit/>
          </a:bodyPr>
          <a:lstStyle/>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55305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AF7D-AC21-9044-A356-DC69BC4C820E}"/>
              </a:ext>
            </a:extLst>
          </p:cNvPr>
          <p:cNvSpPr>
            <a:spLocks noGrp="1"/>
          </p:cNvSpPr>
          <p:nvPr>
            <p:ph type="title"/>
          </p:nvPr>
        </p:nvSpPr>
        <p:spPr/>
        <p:txBody>
          <a:bodyPr/>
          <a:lstStyle/>
          <a:p>
            <a:r>
              <a:rPr lang="en-US" dirty="0"/>
              <a:t>Question 20 – Users and Impact</a:t>
            </a:r>
          </a:p>
        </p:txBody>
      </p:sp>
      <p:sp>
        <p:nvSpPr>
          <p:cNvPr id="5" name="Content Placeholder 4">
            <a:extLst>
              <a:ext uri="{FF2B5EF4-FFF2-40B4-BE49-F238E27FC236}">
                <a16:creationId xmlns:a16="http://schemas.microsoft.com/office/drawing/2014/main" id="{A08872A0-9283-0148-B952-DB96202B8294}"/>
              </a:ext>
            </a:extLst>
          </p:cNvPr>
          <p:cNvSpPr>
            <a:spLocks noGrp="1"/>
          </p:cNvSpPr>
          <p:nvPr>
            <p:ph idx="1"/>
          </p:nvPr>
        </p:nvSpPr>
        <p:spPr/>
        <p:txBody>
          <a:bodyPr vert="horz" lIns="0" tIns="0" rIns="0" bIns="0" rtlCol="0" anchor="t">
            <a:noAutofit/>
          </a:bodyPr>
          <a:lstStyle/>
          <a:p>
            <a:r>
              <a:rPr lang="en-US" b="1" dirty="0"/>
              <a:t>Users impacted</a:t>
            </a:r>
          </a:p>
          <a:p>
            <a:pPr marL="461645" lvl="1"/>
            <a:r>
              <a:rPr lang="en-US" sz="1800" dirty="0"/>
              <a:t>Visual, </a:t>
            </a:r>
            <a:r>
              <a:rPr lang="en-US" sz="1800" dirty="0">
                <a:cs typeface="Calibri"/>
              </a:rPr>
              <a:t>Hearing, Color,  and Cognitively</a:t>
            </a:r>
          </a:p>
          <a:p>
            <a:pPr marL="228282"/>
            <a:r>
              <a:rPr lang="en-US" b="1" dirty="0"/>
              <a:t>Impact of poorly communicated design</a:t>
            </a:r>
          </a:p>
          <a:p>
            <a:pPr marL="461645" lvl="1"/>
            <a:r>
              <a:rPr lang="en-US" sz="1800" dirty="0">
                <a:cs typeface="Calibri"/>
              </a:rPr>
              <a:t>Lack of visual cues with audio cues may mean hearing impaired users might not realize something has changed in the environment</a:t>
            </a:r>
          </a:p>
          <a:p>
            <a:pPr marL="461645" lvl="1"/>
            <a:r>
              <a:rPr lang="en-US" sz="1800" dirty="0">
                <a:cs typeface="Calibri"/>
              </a:rPr>
              <a:t>Lack of text descriptions or audio cues may mean visual and cognitively impaired users </a:t>
            </a:r>
            <a:r>
              <a:rPr lang="en-US" sz="1800" dirty="0">
                <a:ea typeface="+mn-lt"/>
                <a:cs typeface="+mn-lt"/>
              </a:rPr>
              <a:t>might not realize something has changed in the environment</a:t>
            </a:r>
          </a:p>
          <a:p>
            <a:pPr marL="461645" lvl="1"/>
            <a:r>
              <a:rPr lang="en-US" sz="1800" dirty="0">
                <a:cs typeface="Calibri"/>
              </a:rPr>
              <a:t>Instructions that reference color or placement of content on a page may cause color and visually impaired users to be unable to find the content</a:t>
            </a:r>
          </a:p>
          <a:p>
            <a:pPr marL="461645" lvl="1"/>
            <a:endParaRPr lang="en-US" dirty="0">
              <a:cs typeface="Calibri"/>
            </a:endParaRPr>
          </a:p>
          <a:p>
            <a:endParaRPr lang="en-US" dirty="0">
              <a:cs typeface="Calibri"/>
            </a:endParaRPr>
          </a:p>
        </p:txBody>
      </p:sp>
    </p:spTree>
    <p:extLst>
      <p:ext uri="{BB962C8B-B14F-4D97-AF65-F5344CB8AC3E}">
        <p14:creationId xmlns:p14="http://schemas.microsoft.com/office/powerpoint/2010/main" val="239912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0D40-7632-7C4C-94BB-0E38AA64D6F0}"/>
              </a:ext>
            </a:extLst>
          </p:cNvPr>
          <p:cNvSpPr>
            <a:spLocks noGrp="1"/>
          </p:cNvSpPr>
          <p:nvPr>
            <p:ph type="title"/>
          </p:nvPr>
        </p:nvSpPr>
        <p:spPr/>
        <p:txBody>
          <a:bodyPr/>
          <a:lstStyle/>
          <a:p>
            <a:r>
              <a:rPr lang="en-US" dirty="0"/>
              <a:t>Question 1 – Requirement and Design Decision</a:t>
            </a:r>
          </a:p>
        </p:txBody>
      </p:sp>
      <p:sp>
        <p:nvSpPr>
          <p:cNvPr id="3" name="Content Placeholder 2">
            <a:extLst>
              <a:ext uri="{FF2B5EF4-FFF2-40B4-BE49-F238E27FC236}">
                <a16:creationId xmlns:a16="http://schemas.microsoft.com/office/drawing/2014/main" id="{C9EA6D1A-6253-4A42-A25B-DAD7B1148CDE}"/>
              </a:ext>
            </a:extLst>
          </p:cNvPr>
          <p:cNvSpPr>
            <a:spLocks noGrp="1"/>
          </p:cNvSpPr>
          <p:nvPr>
            <p:ph idx="1"/>
          </p:nvPr>
        </p:nvSpPr>
        <p:spPr/>
        <p:txBody>
          <a:bodyPr/>
          <a:lstStyle/>
          <a:p>
            <a:r>
              <a:rPr lang="en-US" sz="2000" b="1" dirty="0">
                <a:solidFill>
                  <a:schemeClr val="tx1"/>
                </a:solidFill>
                <a:latin typeface="+mn-lt"/>
              </a:rPr>
              <a:t>Requirement: </a:t>
            </a:r>
            <a:r>
              <a:rPr lang="en-US" sz="2000" dirty="0">
                <a:solidFill>
                  <a:schemeClr val="tx1"/>
                </a:solidFill>
                <a:latin typeface="+mn-lt"/>
              </a:rPr>
              <a:t>There is a business need to have a page where users can select the different forms they need to complete as part of their new employee on-boarding process. </a:t>
            </a:r>
            <a:endParaRPr lang="en-US" sz="2000" b="1" dirty="0">
              <a:solidFill>
                <a:schemeClr val="tx1"/>
              </a:solidFill>
              <a:latin typeface="+mn-lt"/>
            </a:endParaRPr>
          </a:p>
          <a:p>
            <a:r>
              <a:rPr lang="en-US" sz="2000" b="1" dirty="0">
                <a:solidFill>
                  <a:schemeClr val="tx1"/>
                </a:solidFill>
                <a:latin typeface="+mn-lt"/>
              </a:rPr>
              <a:t>Design decision: </a:t>
            </a:r>
            <a:r>
              <a:rPr lang="en-US" sz="2000" dirty="0">
                <a:solidFill>
                  <a:schemeClr val="tx1"/>
                </a:solidFill>
                <a:latin typeface="+mn-lt"/>
              </a:rPr>
              <a:t>To keep the page from getting cluttered, a dropdown menu will be used to allow the employees to select the form they need. When a form is selected from the menu, it is automatically pulled up on to the page.</a:t>
            </a:r>
          </a:p>
          <a:p>
            <a:endParaRPr lang="en-US" dirty="0"/>
          </a:p>
          <a:p>
            <a:endParaRPr lang="en-US" dirty="0"/>
          </a:p>
        </p:txBody>
      </p:sp>
      <p:sp>
        <p:nvSpPr>
          <p:cNvPr id="4" name="Content Placeholder 3">
            <a:extLst>
              <a:ext uri="{FF2B5EF4-FFF2-40B4-BE49-F238E27FC236}">
                <a16:creationId xmlns:a16="http://schemas.microsoft.com/office/drawing/2014/main" id="{6B98527A-0DAC-DE41-B3D0-0E9D2FD12CA3}"/>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111927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12C41-5913-4F4A-B3EF-7B58A8AC9584}"/>
              </a:ext>
            </a:extLst>
          </p:cNvPr>
          <p:cNvSpPr>
            <a:spLocks noGrp="1"/>
          </p:cNvSpPr>
          <p:nvPr>
            <p:ph type="title"/>
          </p:nvPr>
        </p:nvSpPr>
        <p:spPr/>
        <p:txBody>
          <a:bodyPr/>
          <a:lstStyle/>
          <a:p>
            <a:r>
              <a:rPr lang="en-US" dirty="0"/>
              <a:t>Question 20 - Recommendation</a:t>
            </a:r>
          </a:p>
        </p:txBody>
      </p:sp>
      <p:sp>
        <p:nvSpPr>
          <p:cNvPr id="6" name="Content Placeholder 5">
            <a:extLst>
              <a:ext uri="{FF2B5EF4-FFF2-40B4-BE49-F238E27FC236}">
                <a16:creationId xmlns:a16="http://schemas.microsoft.com/office/drawing/2014/main" id="{30678918-9B08-F347-9EBC-5CB21658522F}"/>
              </a:ext>
            </a:extLst>
          </p:cNvPr>
          <p:cNvSpPr>
            <a:spLocks noGrp="1"/>
          </p:cNvSpPr>
          <p:nvPr>
            <p:ph idx="1"/>
          </p:nvPr>
        </p:nvSpPr>
        <p:spPr/>
        <p:txBody>
          <a:bodyPr vert="horz" lIns="0" tIns="0" rIns="0" bIns="0" rtlCol="0" anchor="t">
            <a:noAutofit/>
          </a:bodyPr>
          <a:lstStyle/>
          <a:p>
            <a:r>
              <a:rPr lang="en-US" b="1" dirty="0"/>
              <a:t>Recommendation</a:t>
            </a:r>
          </a:p>
          <a:p>
            <a:pPr marL="576263" lvl="1" indent="-342900"/>
            <a:r>
              <a:rPr lang="en-US" sz="1800" dirty="0"/>
              <a:t>Make sure that all audio cues have visual and text cues</a:t>
            </a:r>
          </a:p>
          <a:p>
            <a:pPr marL="576263" lvl="1" indent="-342900"/>
            <a:r>
              <a:rPr lang="en-US" sz="1800" dirty="0"/>
              <a:t>Make sure that all visual cues have at minimum text cues</a:t>
            </a:r>
          </a:p>
          <a:p>
            <a:pPr marL="576263" lvl="1" indent="-342900"/>
            <a:r>
              <a:rPr lang="en-US" sz="1800" dirty="0"/>
              <a:t>Audio cues may be needed depending on the purpose of the visual cue</a:t>
            </a:r>
          </a:p>
          <a:p>
            <a:pPr marL="576263" lvl="1" indent="-342900"/>
            <a:r>
              <a:rPr lang="en-US" sz="1800" dirty="0"/>
              <a:t>Make sure that text content does not use language like, see the image in the upper left-hand corner of the page</a:t>
            </a:r>
          </a:p>
          <a:p>
            <a:pPr marL="576263" lvl="1" indent="-342900"/>
            <a:r>
              <a:rPr lang="en-US" sz="1800" dirty="0"/>
              <a:t>If images, like interactive maps, are used, make sure that each image has a clearly defined text description</a:t>
            </a:r>
            <a:endParaRPr lang="en-US" sz="1800" dirty="0">
              <a:cs typeface="Calibri"/>
            </a:endParaRPr>
          </a:p>
          <a:p>
            <a:pPr marL="576263" lvl="1" indent="-342900"/>
            <a:r>
              <a:rPr lang="en-US" sz="1800" dirty="0"/>
              <a:t>Color used to provide information must have other visual and text cues</a:t>
            </a:r>
          </a:p>
        </p:txBody>
      </p:sp>
    </p:spTree>
    <p:extLst>
      <p:ext uri="{BB962C8B-B14F-4D97-AF65-F5344CB8AC3E}">
        <p14:creationId xmlns:p14="http://schemas.microsoft.com/office/powerpoint/2010/main" val="224369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13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b 4-3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3.potx" id="{EA1C55D6-D417-4C36-BA60-A88E5473CF1F}" vid="{925C0116-6665-41B0-A90F-703D632AB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cdd9dea-7d6b-4897-ac3c-649bd741451a">
      <UserInfo>
        <DisplayName>Emma Stephens</DisplayName>
        <AccountId>69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2BFE2CCC95F04AB14E6D465B37242B" ma:contentTypeVersion="7" ma:contentTypeDescription="Create a new document." ma:contentTypeScope="" ma:versionID="e2f04ceab17f736a0bfcd7c15b1b3d54">
  <xsd:schema xmlns:xsd="http://www.w3.org/2001/XMLSchema" xmlns:xs="http://www.w3.org/2001/XMLSchema" xmlns:p="http://schemas.microsoft.com/office/2006/metadata/properties" xmlns:ns2="ccdd9dea-7d6b-4897-ac3c-649bd741451a" xmlns:ns3="1f1cfab4-883d-4483-b357-b69e6893bfa8" targetNamespace="http://schemas.microsoft.com/office/2006/metadata/properties" ma:root="true" ma:fieldsID="6f82c32a48acff58798e406b8d0e4ce2" ns2:_="" ns3:_="">
    <xsd:import namespace="ccdd9dea-7d6b-4897-ac3c-649bd741451a"/>
    <xsd:import namespace="1f1cfab4-883d-4483-b357-b69e6893bf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d9dea-7d6b-4897-ac3c-649bd74145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cfab4-883d-4483-b357-b69e6893bf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793978-0669-49C4-A0C0-ACC8DDC56DF2}">
  <ds:schemaRefs>
    <ds:schemaRef ds:uri="http://schemas.microsoft.com/office/2006/metadata/properties"/>
    <ds:schemaRef ds:uri="http://schemas.microsoft.com/office/infopath/2007/PartnerControls"/>
    <ds:schemaRef ds:uri="ccdd9dea-7d6b-4897-ac3c-649bd741451a"/>
  </ds:schemaRefs>
</ds:datastoreItem>
</file>

<file path=customXml/itemProps2.xml><?xml version="1.0" encoding="utf-8"?>
<ds:datastoreItem xmlns:ds="http://schemas.openxmlformats.org/officeDocument/2006/customXml" ds:itemID="{E1BB129B-6992-418A-80D6-1124F01579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dd9dea-7d6b-4897-ac3c-649bd741451a"/>
    <ds:schemaRef ds:uri="1f1cfab4-883d-4483-b357-b69e6893b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2D0FBD-AAB9-4926-91E9-0761CB6092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Bb 4-3 light v3</Template>
  <TotalTime>1420</TotalTime>
  <Words>6654</Words>
  <Application>Microsoft Office PowerPoint</Application>
  <PresentationFormat>On-screen Show (4:3)</PresentationFormat>
  <Paragraphs>546</Paragraphs>
  <Slides>91</Slides>
  <Notes>19</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Bb 4-3 light v3.3</vt:lpstr>
      <vt:lpstr>20 Questions to Ask When Designing for Accessibility</vt:lpstr>
      <vt:lpstr>Who are we?</vt:lpstr>
      <vt:lpstr>Disclaimer</vt:lpstr>
      <vt:lpstr>Goal of this class</vt:lpstr>
      <vt:lpstr>Defining ”Designers”</vt:lpstr>
      <vt:lpstr>Scenario</vt:lpstr>
      <vt:lpstr>Change of Context</vt:lpstr>
      <vt:lpstr>Question 1</vt:lpstr>
      <vt:lpstr>Question 1 – Requirement and Design Decision</vt:lpstr>
      <vt:lpstr>Question 1 – Users and Impact</vt:lpstr>
      <vt:lpstr>Question 1 – Recommendation</vt:lpstr>
      <vt:lpstr>Color</vt:lpstr>
      <vt:lpstr>Question 2 </vt:lpstr>
      <vt:lpstr>Question 2 – Requirement and Design Description</vt:lpstr>
      <vt:lpstr>Question 2 – Users and Impact</vt:lpstr>
      <vt:lpstr>Question 2 - Recommendation</vt:lpstr>
      <vt:lpstr>Error and Status Messages</vt:lpstr>
      <vt:lpstr>Question 3</vt:lpstr>
      <vt:lpstr>Question 3 – Requirement and Design Description</vt:lpstr>
      <vt:lpstr>Question 3 – Users and Impact</vt:lpstr>
      <vt:lpstr>Question 3 – Recommendation</vt:lpstr>
      <vt:lpstr>Question 3 – Recommendation (additional)</vt:lpstr>
      <vt:lpstr>Headings</vt:lpstr>
      <vt:lpstr>Question 4</vt:lpstr>
      <vt:lpstr>Question 4 - Requirement and Design Decision</vt:lpstr>
      <vt:lpstr>Question 4 – Users and Impact</vt:lpstr>
      <vt:lpstr>Question 4 – Recommendation</vt:lpstr>
      <vt:lpstr>Images</vt:lpstr>
      <vt:lpstr>Question 5</vt:lpstr>
      <vt:lpstr>Question 5 – Requirement and Design Decision</vt:lpstr>
      <vt:lpstr>Question 5 – Users, Impacts, and Recommendations</vt:lpstr>
      <vt:lpstr>Question 5 – Recommendations (additional)</vt:lpstr>
      <vt:lpstr>Interactive Elements</vt:lpstr>
      <vt:lpstr>Questions 6 to 8</vt:lpstr>
      <vt:lpstr>Questions 6 to 8 –  Requirement and Design Decision</vt:lpstr>
      <vt:lpstr>Questions 6 to 8 – Users and Impact</vt:lpstr>
      <vt:lpstr>Questions 6 &amp; 7 Forms, Buttons, and Links – Recommendation</vt:lpstr>
      <vt:lpstr>Question 8 Complex Widgets – Recommendation</vt:lpstr>
      <vt:lpstr>Question 8 – Recommendation (cont.)</vt:lpstr>
      <vt:lpstr>Language</vt:lpstr>
      <vt:lpstr>Question 10</vt:lpstr>
      <vt:lpstr>Question 10 – Requirement and Design Decision</vt:lpstr>
      <vt:lpstr>Question 10 – Users, Impacts, and Recommendations</vt:lpstr>
      <vt:lpstr>Lists</vt:lpstr>
      <vt:lpstr>Question 11</vt:lpstr>
      <vt:lpstr>Question 11 Requirements and Design Decision</vt:lpstr>
      <vt:lpstr>Question 11 – Users and Impact</vt:lpstr>
      <vt:lpstr>Question 11 - Recommendation</vt:lpstr>
      <vt:lpstr>Moving Content</vt:lpstr>
      <vt:lpstr>Question 11</vt:lpstr>
      <vt:lpstr>Question 12 – Requirement and Design Decision</vt:lpstr>
      <vt:lpstr>Question 12 – Users and Impact</vt:lpstr>
      <vt:lpstr>Question 12 – Recommendation</vt:lpstr>
      <vt:lpstr>Navigation</vt:lpstr>
      <vt:lpstr>Question 13</vt:lpstr>
      <vt:lpstr>Question 13 – Requirement and Design Decision</vt:lpstr>
      <vt:lpstr>Question 13 – Users and Impact</vt:lpstr>
      <vt:lpstr>Question 13 - Recommendation</vt:lpstr>
      <vt:lpstr>Question 14</vt:lpstr>
      <vt:lpstr>Question 14 – Requirement and Design Decision</vt:lpstr>
      <vt:lpstr>Question 14 – Users and Impact</vt:lpstr>
      <vt:lpstr>Question 14 - Recommendation</vt:lpstr>
      <vt:lpstr>Page Title</vt:lpstr>
      <vt:lpstr>Question 15</vt:lpstr>
      <vt:lpstr>Question 15 – Requirement and Design Decision</vt:lpstr>
      <vt:lpstr>Question 15 – Users, Impact, and Recommendation</vt:lpstr>
      <vt:lpstr>Responsive / Mobile </vt:lpstr>
      <vt:lpstr>Question 16</vt:lpstr>
      <vt:lpstr>Question 16 – Requirement and Design Decision</vt:lpstr>
      <vt:lpstr>Question 16 – Users, Impact, and Recommendation</vt:lpstr>
      <vt:lpstr>System Time Outs</vt:lpstr>
      <vt:lpstr>Question 17</vt:lpstr>
      <vt:lpstr>Question 17 – Requirement and Design Decision</vt:lpstr>
      <vt:lpstr>Question 17 – Users and Impact</vt:lpstr>
      <vt:lpstr>Question 17 – Recommendation</vt:lpstr>
      <vt:lpstr>Tables</vt:lpstr>
      <vt:lpstr>Question 18</vt:lpstr>
      <vt:lpstr>Question 18 – Requirement and Design Decision</vt:lpstr>
      <vt:lpstr>Question 18 – Users, Impact and Recommendation</vt:lpstr>
      <vt:lpstr>Question 18 – Recommendation</vt:lpstr>
      <vt:lpstr>Tooltips</vt:lpstr>
      <vt:lpstr>Question 19</vt:lpstr>
      <vt:lpstr>Question 19 – Requirement and Design Decision</vt:lpstr>
      <vt:lpstr>Question 19 – Users and Impact</vt:lpstr>
      <vt:lpstr>Question 19 – Recommendation</vt:lpstr>
      <vt:lpstr>Visual and Audio Cues</vt:lpstr>
      <vt:lpstr>Question 20</vt:lpstr>
      <vt:lpstr>Question 20 – Requirement and Design Decision</vt:lpstr>
      <vt:lpstr>Question 20 – Users and Impact</vt:lpstr>
      <vt:lpstr>Question 20 - Recommendation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Blackboard Presentation Template</dc:title>
  <dc:creator>Elizabeth Simister</dc:creator>
  <cp:lastModifiedBy>Elizabeth Simister</cp:lastModifiedBy>
  <cp:revision>980</cp:revision>
  <dcterms:created xsi:type="dcterms:W3CDTF">2019-04-18T12:19:36Z</dcterms:created>
  <dcterms:modified xsi:type="dcterms:W3CDTF">2019-05-08T22:43:21Z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0x010100A22BFE2CCC95F04AB14E6D465B37242B</vt:lpwstr>
  </property>
</Properties>
</file>