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 id="2147483664" r:id="rId3"/>
  </p:sldMasterIdLst>
  <p:notesMasterIdLst>
    <p:notesMasterId r:id="rId52"/>
  </p:notesMasterIdLst>
  <p:sldIdLst>
    <p:sldId id="295" r:id="rId4"/>
    <p:sldId id="382" r:id="rId5"/>
    <p:sldId id="392" r:id="rId6"/>
    <p:sldId id="403" r:id="rId7"/>
    <p:sldId id="393" r:id="rId8"/>
    <p:sldId id="405" r:id="rId9"/>
    <p:sldId id="315" r:id="rId10"/>
    <p:sldId id="383" r:id="rId11"/>
    <p:sldId id="351" r:id="rId12"/>
    <p:sldId id="394" r:id="rId13"/>
    <p:sldId id="385" r:id="rId14"/>
    <p:sldId id="354" r:id="rId15"/>
    <p:sldId id="386" r:id="rId16"/>
    <p:sldId id="355" r:id="rId17"/>
    <p:sldId id="387" r:id="rId18"/>
    <p:sldId id="400" r:id="rId19"/>
    <p:sldId id="358" r:id="rId20"/>
    <p:sldId id="374" r:id="rId21"/>
    <p:sldId id="359" r:id="rId22"/>
    <p:sldId id="360" r:id="rId23"/>
    <p:sldId id="361" r:id="rId24"/>
    <p:sldId id="375" r:id="rId25"/>
    <p:sldId id="411" r:id="rId26"/>
    <p:sldId id="456" r:id="rId27"/>
    <p:sldId id="362" r:id="rId28"/>
    <p:sldId id="402" r:id="rId29"/>
    <p:sldId id="376" r:id="rId30"/>
    <p:sldId id="364" r:id="rId31"/>
    <p:sldId id="377" r:id="rId32"/>
    <p:sldId id="365" r:id="rId33"/>
    <p:sldId id="366" r:id="rId34"/>
    <p:sldId id="367" r:id="rId35"/>
    <p:sldId id="368" r:id="rId36"/>
    <p:sldId id="378" r:id="rId37"/>
    <p:sldId id="406" r:id="rId38"/>
    <p:sldId id="407" r:id="rId39"/>
    <p:sldId id="452" r:id="rId40"/>
    <p:sldId id="502" r:id="rId41"/>
    <p:sldId id="491" r:id="rId42"/>
    <p:sldId id="501" r:id="rId43"/>
    <p:sldId id="409" r:id="rId44"/>
    <p:sldId id="497" r:id="rId45"/>
    <p:sldId id="408" r:id="rId46"/>
    <p:sldId id="346" r:id="rId47"/>
    <p:sldId id="410" r:id="rId48"/>
    <p:sldId id="348" r:id="rId49"/>
    <p:sldId id="373" r:id="rId50"/>
    <p:sldId id="401" r:id="rId5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73" autoAdjust="0"/>
  </p:normalViewPr>
  <p:slideViewPr>
    <p:cSldViewPr showGuides="1">
      <p:cViewPr varScale="1">
        <p:scale>
          <a:sx n="114" d="100"/>
          <a:sy n="114" d="100"/>
        </p:scale>
        <p:origin x="864" y="102"/>
      </p:cViewPr>
      <p:guideLst>
        <p:guide orient="horz" pos="2160"/>
        <p:guide pos="2880"/>
        <p:guide pos="144"/>
        <p:guide pos="5616"/>
      </p:guideLst>
    </p:cSldViewPr>
  </p:slideViewPr>
  <p:notesTextViewPr>
    <p:cViewPr>
      <p:scale>
        <a:sx n="1" d="1"/>
        <a:sy n="1" d="1"/>
      </p:scale>
      <p:origin x="0" y="0"/>
    </p:cViewPr>
  </p:notesTextViewPr>
  <p:sorterViewPr>
    <p:cViewPr>
      <p:scale>
        <a:sx n="126" d="100"/>
        <a:sy n="126" d="100"/>
      </p:scale>
      <p:origin x="0" y="-6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AF07B-0251-401A-B8D3-7C9D9DB33C06}" type="doc">
      <dgm:prSet loTypeId="urn:microsoft.com/office/officeart/2005/8/layout/pyramid3" loCatId="pyramid" qsTypeId="urn:microsoft.com/office/officeart/2005/8/quickstyle/simple1" qsCatId="simple" csTypeId="urn:microsoft.com/office/officeart/2005/8/colors/accent1_2" csCatId="accent1" phldr="1"/>
      <dgm:spPr/>
    </dgm:pt>
    <dgm:pt modelId="{EC8F7A48-D718-4732-B990-1A79951A71CD}">
      <dgm:prSet phldrT="[Text]" custT="1"/>
      <dgm:spPr>
        <a:solidFill>
          <a:srgbClr val="5E3FD1"/>
        </a:solidFill>
        <a:scene3d>
          <a:camera prst="orthographicFront"/>
          <a:lightRig rig="threePt" dir="t"/>
        </a:scene3d>
        <a:sp3d>
          <a:bevelT/>
        </a:sp3d>
      </dgm:spPr>
      <dgm:t>
        <a:bodyPr anchor="ct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rPr>
            <a:t>Mission critical, high number of users, </a:t>
          </a:r>
          <a:r>
            <a:rPr lang="en-US" sz="1400" u="sng" dirty="0">
              <a:solidFill>
                <a:schemeClr val="bg1"/>
              </a:solidFill>
            </a:rPr>
            <a:t>high revenue</a:t>
          </a:r>
          <a:endParaRPr lang="en-US" sz="1200" u="sng" dirty="0">
            <a:solidFill>
              <a:schemeClr val="bg1"/>
            </a:solidFill>
          </a:endParaRPr>
        </a:p>
      </dgm:t>
    </dgm:pt>
    <dgm:pt modelId="{DB7446FB-36E2-420C-8F91-E760D24AE942}" type="parTrans" cxnId="{89DDFE0D-5AD6-4D7C-9A80-9E311CF1BAC1}">
      <dgm:prSet/>
      <dgm:spPr/>
      <dgm:t>
        <a:bodyPr/>
        <a:lstStyle/>
        <a:p>
          <a:endParaRPr lang="en-US" sz="1200">
            <a:solidFill>
              <a:schemeClr val="bg1"/>
            </a:solidFill>
          </a:endParaRPr>
        </a:p>
      </dgm:t>
    </dgm:pt>
    <dgm:pt modelId="{E8CFC1BE-5328-4702-8417-EB2E5D94FD03}" type="sibTrans" cxnId="{89DDFE0D-5AD6-4D7C-9A80-9E311CF1BAC1}">
      <dgm:prSet/>
      <dgm:spPr/>
      <dgm:t>
        <a:bodyPr/>
        <a:lstStyle/>
        <a:p>
          <a:endParaRPr lang="en-US" sz="1200">
            <a:solidFill>
              <a:schemeClr val="bg1"/>
            </a:solidFill>
          </a:endParaRPr>
        </a:p>
      </dgm:t>
    </dgm:pt>
    <dgm:pt modelId="{79A71A64-82DA-4A55-BD19-D7A6EE031817}">
      <dgm:prSet custT="1"/>
      <dgm:spPr>
        <a:solidFill>
          <a:srgbClr val="5E3FD1"/>
        </a:solidFill>
        <a:scene3d>
          <a:camera prst="orthographicFront"/>
          <a:lightRig rig="threePt" dir="t"/>
        </a:scene3d>
        <a:sp3d>
          <a:bevelT/>
        </a:sp3d>
      </dgm:spPr>
      <dgm:t>
        <a:bodyPr/>
        <a:lstStyle/>
        <a:p>
          <a:r>
            <a:rPr lang="en-US" sz="1400" dirty="0">
              <a:solidFill>
                <a:schemeClr val="bg1"/>
              </a:solidFill>
            </a:rPr>
            <a:t>Non-mission critical, high number of  users, </a:t>
          </a:r>
          <a:r>
            <a:rPr lang="en-US" sz="1400" u="sng" dirty="0">
              <a:solidFill>
                <a:schemeClr val="bg1"/>
              </a:solidFill>
            </a:rPr>
            <a:t>high revenue </a:t>
          </a:r>
        </a:p>
      </dgm:t>
    </dgm:pt>
    <dgm:pt modelId="{7E131FF5-357B-499C-BB9C-625F6B31B545}" type="parTrans" cxnId="{011E11EF-DB0D-4F75-B5D3-67C8E6C17EEC}">
      <dgm:prSet/>
      <dgm:spPr/>
      <dgm:t>
        <a:bodyPr/>
        <a:lstStyle/>
        <a:p>
          <a:endParaRPr lang="en-US" sz="1200">
            <a:solidFill>
              <a:schemeClr val="bg1"/>
            </a:solidFill>
          </a:endParaRPr>
        </a:p>
      </dgm:t>
    </dgm:pt>
    <dgm:pt modelId="{CB8B26D6-9986-4F9E-9758-4F690135C50D}" type="sibTrans" cxnId="{011E11EF-DB0D-4F75-B5D3-67C8E6C17EEC}">
      <dgm:prSet/>
      <dgm:spPr/>
      <dgm:t>
        <a:bodyPr/>
        <a:lstStyle/>
        <a:p>
          <a:endParaRPr lang="en-US" sz="1200">
            <a:solidFill>
              <a:schemeClr val="bg1"/>
            </a:solidFill>
          </a:endParaRPr>
        </a:p>
      </dgm:t>
    </dgm:pt>
    <dgm:pt modelId="{22F3AC25-8403-4B40-BC2F-97EFB05958BA}">
      <dgm:prSet custT="1"/>
      <dgm:spPr>
        <a:solidFill>
          <a:srgbClr val="5E3FD1"/>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r>
            <a:rPr lang="en-US" sz="1400" dirty="0">
              <a:solidFill>
                <a:schemeClr val="bg1"/>
              </a:solidFill>
            </a:rPr>
            <a:t>Mission critical, low number of l users, </a:t>
          </a:r>
          <a:r>
            <a:rPr lang="en-US" sz="1400" u="sng" dirty="0">
              <a:solidFill>
                <a:schemeClr val="bg1"/>
              </a:solidFill>
            </a:rPr>
            <a:t>low revenue</a:t>
          </a:r>
        </a:p>
        <a:p>
          <a:pPr defTabSz="622300">
            <a:lnSpc>
              <a:spcPct val="90000"/>
            </a:lnSpc>
            <a:spcBef>
              <a:spcPct val="0"/>
            </a:spcBef>
            <a:spcAft>
              <a:spcPct val="35000"/>
            </a:spcAft>
          </a:pPr>
          <a:endParaRPr lang="en-US" sz="1400" dirty="0">
            <a:solidFill>
              <a:schemeClr val="bg1"/>
            </a:solidFill>
          </a:endParaRPr>
        </a:p>
      </dgm:t>
    </dgm:pt>
    <dgm:pt modelId="{E3665C08-4D36-44AB-843D-00FDFC4A41E9}" type="parTrans" cxnId="{77DEDE7C-EF82-4DB1-AE2F-CAA27FC8EB48}">
      <dgm:prSet/>
      <dgm:spPr/>
      <dgm:t>
        <a:bodyPr/>
        <a:lstStyle/>
        <a:p>
          <a:endParaRPr lang="en-US" sz="1200">
            <a:solidFill>
              <a:schemeClr val="bg1"/>
            </a:solidFill>
          </a:endParaRPr>
        </a:p>
      </dgm:t>
    </dgm:pt>
    <dgm:pt modelId="{A585EF3B-87B1-43D0-A949-CDA59ACF25E8}" type="sibTrans" cxnId="{77DEDE7C-EF82-4DB1-AE2F-CAA27FC8EB48}">
      <dgm:prSet/>
      <dgm:spPr/>
      <dgm:t>
        <a:bodyPr/>
        <a:lstStyle/>
        <a:p>
          <a:endParaRPr lang="en-US" sz="1200">
            <a:solidFill>
              <a:schemeClr val="bg1"/>
            </a:solidFill>
          </a:endParaRPr>
        </a:p>
      </dgm:t>
    </dgm:pt>
    <dgm:pt modelId="{05537C5A-5BA3-494D-B496-3F01E7CF5FFA}">
      <dgm:prSet custT="1"/>
      <dgm:spPr>
        <a:solidFill>
          <a:srgbClr val="5E3FD1"/>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r>
            <a:rPr lang="en-US" sz="1400" dirty="0">
              <a:solidFill>
                <a:schemeClr val="bg1"/>
              </a:solidFill>
            </a:rPr>
            <a:t>Non-mission critical, low number of  users, </a:t>
          </a:r>
          <a:r>
            <a:rPr lang="en-US" sz="1400" u="sng" dirty="0">
              <a:solidFill>
                <a:schemeClr val="bg1"/>
              </a:solidFill>
            </a:rPr>
            <a:t>low revenue </a:t>
          </a:r>
        </a:p>
        <a:p>
          <a:pPr defTabSz="622300">
            <a:lnSpc>
              <a:spcPct val="90000"/>
            </a:lnSpc>
            <a:spcBef>
              <a:spcPct val="0"/>
            </a:spcBef>
            <a:spcAft>
              <a:spcPct val="35000"/>
            </a:spcAft>
          </a:pPr>
          <a:endParaRPr lang="en-US" sz="2000" dirty="0">
            <a:solidFill>
              <a:schemeClr val="bg1"/>
            </a:solidFill>
          </a:endParaRPr>
        </a:p>
      </dgm:t>
    </dgm:pt>
    <dgm:pt modelId="{0A74EF80-22CB-4B49-A8E6-4F9F38CC342F}" type="parTrans" cxnId="{5EC82D76-38ED-492B-98C6-DBCD66380DFF}">
      <dgm:prSet/>
      <dgm:spPr/>
      <dgm:t>
        <a:bodyPr/>
        <a:lstStyle/>
        <a:p>
          <a:endParaRPr lang="en-US" sz="1200">
            <a:solidFill>
              <a:schemeClr val="bg1"/>
            </a:solidFill>
          </a:endParaRPr>
        </a:p>
      </dgm:t>
    </dgm:pt>
    <dgm:pt modelId="{CDCAAB19-57CE-4322-BE97-624C9AEDC787}" type="sibTrans" cxnId="{5EC82D76-38ED-492B-98C6-DBCD66380DFF}">
      <dgm:prSet/>
      <dgm:spPr/>
      <dgm:t>
        <a:bodyPr/>
        <a:lstStyle/>
        <a:p>
          <a:endParaRPr lang="en-US" sz="1200">
            <a:solidFill>
              <a:schemeClr val="bg1"/>
            </a:solidFill>
          </a:endParaRPr>
        </a:p>
      </dgm:t>
    </dgm:pt>
    <dgm:pt modelId="{20BB1224-E686-4178-BCB2-F624A4C95AF0}">
      <dgm:prSet custT="1"/>
      <dgm:spPr>
        <a:solidFill>
          <a:srgbClr val="2A3270"/>
        </a:solidFill>
        <a:scene3d>
          <a:camera prst="orthographicFront"/>
          <a:lightRig rig="threePt" dir="t"/>
        </a:scene3d>
        <a:sp3d>
          <a:bevelT/>
        </a:sp3d>
      </dgm:spPr>
      <dgm:t>
        <a:bodyPr/>
        <a:lstStyle/>
        <a:p>
          <a:r>
            <a:rPr lang="en-US" sz="1400" dirty="0">
              <a:solidFill>
                <a:schemeClr val="bg1"/>
              </a:solidFill>
            </a:rPr>
            <a:t>Mission critical, high number of users</a:t>
          </a:r>
        </a:p>
      </dgm:t>
    </dgm:pt>
    <dgm:pt modelId="{B7D0C2E7-44F9-4493-9FD6-AFF43F0AAAEC}" type="parTrans" cxnId="{EA14FF0C-0AA9-44E9-BA40-DD71D6E1520A}">
      <dgm:prSet/>
      <dgm:spPr/>
      <dgm:t>
        <a:bodyPr/>
        <a:lstStyle/>
        <a:p>
          <a:endParaRPr lang="en-US" sz="1200">
            <a:solidFill>
              <a:schemeClr val="bg1"/>
            </a:solidFill>
          </a:endParaRPr>
        </a:p>
      </dgm:t>
    </dgm:pt>
    <dgm:pt modelId="{C760863F-A5AD-4562-8F14-44A1081A3314}" type="sibTrans" cxnId="{EA14FF0C-0AA9-44E9-BA40-DD71D6E1520A}">
      <dgm:prSet/>
      <dgm:spPr/>
      <dgm:t>
        <a:bodyPr/>
        <a:lstStyle/>
        <a:p>
          <a:endParaRPr lang="en-US" sz="1200">
            <a:solidFill>
              <a:schemeClr val="bg1"/>
            </a:solidFill>
          </a:endParaRPr>
        </a:p>
      </dgm:t>
    </dgm:pt>
    <dgm:pt modelId="{392F4C12-F1AA-4A4E-BCD3-28889C18AFC9}">
      <dgm:prSet custT="1"/>
      <dgm:spPr>
        <a:solidFill>
          <a:srgbClr val="2A3270"/>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dirty="0">
            <a:solidFill>
              <a:schemeClr val="bg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solidFill>
            </a:rPr>
            <a:t>Non-mission critical, high number of users</a:t>
          </a:r>
        </a:p>
        <a:p>
          <a:pPr defTabSz="622300">
            <a:lnSpc>
              <a:spcPct val="90000"/>
            </a:lnSpc>
            <a:spcBef>
              <a:spcPct val="0"/>
            </a:spcBef>
            <a:spcAft>
              <a:spcPct val="35000"/>
            </a:spcAft>
          </a:pPr>
          <a:endParaRPr lang="en-US" sz="2400" dirty="0">
            <a:solidFill>
              <a:schemeClr val="bg1"/>
            </a:solidFill>
          </a:endParaRPr>
        </a:p>
      </dgm:t>
    </dgm:pt>
    <dgm:pt modelId="{BB51C816-1C91-4639-8396-61544D13BA50}" type="parTrans" cxnId="{8EA9451B-CD76-438E-B8E0-A6EE12DEA842}">
      <dgm:prSet/>
      <dgm:spPr/>
      <dgm:t>
        <a:bodyPr/>
        <a:lstStyle/>
        <a:p>
          <a:endParaRPr lang="en-US" sz="1200">
            <a:solidFill>
              <a:schemeClr val="bg1"/>
            </a:solidFill>
          </a:endParaRPr>
        </a:p>
      </dgm:t>
    </dgm:pt>
    <dgm:pt modelId="{94EDDAC1-4BCA-4ECC-8162-FA13B32BE84A}" type="sibTrans" cxnId="{8EA9451B-CD76-438E-B8E0-A6EE12DEA842}">
      <dgm:prSet/>
      <dgm:spPr/>
      <dgm:t>
        <a:bodyPr/>
        <a:lstStyle/>
        <a:p>
          <a:endParaRPr lang="en-US" sz="1200">
            <a:solidFill>
              <a:schemeClr val="bg1"/>
            </a:solidFill>
          </a:endParaRPr>
        </a:p>
      </dgm:t>
    </dgm:pt>
    <dgm:pt modelId="{E156A917-D2F2-44A3-B3AC-7DDE66801FC4}">
      <dgm:prSet custT="1"/>
      <dgm:spPr>
        <a:solidFill>
          <a:srgbClr val="2A3270"/>
        </a:solidFill>
        <a:scene3d>
          <a:camera prst="orthographicFront"/>
          <a:lightRig rig="threePt" dir="t"/>
        </a:scene3d>
        <a:sp3d>
          <a:bevelT/>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1100" dirty="0">
              <a:solidFill>
                <a:schemeClr val="bg1"/>
              </a:solidFill>
            </a:rPr>
            <a:t>Mission critical, low number of users</a:t>
          </a:r>
        </a:p>
        <a:p>
          <a:pPr defTabSz="622300">
            <a:lnSpc>
              <a:spcPct val="90000"/>
            </a:lnSpc>
            <a:spcBef>
              <a:spcPct val="0"/>
            </a:spcBef>
            <a:spcAft>
              <a:spcPct val="35000"/>
            </a:spcAft>
          </a:pPr>
          <a:endParaRPr lang="en-US" sz="1100" dirty="0">
            <a:solidFill>
              <a:schemeClr val="bg1"/>
            </a:solidFill>
          </a:endParaRPr>
        </a:p>
      </dgm:t>
    </dgm:pt>
    <dgm:pt modelId="{DE73808A-CBD4-42B5-B798-46504F364DA0}" type="parTrans" cxnId="{08B3596B-2B3D-4BA1-AB23-2ABCBFDF4C58}">
      <dgm:prSet/>
      <dgm:spPr/>
      <dgm:t>
        <a:bodyPr/>
        <a:lstStyle/>
        <a:p>
          <a:endParaRPr lang="en-US" sz="1200">
            <a:solidFill>
              <a:schemeClr val="bg1"/>
            </a:solidFill>
          </a:endParaRPr>
        </a:p>
      </dgm:t>
    </dgm:pt>
    <dgm:pt modelId="{66DACCAD-9AE4-431C-A6F5-0346881FA1F5}" type="sibTrans" cxnId="{08B3596B-2B3D-4BA1-AB23-2ABCBFDF4C58}">
      <dgm:prSet/>
      <dgm:spPr/>
      <dgm:t>
        <a:bodyPr/>
        <a:lstStyle/>
        <a:p>
          <a:endParaRPr lang="en-US" sz="1200">
            <a:solidFill>
              <a:schemeClr val="bg1"/>
            </a:solidFill>
          </a:endParaRPr>
        </a:p>
      </dgm:t>
    </dgm:pt>
    <dgm:pt modelId="{266FBA04-D098-4481-96F9-D7ABF84CF84B}">
      <dgm:prSet custT="1"/>
      <dgm:spPr>
        <a:solidFill>
          <a:srgbClr val="2A3270"/>
        </a:solidFill>
        <a:scene3d>
          <a:camera prst="orthographicFront"/>
          <a:lightRig rig="threePt" dir="t"/>
        </a:scene3d>
        <a:sp3d>
          <a:bevelT/>
        </a:sp3d>
      </dgm:spPr>
      <dgm:t>
        <a:bodyPr anchor="t"/>
        <a:lstStyle/>
        <a:p>
          <a:r>
            <a:rPr lang="en-US" sz="700" dirty="0">
              <a:solidFill>
                <a:schemeClr val="bg1"/>
              </a:solidFill>
            </a:rPr>
            <a:t>Non-mission critical</a:t>
          </a:r>
        </a:p>
        <a:p>
          <a:r>
            <a:rPr lang="en-US" sz="700" dirty="0">
              <a:solidFill>
                <a:schemeClr val="bg1"/>
              </a:solidFill>
            </a:rPr>
            <a:t>low number</a:t>
          </a:r>
        </a:p>
        <a:p>
          <a:r>
            <a:rPr lang="en-US" sz="700" dirty="0">
              <a:solidFill>
                <a:schemeClr val="bg1"/>
              </a:solidFill>
            </a:rPr>
            <a:t> of users</a:t>
          </a:r>
        </a:p>
      </dgm:t>
    </dgm:pt>
    <dgm:pt modelId="{D626DBCE-A222-4EB7-AAFF-E81A297F8D3E}" type="parTrans" cxnId="{06AC410E-1AF4-4EA0-8969-F56D85888837}">
      <dgm:prSet/>
      <dgm:spPr/>
      <dgm:t>
        <a:bodyPr/>
        <a:lstStyle/>
        <a:p>
          <a:endParaRPr lang="en-US" sz="1200">
            <a:solidFill>
              <a:schemeClr val="bg1"/>
            </a:solidFill>
          </a:endParaRPr>
        </a:p>
      </dgm:t>
    </dgm:pt>
    <dgm:pt modelId="{A0F3A4C1-5DD6-41D9-9D66-8D104C09CBE1}" type="sibTrans" cxnId="{06AC410E-1AF4-4EA0-8969-F56D85888837}">
      <dgm:prSet/>
      <dgm:spPr/>
      <dgm:t>
        <a:bodyPr/>
        <a:lstStyle/>
        <a:p>
          <a:endParaRPr lang="en-US" sz="1200">
            <a:solidFill>
              <a:schemeClr val="bg1"/>
            </a:solidFill>
          </a:endParaRPr>
        </a:p>
      </dgm:t>
    </dgm:pt>
    <dgm:pt modelId="{0DE3B0DE-7A9C-4729-9EBA-D41B850CBA89}" type="pres">
      <dgm:prSet presAssocID="{297AF07B-0251-401A-B8D3-7C9D9DB33C06}" presName="Name0" presStyleCnt="0">
        <dgm:presLayoutVars>
          <dgm:dir/>
          <dgm:animLvl val="lvl"/>
          <dgm:resizeHandles val="exact"/>
        </dgm:presLayoutVars>
      </dgm:prSet>
      <dgm:spPr/>
    </dgm:pt>
    <dgm:pt modelId="{723A50A0-1408-4DE3-9A26-E8AA3FA0FDB6}" type="pres">
      <dgm:prSet presAssocID="{EC8F7A48-D718-4732-B990-1A79951A71CD}" presName="Name8" presStyleCnt="0"/>
      <dgm:spPr>
        <a:scene3d>
          <a:camera prst="orthographicFront"/>
          <a:lightRig rig="threePt" dir="t"/>
        </a:scene3d>
        <a:sp3d>
          <a:bevelT w="6350"/>
          <a:bevelB h="6350"/>
        </a:sp3d>
      </dgm:spPr>
    </dgm:pt>
    <dgm:pt modelId="{0F86BF67-319A-472A-86D3-CCCC8D63845E}" type="pres">
      <dgm:prSet presAssocID="{EC8F7A48-D718-4732-B990-1A79951A71CD}" presName="level" presStyleLbl="node1" presStyleIdx="0" presStyleCnt="8" custScaleY="82836">
        <dgm:presLayoutVars>
          <dgm:chMax val="1"/>
          <dgm:bulletEnabled val="1"/>
        </dgm:presLayoutVars>
      </dgm:prSet>
      <dgm:spPr/>
    </dgm:pt>
    <dgm:pt modelId="{3D688FC7-DA78-4F63-A952-0FF56C2A3C88}" type="pres">
      <dgm:prSet presAssocID="{EC8F7A48-D718-4732-B990-1A79951A71CD}" presName="levelTx" presStyleLbl="revTx" presStyleIdx="0" presStyleCnt="0">
        <dgm:presLayoutVars>
          <dgm:chMax val="1"/>
          <dgm:bulletEnabled val="1"/>
        </dgm:presLayoutVars>
      </dgm:prSet>
      <dgm:spPr/>
    </dgm:pt>
    <dgm:pt modelId="{0A1C0395-9F27-444B-8E47-B394B33E5274}" type="pres">
      <dgm:prSet presAssocID="{79A71A64-82DA-4A55-BD19-D7A6EE031817}" presName="Name8" presStyleCnt="0"/>
      <dgm:spPr>
        <a:scene3d>
          <a:camera prst="orthographicFront"/>
          <a:lightRig rig="threePt" dir="t"/>
        </a:scene3d>
        <a:sp3d>
          <a:bevelT w="6350"/>
          <a:bevelB h="6350"/>
        </a:sp3d>
      </dgm:spPr>
    </dgm:pt>
    <dgm:pt modelId="{5D10399D-676B-4252-BF93-3905B628BBEC}" type="pres">
      <dgm:prSet presAssocID="{79A71A64-82DA-4A55-BD19-D7A6EE031817}" presName="level" presStyleLbl="node1" presStyleIdx="1" presStyleCnt="8" custLinFactNeighborX="-254">
        <dgm:presLayoutVars>
          <dgm:chMax val="1"/>
          <dgm:bulletEnabled val="1"/>
        </dgm:presLayoutVars>
      </dgm:prSet>
      <dgm:spPr/>
    </dgm:pt>
    <dgm:pt modelId="{AF0FF49C-2964-488C-B1B9-3E731083094B}" type="pres">
      <dgm:prSet presAssocID="{79A71A64-82DA-4A55-BD19-D7A6EE031817}" presName="levelTx" presStyleLbl="revTx" presStyleIdx="0" presStyleCnt="0">
        <dgm:presLayoutVars>
          <dgm:chMax val="1"/>
          <dgm:bulletEnabled val="1"/>
        </dgm:presLayoutVars>
      </dgm:prSet>
      <dgm:spPr/>
    </dgm:pt>
    <dgm:pt modelId="{5C68ABEB-5259-4A82-BF3D-F3DC111A5148}" type="pres">
      <dgm:prSet presAssocID="{22F3AC25-8403-4B40-BC2F-97EFB05958BA}" presName="Name8" presStyleCnt="0"/>
      <dgm:spPr>
        <a:scene3d>
          <a:camera prst="orthographicFront"/>
          <a:lightRig rig="threePt" dir="t"/>
        </a:scene3d>
        <a:sp3d>
          <a:bevelT w="6350"/>
          <a:bevelB h="6350"/>
        </a:sp3d>
      </dgm:spPr>
    </dgm:pt>
    <dgm:pt modelId="{2AF344C5-617F-441F-B45A-AC3C472ACFFA}" type="pres">
      <dgm:prSet presAssocID="{22F3AC25-8403-4B40-BC2F-97EFB05958BA}" presName="level" presStyleLbl="node1" presStyleIdx="2" presStyleCnt="8">
        <dgm:presLayoutVars>
          <dgm:chMax val="1"/>
          <dgm:bulletEnabled val="1"/>
        </dgm:presLayoutVars>
      </dgm:prSet>
      <dgm:spPr/>
    </dgm:pt>
    <dgm:pt modelId="{4447EA79-2542-429F-8F27-773261459B4F}" type="pres">
      <dgm:prSet presAssocID="{22F3AC25-8403-4B40-BC2F-97EFB05958BA}" presName="levelTx" presStyleLbl="revTx" presStyleIdx="0" presStyleCnt="0">
        <dgm:presLayoutVars>
          <dgm:chMax val="1"/>
          <dgm:bulletEnabled val="1"/>
        </dgm:presLayoutVars>
      </dgm:prSet>
      <dgm:spPr/>
    </dgm:pt>
    <dgm:pt modelId="{78FD1BB8-1D2F-4419-969C-AF0A8203490A}" type="pres">
      <dgm:prSet presAssocID="{05537C5A-5BA3-494D-B496-3F01E7CF5FFA}" presName="Name8" presStyleCnt="0"/>
      <dgm:spPr>
        <a:scene3d>
          <a:camera prst="orthographicFront"/>
          <a:lightRig rig="threePt" dir="t"/>
        </a:scene3d>
        <a:sp3d>
          <a:bevelT w="6350"/>
          <a:bevelB h="6350"/>
        </a:sp3d>
      </dgm:spPr>
    </dgm:pt>
    <dgm:pt modelId="{1D601D7F-FF6B-488C-9851-352CFF999237}" type="pres">
      <dgm:prSet presAssocID="{05537C5A-5BA3-494D-B496-3F01E7CF5FFA}" presName="level" presStyleLbl="node1" presStyleIdx="3" presStyleCnt="8">
        <dgm:presLayoutVars>
          <dgm:chMax val="1"/>
          <dgm:bulletEnabled val="1"/>
        </dgm:presLayoutVars>
      </dgm:prSet>
      <dgm:spPr/>
    </dgm:pt>
    <dgm:pt modelId="{52904CEA-5871-407F-B6DA-F5BBAD43DF74}" type="pres">
      <dgm:prSet presAssocID="{05537C5A-5BA3-494D-B496-3F01E7CF5FFA}" presName="levelTx" presStyleLbl="revTx" presStyleIdx="0" presStyleCnt="0">
        <dgm:presLayoutVars>
          <dgm:chMax val="1"/>
          <dgm:bulletEnabled val="1"/>
        </dgm:presLayoutVars>
      </dgm:prSet>
      <dgm:spPr/>
    </dgm:pt>
    <dgm:pt modelId="{C365B839-8824-468C-BCC6-E357F8C06817}" type="pres">
      <dgm:prSet presAssocID="{20BB1224-E686-4178-BCB2-F624A4C95AF0}" presName="Name8" presStyleCnt="0"/>
      <dgm:spPr>
        <a:scene3d>
          <a:camera prst="orthographicFront"/>
          <a:lightRig rig="threePt" dir="t"/>
        </a:scene3d>
        <a:sp3d>
          <a:bevelT w="6350"/>
          <a:bevelB h="6350"/>
        </a:sp3d>
      </dgm:spPr>
    </dgm:pt>
    <dgm:pt modelId="{28F2CEF7-0C10-46E3-B104-025FF00FC83D}" type="pres">
      <dgm:prSet presAssocID="{20BB1224-E686-4178-BCB2-F624A4C95AF0}" presName="level" presStyleLbl="node1" presStyleIdx="4" presStyleCnt="8">
        <dgm:presLayoutVars>
          <dgm:chMax val="1"/>
          <dgm:bulletEnabled val="1"/>
        </dgm:presLayoutVars>
      </dgm:prSet>
      <dgm:spPr/>
    </dgm:pt>
    <dgm:pt modelId="{3D9AF57B-E463-44CE-AC69-C0012BA4D7B9}" type="pres">
      <dgm:prSet presAssocID="{20BB1224-E686-4178-BCB2-F624A4C95AF0}" presName="levelTx" presStyleLbl="revTx" presStyleIdx="0" presStyleCnt="0">
        <dgm:presLayoutVars>
          <dgm:chMax val="1"/>
          <dgm:bulletEnabled val="1"/>
        </dgm:presLayoutVars>
      </dgm:prSet>
      <dgm:spPr/>
    </dgm:pt>
    <dgm:pt modelId="{C4A422D3-FA59-4B7D-B9CB-A4E74024F7D3}" type="pres">
      <dgm:prSet presAssocID="{392F4C12-F1AA-4A4E-BCD3-28889C18AFC9}" presName="Name8" presStyleCnt="0"/>
      <dgm:spPr>
        <a:scene3d>
          <a:camera prst="orthographicFront"/>
          <a:lightRig rig="threePt" dir="t"/>
        </a:scene3d>
        <a:sp3d>
          <a:bevelT w="6350"/>
          <a:bevelB h="6350"/>
        </a:sp3d>
      </dgm:spPr>
    </dgm:pt>
    <dgm:pt modelId="{2594A1D8-69C2-44A0-AA37-366644584A23}" type="pres">
      <dgm:prSet presAssocID="{392F4C12-F1AA-4A4E-BCD3-28889C18AFC9}" presName="level" presStyleLbl="node1" presStyleIdx="5" presStyleCnt="8">
        <dgm:presLayoutVars>
          <dgm:chMax val="1"/>
          <dgm:bulletEnabled val="1"/>
        </dgm:presLayoutVars>
      </dgm:prSet>
      <dgm:spPr/>
    </dgm:pt>
    <dgm:pt modelId="{B9AD4A2F-40EF-4DB5-BAD3-12E975F8B9F0}" type="pres">
      <dgm:prSet presAssocID="{392F4C12-F1AA-4A4E-BCD3-28889C18AFC9}" presName="levelTx" presStyleLbl="revTx" presStyleIdx="0" presStyleCnt="0">
        <dgm:presLayoutVars>
          <dgm:chMax val="1"/>
          <dgm:bulletEnabled val="1"/>
        </dgm:presLayoutVars>
      </dgm:prSet>
      <dgm:spPr/>
    </dgm:pt>
    <dgm:pt modelId="{9407CE9A-DF76-4A93-9C5B-92DF4B9A3417}" type="pres">
      <dgm:prSet presAssocID="{E156A917-D2F2-44A3-B3AC-7DDE66801FC4}" presName="Name8" presStyleCnt="0"/>
      <dgm:spPr>
        <a:scene3d>
          <a:camera prst="orthographicFront"/>
          <a:lightRig rig="threePt" dir="t"/>
        </a:scene3d>
        <a:sp3d>
          <a:bevelT w="6350"/>
          <a:bevelB h="6350"/>
        </a:sp3d>
      </dgm:spPr>
    </dgm:pt>
    <dgm:pt modelId="{94238C82-C841-4B66-B2C1-85E2E12D97EB}" type="pres">
      <dgm:prSet presAssocID="{E156A917-D2F2-44A3-B3AC-7DDE66801FC4}" presName="level" presStyleLbl="node1" presStyleIdx="6" presStyleCnt="8">
        <dgm:presLayoutVars>
          <dgm:chMax val="1"/>
          <dgm:bulletEnabled val="1"/>
        </dgm:presLayoutVars>
      </dgm:prSet>
      <dgm:spPr/>
    </dgm:pt>
    <dgm:pt modelId="{13B83CBA-E0C2-40E4-9F4A-D23A64197FD4}" type="pres">
      <dgm:prSet presAssocID="{E156A917-D2F2-44A3-B3AC-7DDE66801FC4}" presName="levelTx" presStyleLbl="revTx" presStyleIdx="0" presStyleCnt="0">
        <dgm:presLayoutVars>
          <dgm:chMax val="1"/>
          <dgm:bulletEnabled val="1"/>
        </dgm:presLayoutVars>
      </dgm:prSet>
      <dgm:spPr/>
    </dgm:pt>
    <dgm:pt modelId="{8EF539EE-4B12-48A3-A1EA-99A1C14238DA}" type="pres">
      <dgm:prSet presAssocID="{266FBA04-D098-4481-96F9-D7ABF84CF84B}" presName="Name8" presStyleCnt="0"/>
      <dgm:spPr>
        <a:scene3d>
          <a:camera prst="orthographicFront"/>
          <a:lightRig rig="threePt" dir="t"/>
        </a:scene3d>
        <a:sp3d>
          <a:bevelT w="6350"/>
          <a:bevelB h="6350"/>
        </a:sp3d>
      </dgm:spPr>
    </dgm:pt>
    <dgm:pt modelId="{AA6BD373-741C-44FF-B04D-E455D55B3250}" type="pres">
      <dgm:prSet presAssocID="{266FBA04-D098-4481-96F9-D7ABF84CF84B}" presName="level" presStyleLbl="node1" presStyleIdx="7" presStyleCnt="8">
        <dgm:presLayoutVars>
          <dgm:chMax val="1"/>
          <dgm:bulletEnabled val="1"/>
        </dgm:presLayoutVars>
      </dgm:prSet>
      <dgm:spPr/>
    </dgm:pt>
    <dgm:pt modelId="{132AB71B-8515-4543-AC25-C7F98091D821}" type="pres">
      <dgm:prSet presAssocID="{266FBA04-D098-4481-96F9-D7ABF84CF84B}" presName="levelTx" presStyleLbl="revTx" presStyleIdx="0" presStyleCnt="0">
        <dgm:presLayoutVars>
          <dgm:chMax val="1"/>
          <dgm:bulletEnabled val="1"/>
        </dgm:presLayoutVars>
      </dgm:prSet>
      <dgm:spPr/>
    </dgm:pt>
  </dgm:ptLst>
  <dgm:cxnLst>
    <dgm:cxn modelId="{9EBB1603-7631-4BA0-98B0-CBCF0B58B4C1}" type="presOf" srcId="{E156A917-D2F2-44A3-B3AC-7DDE66801FC4}" destId="{13B83CBA-E0C2-40E4-9F4A-D23A64197FD4}" srcOrd="1" destOrd="0" presId="urn:microsoft.com/office/officeart/2005/8/layout/pyramid3"/>
    <dgm:cxn modelId="{7FF14707-8F67-4B08-9EDF-9AD8B7C9C031}" type="presOf" srcId="{266FBA04-D098-4481-96F9-D7ABF84CF84B}" destId="{AA6BD373-741C-44FF-B04D-E455D55B3250}" srcOrd="0" destOrd="0" presId="urn:microsoft.com/office/officeart/2005/8/layout/pyramid3"/>
    <dgm:cxn modelId="{EA14FF0C-0AA9-44E9-BA40-DD71D6E1520A}" srcId="{297AF07B-0251-401A-B8D3-7C9D9DB33C06}" destId="{20BB1224-E686-4178-BCB2-F624A4C95AF0}" srcOrd="4" destOrd="0" parTransId="{B7D0C2E7-44F9-4493-9FD6-AFF43F0AAAEC}" sibTransId="{C760863F-A5AD-4562-8F14-44A1081A3314}"/>
    <dgm:cxn modelId="{89DDFE0D-5AD6-4D7C-9A80-9E311CF1BAC1}" srcId="{297AF07B-0251-401A-B8D3-7C9D9DB33C06}" destId="{EC8F7A48-D718-4732-B990-1A79951A71CD}" srcOrd="0" destOrd="0" parTransId="{DB7446FB-36E2-420C-8F91-E760D24AE942}" sibTransId="{E8CFC1BE-5328-4702-8417-EB2E5D94FD03}"/>
    <dgm:cxn modelId="{06AC410E-1AF4-4EA0-8969-F56D85888837}" srcId="{297AF07B-0251-401A-B8D3-7C9D9DB33C06}" destId="{266FBA04-D098-4481-96F9-D7ABF84CF84B}" srcOrd="7" destOrd="0" parTransId="{D626DBCE-A222-4EB7-AAFF-E81A297F8D3E}" sibTransId="{A0F3A4C1-5DD6-41D9-9D66-8D104C09CBE1}"/>
    <dgm:cxn modelId="{FC0CE81A-D6BA-4A52-AB39-D7574CD0EC43}" type="presOf" srcId="{266FBA04-D098-4481-96F9-D7ABF84CF84B}" destId="{132AB71B-8515-4543-AC25-C7F98091D821}" srcOrd="1" destOrd="0" presId="urn:microsoft.com/office/officeart/2005/8/layout/pyramid3"/>
    <dgm:cxn modelId="{8EA9451B-CD76-438E-B8E0-A6EE12DEA842}" srcId="{297AF07B-0251-401A-B8D3-7C9D9DB33C06}" destId="{392F4C12-F1AA-4A4E-BCD3-28889C18AFC9}" srcOrd="5" destOrd="0" parTransId="{BB51C816-1C91-4639-8396-61544D13BA50}" sibTransId="{94EDDAC1-4BCA-4ECC-8162-FA13B32BE84A}"/>
    <dgm:cxn modelId="{DF1FFD2B-CB20-4350-9337-F237A9ED3815}" type="presOf" srcId="{297AF07B-0251-401A-B8D3-7C9D9DB33C06}" destId="{0DE3B0DE-7A9C-4729-9EBA-D41B850CBA89}" srcOrd="0" destOrd="0" presId="urn:microsoft.com/office/officeart/2005/8/layout/pyramid3"/>
    <dgm:cxn modelId="{249B4043-8CB1-4464-A08F-F18B08D7CF2F}" type="presOf" srcId="{EC8F7A48-D718-4732-B990-1A79951A71CD}" destId="{0F86BF67-319A-472A-86D3-CCCC8D63845E}" srcOrd="0" destOrd="0" presId="urn:microsoft.com/office/officeart/2005/8/layout/pyramid3"/>
    <dgm:cxn modelId="{0203F543-0658-4B70-86B8-F9D9B92D01DA}" type="presOf" srcId="{79A71A64-82DA-4A55-BD19-D7A6EE031817}" destId="{5D10399D-676B-4252-BF93-3905B628BBEC}" srcOrd="0" destOrd="0" presId="urn:microsoft.com/office/officeart/2005/8/layout/pyramid3"/>
    <dgm:cxn modelId="{ADA58C65-A6B8-4C25-BA7C-C0BFA631BD77}" type="presOf" srcId="{E156A917-D2F2-44A3-B3AC-7DDE66801FC4}" destId="{94238C82-C841-4B66-B2C1-85E2E12D97EB}" srcOrd="0" destOrd="0" presId="urn:microsoft.com/office/officeart/2005/8/layout/pyramid3"/>
    <dgm:cxn modelId="{08B3596B-2B3D-4BA1-AB23-2ABCBFDF4C58}" srcId="{297AF07B-0251-401A-B8D3-7C9D9DB33C06}" destId="{E156A917-D2F2-44A3-B3AC-7DDE66801FC4}" srcOrd="6" destOrd="0" parTransId="{DE73808A-CBD4-42B5-B798-46504F364DA0}" sibTransId="{66DACCAD-9AE4-431C-A6F5-0346881FA1F5}"/>
    <dgm:cxn modelId="{5EC82D76-38ED-492B-98C6-DBCD66380DFF}" srcId="{297AF07B-0251-401A-B8D3-7C9D9DB33C06}" destId="{05537C5A-5BA3-494D-B496-3F01E7CF5FFA}" srcOrd="3" destOrd="0" parTransId="{0A74EF80-22CB-4B49-A8E6-4F9F38CC342F}" sibTransId="{CDCAAB19-57CE-4322-BE97-624C9AEDC787}"/>
    <dgm:cxn modelId="{77DEDE7C-EF82-4DB1-AE2F-CAA27FC8EB48}" srcId="{297AF07B-0251-401A-B8D3-7C9D9DB33C06}" destId="{22F3AC25-8403-4B40-BC2F-97EFB05958BA}" srcOrd="2" destOrd="0" parTransId="{E3665C08-4D36-44AB-843D-00FDFC4A41E9}" sibTransId="{A585EF3B-87B1-43D0-A949-CDA59ACF25E8}"/>
    <dgm:cxn modelId="{0F2A1C93-C3F4-4944-8E4B-D5DEB2255E8D}" type="presOf" srcId="{EC8F7A48-D718-4732-B990-1A79951A71CD}" destId="{3D688FC7-DA78-4F63-A952-0FF56C2A3C88}" srcOrd="1" destOrd="0" presId="urn:microsoft.com/office/officeart/2005/8/layout/pyramid3"/>
    <dgm:cxn modelId="{643BA69E-90D6-492D-83E7-A417F26A981D}" type="presOf" srcId="{05537C5A-5BA3-494D-B496-3F01E7CF5FFA}" destId="{1D601D7F-FF6B-488C-9851-352CFF999237}" srcOrd="0" destOrd="0" presId="urn:microsoft.com/office/officeart/2005/8/layout/pyramid3"/>
    <dgm:cxn modelId="{DD2C09A2-6D06-4F99-A8C4-B5404A9C3427}" type="presOf" srcId="{20BB1224-E686-4178-BCB2-F624A4C95AF0}" destId="{28F2CEF7-0C10-46E3-B104-025FF00FC83D}" srcOrd="0" destOrd="0" presId="urn:microsoft.com/office/officeart/2005/8/layout/pyramid3"/>
    <dgm:cxn modelId="{76304EA8-E804-4F55-B596-D5DDB4B8596E}" type="presOf" srcId="{22F3AC25-8403-4B40-BC2F-97EFB05958BA}" destId="{2AF344C5-617F-441F-B45A-AC3C472ACFFA}" srcOrd="0" destOrd="0" presId="urn:microsoft.com/office/officeart/2005/8/layout/pyramid3"/>
    <dgm:cxn modelId="{D8844CD7-71D7-46E8-91D2-AD3457CE0C89}" type="presOf" srcId="{05537C5A-5BA3-494D-B496-3F01E7CF5FFA}" destId="{52904CEA-5871-407F-B6DA-F5BBAD43DF74}" srcOrd="1" destOrd="0" presId="urn:microsoft.com/office/officeart/2005/8/layout/pyramid3"/>
    <dgm:cxn modelId="{CBCD36DA-EF6D-4C74-BD17-55A53DBBCE49}" type="presOf" srcId="{22F3AC25-8403-4B40-BC2F-97EFB05958BA}" destId="{4447EA79-2542-429F-8F27-773261459B4F}" srcOrd="1" destOrd="0" presId="urn:microsoft.com/office/officeart/2005/8/layout/pyramid3"/>
    <dgm:cxn modelId="{011E11EF-DB0D-4F75-B5D3-67C8E6C17EEC}" srcId="{297AF07B-0251-401A-B8D3-7C9D9DB33C06}" destId="{79A71A64-82DA-4A55-BD19-D7A6EE031817}" srcOrd="1" destOrd="0" parTransId="{7E131FF5-357B-499C-BB9C-625F6B31B545}" sibTransId="{CB8B26D6-9986-4F9E-9758-4F690135C50D}"/>
    <dgm:cxn modelId="{825264F9-D9D7-4722-994D-B0009E97E1C7}" type="presOf" srcId="{20BB1224-E686-4178-BCB2-F624A4C95AF0}" destId="{3D9AF57B-E463-44CE-AC69-C0012BA4D7B9}" srcOrd="1" destOrd="0" presId="urn:microsoft.com/office/officeart/2005/8/layout/pyramid3"/>
    <dgm:cxn modelId="{C2BCB7F9-6144-47FE-8376-F74EC0A67D96}" type="presOf" srcId="{392F4C12-F1AA-4A4E-BCD3-28889C18AFC9}" destId="{2594A1D8-69C2-44A0-AA37-366644584A23}" srcOrd="0" destOrd="0" presId="urn:microsoft.com/office/officeart/2005/8/layout/pyramid3"/>
    <dgm:cxn modelId="{956F24FB-84F2-4946-AA5E-F529C15C31C3}" type="presOf" srcId="{79A71A64-82DA-4A55-BD19-D7A6EE031817}" destId="{AF0FF49C-2964-488C-B1B9-3E731083094B}" srcOrd="1" destOrd="0" presId="urn:microsoft.com/office/officeart/2005/8/layout/pyramid3"/>
    <dgm:cxn modelId="{608C41FD-1905-4470-B879-86467A372929}" type="presOf" srcId="{392F4C12-F1AA-4A4E-BCD3-28889C18AFC9}" destId="{B9AD4A2F-40EF-4DB5-BAD3-12E975F8B9F0}" srcOrd="1" destOrd="0" presId="urn:microsoft.com/office/officeart/2005/8/layout/pyramid3"/>
    <dgm:cxn modelId="{781F1916-9E4F-43E7-A8A5-8CE171D2C3FF}" type="presParOf" srcId="{0DE3B0DE-7A9C-4729-9EBA-D41B850CBA89}" destId="{723A50A0-1408-4DE3-9A26-E8AA3FA0FDB6}" srcOrd="0" destOrd="0" presId="urn:microsoft.com/office/officeart/2005/8/layout/pyramid3"/>
    <dgm:cxn modelId="{99893B91-DA23-4BB1-B47E-8B297F20DFE2}" type="presParOf" srcId="{723A50A0-1408-4DE3-9A26-E8AA3FA0FDB6}" destId="{0F86BF67-319A-472A-86D3-CCCC8D63845E}" srcOrd="0" destOrd="0" presId="urn:microsoft.com/office/officeart/2005/8/layout/pyramid3"/>
    <dgm:cxn modelId="{59EC4E52-265C-4ADB-995E-30BB6379B188}" type="presParOf" srcId="{723A50A0-1408-4DE3-9A26-E8AA3FA0FDB6}" destId="{3D688FC7-DA78-4F63-A952-0FF56C2A3C88}" srcOrd="1" destOrd="0" presId="urn:microsoft.com/office/officeart/2005/8/layout/pyramid3"/>
    <dgm:cxn modelId="{89EBD54C-88F6-403E-AD34-FFE15CA2A997}" type="presParOf" srcId="{0DE3B0DE-7A9C-4729-9EBA-D41B850CBA89}" destId="{0A1C0395-9F27-444B-8E47-B394B33E5274}" srcOrd="1" destOrd="0" presId="urn:microsoft.com/office/officeart/2005/8/layout/pyramid3"/>
    <dgm:cxn modelId="{A4064B01-ECF2-4E64-BE07-0F99E2412830}" type="presParOf" srcId="{0A1C0395-9F27-444B-8E47-B394B33E5274}" destId="{5D10399D-676B-4252-BF93-3905B628BBEC}" srcOrd="0" destOrd="0" presId="urn:microsoft.com/office/officeart/2005/8/layout/pyramid3"/>
    <dgm:cxn modelId="{3ABE3A2B-4BB9-48D7-A236-57414E4FEC29}" type="presParOf" srcId="{0A1C0395-9F27-444B-8E47-B394B33E5274}" destId="{AF0FF49C-2964-488C-B1B9-3E731083094B}" srcOrd="1" destOrd="0" presId="urn:microsoft.com/office/officeart/2005/8/layout/pyramid3"/>
    <dgm:cxn modelId="{6BC81342-B02B-488F-AD96-DF4A27A68B21}" type="presParOf" srcId="{0DE3B0DE-7A9C-4729-9EBA-D41B850CBA89}" destId="{5C68ABEB-5259-4A82-BF3D-F3DC111A5148}" srcOrd="2" destOrd="0" presId="urn:microsoft.com/office/officeart/2005/8/layout/pyramid3"/>
    <dgm:cxn modelId="{26D211CA-605C-4788-9C03-751392930ACC}" type="presParOf" srcId="{5C68ABEB-5259-4A82-BF3D-F3DC111A5148}" destId="{2AF344C5-617F-441F-B45A-AC3C472ACFFA}" srcOrd="0" destOrd="0" presId="urn:microsoft.com/office/officeart/2005/8/layout/pyramid3"/>
    <dgm:cxn modelId="{EAC047DD-CE68-46B8-AFCE-12F8874E19F1}" type="presParOf" srcId="{5C68ABEB-5259-4A82-BF3D-F3DC111A5148}" destId="{4447EA79-2542-429F-8F27-773261459B4F}" srcOrd="1" destOrd="0" presId="urn:microsoft.com/office/officeart/2005/8/layout/pyramid3"/>
    <dgm:cxn modelId="{9B5B0869-0DE9-4489-8972-7F432B85799C}" type="presParOf" srcId="{0DE3B0DE-7A9C-4729-9EBA-D41B850CBA89}" destId="{78FD1BB8-1D2F-4419-969C-AF0A8203490A}" srcOrd="3" destOrd="0" presId="urn:microsoft.com/office/officeart/2005/8/layout/pyramid3"/>
    <dgm:cxn modelId="{50D5AE45-5C79-4C27-AB95-1F465C992D0E}" type="presParOf" srcId="{78FD1BB8-1D2F-4419-969C-AF0A8203490A}" destId="{1D601D7F-FF6B-488C-9851-352CFF999237}" srcOrd="0" destOrd="0" presId="urn:microsoft.com/office/officeart/2005/8/layout/pyramid3"/>
    <dgm:cxn modelId="{44A863EC-7B5E-49C2-B25F-C8FCA1FC5FDD}" type="presParOf" srcId="{78FD1BB8-1D2F-4419-969C-AF0A8203490A}" destId="{52904CEA-5871-407F-B6DA-F5BBAD43DF74}" srcOrd="1" destOrd="0" presId="urn:microsoft.com/office/officeart/2005/8/layout/pyramid3"/>
    <dgm:cxn modelId="{D37B11BE-D23C-461E-805B-BAA7CFDC8281}" type="presParOf" srcId="{0DE3B0DE-7A9C-4729-9EBA-D41B850CBA89}" destId="{C365B839-8824-468C-BCC6-E357F8C06817}" srcOrd="4" destOrd="0" presId="urn:microsoft.com/office/officeart/2005/8/layout/pyramid3"/>
    <dgm:cxn modelId="{586ED1F7-9826-45EC-B689-2DDFA91A9381}" type="presParOf" srcId="{C365B839-8824-468C-BCC6-E357F8C06817}" destId="{28F2CEF7-0C10-46E3-B104-025FF00FC83D}" srcOrd="0" destOrd="0" presId="urn:microsoft.com/office/officeart/2005/8/layout/pyramid3"/>
    <dgm:cxn modelId="{5034E630-2084-426A-AB23-DBA400469158}" type="presParOf" srcId="{C365B839-8824-468C-BCC6-E357F8C06817}" destId="{3D9AF57B-E463-44CE-AC69-C0012BA4D7B9}" srcOrd="1" destOrd="0" presId="urn:microsoft.com/office/officeart/2005/8/layout/pyramid3"/>
    <dgm:cxn modelId="{87250789-0327-4173-9826-63808C48950C}" type="presParOf" srcId="{0DE3B0DE-7A9C-4729-9EBA-D41B850CBA89}" destId="{C4A422D3-FA59-4B7D-B9CB-A4E74024F7D3}" srcOrd="5" destOrd="0" presId="urn:microsoft.com/office/officeart/2005/8/layout/pyramid3"/>
    <dgm:cxn modelId="{C43BC7B3-047A-4C1C-B369-65CC241C3269}" type="presParOf" srcId="{C4A422D3-FA59-4B7D-B9CB-A4E74024F7D3}" destId="{2594A1D8-69C2-44A0-AA37-366644584A23}" srcOrd="0" destOrd="0" presId="urn:microsoft.com/office/officeart/2005/8/layout/pyramid3"/>
    <dgm:cxn modelId="{30A2D024-608E-4157-B5D7-5627A2B2A596}" type="presParOf" srcId="{C4A422D3-FA59-4B7D-B9CB-A4E74024F7D3}" destId="{B9AD4A2F-40EF-4DB5-BAD3-12E975F8B9F0}" srcOrd="1" destOrd="0" presId="urn:microsoft.com/office/officeart/2005/8/layout/pyramid3"/>
    <dgm:cxn modelId="{1FF77029-6897-4376-80CD-47B0A69DF47E}" type="presParOf" srcId="{0DE3B0DE-7A9C-4729-9EBA-D41B850CBA89}" destId="{9407CE9A-DF76-4A93-9C5B-92DF4B9A3417}" srcOrd="6" destOrd="0" presId="urn:microsoft.com/office/officeart/2005/8/layout/pyramid3"/>
    <dgm:cxn modelId="{79A8DA84-ABA8-4E6C-9222-F38698C8DCC8}" type="presParOf" srcId="{9407CE9A-DF76-4A93-9C5B-92DF4B9A3417}" destId="{94238C82-C841-4B66-B2C1-85E2E12D97EB}" srcOrd="0" destOrd="0" presId="urn:microsoft.com/office/officeart/2005/8/layout/pyramid3"/>
    <dgm:cxn modelId="{AAF9D3C6-6384-4C8A-A12B-C60A74F67E43}" type="presParOf" srcId="{9407CE9A-DF76-4A93-9C5B-92DF4B9A3417}" destId="{13B83CBA-E0C2-40E4-9F4A-D23A64197FD4}" srcOrd="1" destOrd="0" presId="urn:microsoft.com/office/officeart/2005/8/layout/pyramid3"/>
    <dgm:cxn modelId="{87036D37-3067-4843-A1CF-9680D41C7BDA}" type="presParOf" srcId="{0DE3B0DE-7A9C-4729-9EBA-D41B850CBA89}" destId="{8EF539EE-4B12-48A3-A1EA-99A1C14238DA}" srcOrd="7" destOrd="0" presId="urn:microsoft.com/office/officeart/2005/8/layout/pyramid3"/>
    <dgm:cxn modelId="{B9F36413-E8E5-41CA-ACFE-9FF6C8ED4ADF}" type="presParOf" srcId="{8EF539EE-4B12-48A3-A1EA-99A1C14238DA}" destId="{AA6BD373-741C-44FF-B04D-E455D55B3250}" srcOrd="0" destOrd="0" presId="urn:microsoft.com/office/officeart/2005/8/layout/pyramid3"/>
    <dgm:cxn modelId="{B858BAAA-E393-4743-A6E5-54170D7B6347}" type="presParOf" srcId="{8EF539EE-4B12-48A3-A1EA-99A1C14238DA}" destId="{132AB71B-8515-4543-AC25-C7F98091D821}"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6BF67-319A-472A-86D3-CCCC8D63845E}">
      <dsp:nvSpPr>
        <dsp:cNvPr id="0" name=""/>
        <dsp:cNvSpPr/>
      </dsp:nvSpPr>
      <dsp:spPr>
        <a:xfrm rot="10800000">
          <a:off x="0" y="0"/>
          <a:ext cx="7134478" cy="440427"/>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solidFill>
                <a:schemeClr val="bg1"/>
              </a:solidFill>
            </a:rPr>
            <a:t>Mission critical, high number of users, </a:t>
          </a:r>
          <a:r>
            <a:rPr lang="en-US" sz="1400" u="sng" kern="1200" dirty="0">
              <a:solidFill>
                <a:schemeClr val="bg1"/>
              </a:solidFill>
            </a:rPr>
            <a:t>high revenue</a:t>
          </a:r>
          <a:endParaRPr lang="en-US" sz="1200" u="sng" kern="1200" dirty="0">
            <a:solidFill>
              <a:schemeClr val="bg1"/>
            </a:solidFill>
          </a:endParaRPr>
        </a:p>
      </dsp:txBody>
      <dsp:txXfrm rot="-10800000">
        <a:off x="1248533" y="0"/>
        <a:ext cx="4637410" cy="440427"/>
      </dsp:txXfrm>
    </dsp:sp>
    <dsp:sp modelId="{5D10399D-676B-4252-BF93-3905B628BBEC}">
      <dsp:nvSpPr>
        <dsp:cNvPr id="0" name=""/>
        <dsp:cNvSpPr/>
      </dsp:nvSpPr>
      <dsp:spPr>
        <a:xfrm rot="10800000">
          <a:off x="361264" y="440427"/>
          <a:ext cx="6379541"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Non-mission critical, high number of  users, </a:t>
          </a:r>
          <a:r>
            <a:rPr lang="en-US" sz="1400" u="sng" kern="1200" dirty="0">
              <a:solidFill>
                <a:schemeClr val="bg1"/>
              </a:solidFill>
            </a:rPr>
            <a:t>high revenue </a:t>
          </a:r>
        </a:p>
      </dsp:txBody>
      <dsp:txXfrm rot="-10800000">
        <a:off x="1477684" y="440427"/>
        <a:ext cx="4146701" cy="531685"/>
      </dsp:txXfrm>
    </dsp:sp>
    <dsp:sp modelId="{2AF344C5-617F-441F-B45A-AC3C472ACFFA}">
      <dsp:nvSpPr>
        <dsp:cNvPr id="0" name=""/>
        <dsp:cNvSpPr/>
      </dsp:nvSpPr>
      <dsp:spPr>
        <a:xfrm rot="10800000">
          <a:off x="833149" y="972113"/>
          <a:ext cx="5468178"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chemeClr val="bg1"/>
            </a:solidFill>
          </a:endParaRPr>
        </a:p>
        <a:p>
          <a:pPr lvl="0" algn="ctr">
            <a:spcBef>
              <a:spcPct val="0"/>
            </a:spcBef>
            <a:buNone/>
          </a:pPr>
          <a:r>
            <a:rPr lang="en-US" sz="1400" kern="1200" dirty="0">
              <a:solidFill>
                <a:schemeClr val="bg1"/>
              </a:solidFill>
            </a:rPr>
            <a:t>Mission critical, low number of l users, </a:t>
          </a:r>
          <a:r>
            <a:rPr lang="en-US" sz="1400" u="sng" kern="1200" dirty="0">
              <a:solidFill>
                <a:schemeClr val="bg1"/>
              </a:solidFill>
            </a:rPr>
            <a:t>low revenue</a:t>
          </a:r>
        </a:p>
        <a:p>
          <a:pPr lvl="0" algn="ctr" defTabSz="622300">
            <a:lnSpc>
              <a:spcPct val="90000"/>
            </a:lnSpc>
            <a:spcBef>
              <a:spcPct val="0"/>
            </a:spcBef>
            <a:spcAft>
              <a:spcPct val="35000"/>
            </a:spcAft>
            <a:buNone/>
          </a:pPr>
          <a:endParaRPr lang="en-US" sz="1400" kern="1200" dirty="0">
            <a:solidFill>
              <a:schemeClr val="bg1"/>
            </a:solidFill>
          </a:endParaRPr>
        </a:p>
      </dsp:txBody>
      <dsp:txXfrm rot="-10800000">
        <a:off x="1790081" y="972113"/>
        <a:ext cx="3554315" cy="531685"/>
      </dsp:txXfrm>
    </dsp:sp>
    <dsp:sp modelId="{1D601D7F-FF6B-488C-9851-352CFF999237}">
      <dsp:nvSpPr>
        <dsp:cNvPr id="0" name=""/>
        <dsp:cNvSpPr/>
      </dsp:nvSpPr>
      <dsp:spPr>
        <a:xfrm rot="10800000">
          <a:off x="1288831" y="1503798"/>
          <a:ext cx="4556815" cy="531685"/>
        </a:xfrm>
        <a:prstGeom prst="trapezoid">
          <a:avLst>
            <a:gd name="adj" fmla="val 85705"/>
          </a:avLst>
        </a:prstGeom>
        <a:solidFill>
          <a:srgbClr val="5E3FD1"/>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chemeClr val="bg1"/>
            </a:solidFill>
          </a:endParaRPr>
        </a:p>
        <a:p>
          <a:pPr lvl="0" algn="ctr">
            <a:spcBef>
              <a:spcPct val="0"/>
            </a:spcBef>
            <a:buNone/>
          </a:pPr>
          <a:r>
            <a:rPr lang="en-US" sz="1400" kern="1200" dirty="0">
              <a:solidFill>
                <a:schemeClr val="bg1"/>
              </a:solidFill>
            </a:rPr>
            <a:t>Non-mission critical, low number of  users, </a:t>
          </a:r>
          <a:r>
            <a:rPr lang="en-US" sz="1400" u="sng" kern="1200" dirty="0">
              <a:solidFill>
                <a:schemeClr val="bg1"/>
              </a:solidFill>
            </a:rPr>
            <a:t>low revenue </a:t>
          </a:r>
        </a:p>
        <a:p>
          <a:pPr lvl="0" algn="ctr" defTabSz="622300">
            <a:lnSpc>
              <a:spcPct val="90000"/>
            </a:lnSpc>
            <a:spcBef>
              <a:spcPct val="0"/>
            </a:spcBef>
            <a:spcAft>
              <a:spcPct val="35000"/>
            </a:spcAft>
            <a:buNone/>
          </a:pPr>
          <a:endParaRPr lang="en-US" sz="2000" kern="1200" dirty="0">
            <a:solidFill>
              <a:schemeClr val="bg1"/>
            </a:solidFill>
          </a:endParaRPr>
        </a:p>
      </dsp:txBody>
      <dsp:txXfrm rot="-10800000">
        <a:off x="2086274" y="1503798"/>
        <a:ext cx="2961929" cy="531685"/>
      </dsp:txXfrm>
    </dsp:sp>
    <dsp:sp modelId="{28F2CEF7-0C10-46E3-B104-025FF00FC83D}">
      <dsp:nvSpPr>
        <dsp:cNvPr id="0" name=""/>
        <dsp:cNvSpPr/>
      </dsp:nvSpPr>
      <dsp:spPr>
        <a:xfrm rot="10800000">
          <a:off x="1744512" y="2035484"/>
          <a:ext cx="3645452"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Mission critical, high number of users</a:t>
          </a:r>
        </a:p>
      </dsp:txBody>
      <dsp:txXfrm rot="-10800000">
        <a:off x="2382467" y="2035484"/>
        <a:ext cx="2369543" cy="531685"/>
      </dsp:txXfrm>
    </dsp:sp>
    <dsp:sp modelId="{2594A1D8-69C2-44A0-AA37-366644584A23}">
      <dsp:nvSpPr>
        <dsp:cNvPr id="0" name=""/>
        <dsp:cNvSpPr/>
      </dsp:nvSpPr>
      <dsp:spPr>
        <a:xfrm rot="10800000">
          <a:off x="2200194" y="2567170"/>
          <a:ext cx="2734089"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400" kern="1200" dirty="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400" kern="1200" dirty="0">
              <a:solidFill>
                <a:schemeClr val="bg1"/>
              </a:solidFill>
            </a:rPr>
            <a:t>Non-mission critical, high number of users</a:t>
          </a:r>
        </a:p>
        <a:p>
          <a:pPr lvl="0" algn="ctr" defTabSz="622300">
            <a:lnSpc>
              <a:spcPct val="90000"/>
            </a:lnSpc>
            <a:spcBef>
              <a:spcPct val="0"/>
            </a:spcBef>
            <a:spcAft>
              <a:spcPct val="35000"/>
            </a:spcAft>
            <a:buNone/>
          </a:pPr>
          <a:endParaRPr lang="en-US" sz="2400" kern="1200" dirty="0">
            <a:solidFill>
              <a:schemeClr val="bg1"/>
            </a:solidFill>
          </a:endParaRPr>
        </a:p>
      </dsp:txBody>
      <dsp:txXfrm rot="-10800000">
        <a:off x="2678660" y="2567170"/>
        <a:ext cx="1777157" cy="531685"/>
      </dsp:txXfrm>
    </dsp:sp>
    <dsp:sp modelId="{94238C82-C841-4B66-B2C1-85E2E12D97EB}">
      <dsp:nvSpPr>
        <dsp:cNvPr id="0" name=""/>
        <dsp:cNvSpPr/>
      </dsp:nvSpPr>
      <dsp:spPr>
        <a:xfrm rot="10800000">
          <a:off x="2655875" y="3098856"/>
          <a:ext cx="1822726"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100" kern="1200" dirty="0">
            <a:solidFill>
              <a:schemeClr val="bg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1100" kern="1200" dirty="0">
              <a:solidFill>
                <a:schemeClr val="bg1"/>
              </a:solidFill>
            </a:rPr>
            <a:t>Mission critical, low number of users</a:t>
          </a:r>
        </a:p>
        <a:p>
          <a:pPr lvl="0" algn="ctr" defTabSz="622300">
            <a:lnSpc>
              <a:spcPct val="90000"/>
            </a:lnSpc>
            <a:spcBef>
              <a:spcPct val="0"/>
            </a:spcBef>
            <a:spcAft>
              <a:spcPct val="35000"/>
            </a:spcAft>
            <a:buNone/>
          </a:pPr>
          <a:endParaRPr lang="en-US" sz="1100" kern="1200" dirty="0">
            <a:solidFill>
              <a:schemeClr val="bg1"/>
            </a:solidFill>
          </a:endParaRPr>
        </a:p>
      </dsp:txBody>
      <dsp:txXfrm rot="-10800000">
        <a:off x="2974853" y="3098856"/>
        <a:ext cx="1184771" cy="531685"/>
      </dsp:txXfrm>
    </dsp:sp>
    <dsp:sp modelId="{AA6BD373-741C-44FF-B04D-E455D55B3250}">
      <dsp:nvSpPr>
        <dsp:cNvPr id="0" name=""/>
        <dsp:cNvSpPr/>
      </dsp:nvSpPr>
      <dsp:spPr>
        <a:xfrm rot="10800000">
          <a:off x="3111557" y="3630542"/>
          <a:ext cx="911363" cy="531685"/>
        </a:xfrm>
        <a:prstGeom prst="trapezoid">
          <a:avLst>
            <a:gd name="adj" fmla="val 85705"/>
          </a:avLst>
        </a:prstGeom>
        <a:solidFill>
          <a:srgbClr val="2A3270"/>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t" anchorCtr="0">
          <a:noAutofit/>
        </a:bodyPr>
        <a:lstStyle/>
        <a:p>
          <a:pPr marL="0" lvl="0" indent="0" algn="ctr" defTabSz="311150">
            <a:lnSpc>
              <a:spcPct val="90000"/>
            </a:lnSpc>
            <a:spcBef>
              <a:spcPct val="0"/>
            </a:spcBef>
            <a:spcAft>
              <a:spcPct val="35000"/>
            </a:spcAft>
            <a:buNone/>
          </a:pPr>
          <a:r>
            <a:rPr lang="en-US" sz="700" kern="1200" dirty="0">
              <a:solidFill>
                <a:schemeClr val="bg1"/>
              </a:solidFill>
            </a:rPr>
            <a:t>Non-mission critical</a:t>
          </a:r>
        </a:p>
        <a:p>
          <a:pPr marL="0" lvl="0" indent="0" algn="ctr" defTabSz="311150">
            <a:lnSpc>
              <a:spcPct val="90000"/>
            </a:lnSpc>
            <a:spcBef>
              <a:spcPct val="0"/>
            </a:spcBef>
            <a:spcAft>
              <a:spcPct val="35000"/>
            </a:spcAft>
            <a:buNone/>
          </a:pPr>
          <a:r>
            <a:rPr lang="en-US" sz="700" kern="1200" dirty="0">
              <a:solidFill>
                <a:schemeClr val="bg1"/>
              </a:solidFill>
            </a:rPr>
            <a:t>low number</a:t>
          </a:r>
        </a:p>
        <a:p>
          <a:pPr marL="0" lvl="0" indent="0" algn="ctr" defTabSz="311150">
            <a:lnSpc>
              <a:spcPct val="90000"/>
            </a:lnSpc>
            <a:spcBef>
              <a:spcPct val="0"/>
            </a:spcBef>
            <a:spcAft>
              <a:spcPct val="35000"/>
            </a:spcAft>
            <a:buNone/>
          </a:pPr>
          <a:r>
            <a:rPr lang="en-US" sz="700" kern="1200" dirty="0">
              <a:solidFill>
                <a:schemeClr val="bg1"/>
              </a:solidFill>
            </a:rPr>
            <a:t> of users</a:t>
          </a:r>
        </a:p>
      </dsp:txBody>
      <dsp:txXfrm rot="-10800000">
        <a:off x="3111557" y="3630542"/>
        <a:ext cx="911363" cy="5316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F3BD5D9-C1C1-4E8E-95C7-E82735A06DFF}" type="datetimeFigureOut">
              <a:rPr lang="en-US" smtClean="0"/>
              <a:t>5/21/2019</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27ADBFD-1070-49F4-A3B9-9DEF555ACC24}" type="slidenum">
              <a:rPr lang="en-US" smtClean="0"/>
              <a:t>‹#›</a:t>
            </a:fld>
            <a:endParaRPr lang="en-US" dirty="0"/>
          </a:p>
        </p:txBody>
      </p:sp>
    </p:spTree>
    <p:extLst>
      <p:ext uri="{BB962C8B-B14F-4D97-AF65-F5344CB8AC3E}">
        <p14:creationId xmlns:p14="http://schemas.microsoft.com/office/powerpoint/2010/main" val="402735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4294967295"/>
          </p:nvPr>
        </p:nvSpPr>
        <p:spPr bwMode="auto">
          <a:xfrm>
            <a:off x="3884414" y="8830659"/>
            <a:ext cx="2972098" cy="46420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33" tIns="45216" rIns="90433" bIns="45216"/>
          <a:lstStyle>
            <a:lvl1pPr algn="ctr" eaLnBrk="0" hangingPunct="0">
              <a:lnSpc>
                <a:spcPct val="80000"/>
              </a:lnSpc>
              <a:buClr>
                <a:schemeClr val="bg1"/>
              </a:buClr>
              <a:defRPr sz="900">
                <a:solidFill>
                  <a:schemeClr val="tx1"/>
                </a:solidFill>
                <a:latin typeface="Arial" charset="0"/>
              </a:defRPr>
            </a:lvl1pPr>
            <a:lvl2pPr marL="709443" indent="-272863" algn="ctr" eaLnBrk="0" hangingPunct="0">
              <a:lnSpc>
                <a:spcPct val="80000"/>
              </a:lnSpc>
              <a:buClr>
                <a:schemeClr val="bg1"/>
              </a:buClr>
              <a:defRPr sz="900">
                <a:solidFill>
                  <a:schemeClr val="tx1"/>
                </a:solidFill>
                <a:latin typeface="Arial" charset="0"/>
              </a:defRPr>
            </a:lvl2pPr>
            <a:lvl3pPr marL="1091451" indent="-218290" algn="ctr" eaLnBrk="0" hangingPunct="0">
              <a:lnSpc>
                <a:spcPct val="80000"/>
              </a:lnSpc>
              <a:buClr>
                <a:schemeClr val="bg1"/>
              </a:buClr>
              <a:defRPr sz="900">
                <a:solidFill>
                  <a:schemeClr val="tx1"/>
                </a:solidFill>
                <a:latin typeface="Arial" charset="0"/>
              </a:defRPr>
            </a:lvl3pPr>
            <a:lvl4pPr marL="1528031" indent="-218290" algn="ctr" eaLnBrk="0" hangingPunct="0">
              <a:lnSpc>
                <a:spcPct val="80000"/>
              </a:lnSpc>
              <a:buClr>
                <a:schemeClr val="bg1"/>
              </a:buClr>
              <a:defRPr sz="900">
                <a:solidFill>
                  <a:schemeClr val="tx1"/>
                </a:solidFill>
                <a:latin typeface="Arial" charset="0"/>
              </a:defRPr>
            </a:lvl4pPr>
            <a:lvl5pPr marL="1964611" indent="-218290" algn="ctr" eaLnBrk="0" hangingPunct="0">
              <a:lnSpc>
                <a:spcPct val="80000"/>
              </a:lnSpc>
              <a:buClr>
                <a:schemeClr val="bg1"/>
              </a:buClr>
              <a:defRPr sz="900">
                <a:solidFill>
                  <a:schemeClr val="tx1"/>
                </a:solidFill>
                <a:latin typeface="Arial" charset="0"/>
              </a:defRPr>
            </a:lvl5pPr>
            <a:lvl6pPr marL="2401192" indent="-218290" algn="ctr" eaLnBrk="0" fontAlgn="base" hangingPunct="0">
              <a:lnSpc>
                <a:spcPct val="80000"/>
              </a:lnSpc>
              <a:spcBef>
                <a:spcPct val="0"/>
              </a:spcBef>
              <a:spcAft>
                <a:spcPct val="0"/>
              </a:spcAft>
              <a:buClr>
                <a:schemeClr val="bg1"/>
              </a:buClr>
              <a:defRPr sz="900">
                <a:solidFill>
                  <a:schemeClr val="tx1"/>
                </a:solidFill>
                <a:latin typeface="Arial" charset="0"/>
              </a:defRPr>
            </a:lvl6pPr>
            <a:lvl7pPr marL="2837772" indent="-218290" algn="ctr" eaLnBrk="0" fontAlgn="base" hangingPunct="0">
              <a:lnSpc>
                <a:spcPct val="80000"/>
              </a:lnSpc>
              <a:spcBef>
                <a:spcPct val="0"/>
              </a:spcBef>
              <a:spcAft>
                <a:spcPct val="0"/>
              </a:spcAft>
              <a:buClr>
                <a:schemeClr val="bg1"/>
              </a:buClr>
              <a:defRPr sz="900">
                <a:solidFill>
                  <a:schemeClr val="tx1"/>
                </a:solidFill>
                <a:latin typeface="Arial" charset="0"/>
              </a:defRPr>
            </a:lvl7pPr>
            <a:lvl8pPr marL="3274352" indent="-218290" algn="ctr" eaLnBrk="0" fontAlgn="base" hangingPunct="0">
              <a:lnSpc>
                <a:spcPct val="80000"/>
              </a:lnSpc>
              <a:spcBef>
                <a:spcPct val="0"/>
              </a:spcBef>
              <a:spcAft>
                <a:spcPct val="0"/>
              </a:spcAft>
              <a:buClr>
                <a:schemeClr val="bg1"/>
              </a:buClr>
              <a:defRPr sz="900">
                <a:solidFill>
                  <a:schemeClr val="tx1"/>
                </a:solidFill>
                <a:latin typeface="Arial" charset="0"/>
              </a:defRPr>
            </a:lvl8pPr>
            <a:lvl9pPr marL="3710932" indent="-218290" algn="ctr" eaLnBrk="0" fontAlgn="base" hangingPunct="0">
              <a:lnSpc>
                <a:spcPct val="80000"/>
              </a:lnSpc>
              <a:spcBef>
                <a:spcPct val="0"/>
              </a:spcBef>
              <a:spcAft>
                <a:spcPct val="0"/>
              </a:spcAft>
              <a:buClr>
                <a:schemeClr val="bg1"/>
              </a:buClr>
              <a:defRPr sz="900">
                <a:solidFill>
                  <a:schemeClr val="tx1"/>
                </a:solidFill>
                <a:latin typeface="Arial" charset="0"/>
              </a:defRPr>
            </a:lvl9pPr>
          </a:lstStyle>
          <a:p>
            <a:fld id="{2762CABB-0401-4B87-A28A-41314E0A4825}" type="slidenum">
              <a:rPr lang="en-US"/>
              <a:pPr/>
              <a:t>1</a:t>
            </a:fld>
            <a:endParaRPr lang="en-US" dirty="0"/>
          </a:p>
        </p:txBody>
      </p:sp>
      <p:sp>
        <p:nvSpPr>
          <p:cNvPr id="19459" name="Rectangle 2"/>
          <p:cNvSpPr>
            <a:spLocks noGrp="1" noRot="1" noChangeAspect="1" noChangeArrowheads="1" noTextEdit="1"/>
          </p:cNvSpPr>
          <p:nvPr>
            <p:ph type="sldImg"/>
          </p:nvPr>
        </p:nvSpPr>
        <p:spPr>
          <a:xfrm>
            <a:off x="1109663" y="698500"/>
            <a:ext cx="4648200" cy="3487738"/>
          </a:xfrm>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4065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10</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642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also settlements in higher </a:t>
            </a:r>
            <a:r>
              <a:rPr lang="en-US" baseline="0" dirty="0" err="1"/>
              <a:t>ed</a:t>
            </a:r>
            <a:r>
              <a:rPr lang="en-US" baseline="0" dirty="0"/>
              <a:t> and other government entities.</a:t>
            </a:r>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11</a:t>
            </a:fld>
            <a:endParaRPr lang="en-US" dirty="0"/>
          </a:p>
        </p:txBody>
      </p:sp>
    </p:spTree>
    <p:extLst>
      <p:ext uri="{BB962C8B-B14F-4D97-AF65-F5344CB8AC3E}">
        <p14:creationId xmlns:p14="http://schemas.microsoft.com/office/powerpoint/2010/main" val="76387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12</a:t>
            </a:fld>
            <a:endParaRPr lang="en-US" dirty="0"/>
          </a:p>
        </p:txBody>
      </p:sp>
    </p:spTree>
    <p:extLst>
      <p:ext uri="{BB962C8B-B14F-4D97-AF65-F5344CB8AC3E}">
        <p14:creationId xmlns:p14="http://schemas.microsoft.com/office/powerpoint/2010/main" val="37670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13</a:t>
            </a:fld>
            <a:endParaRPr lang="en-US" dirty="0"/>
          </a:p>
        </p:txBody>
      </p:sp>
    </p:spTree>
    <p:extLst>
      <p:ext uri="{BB962C8B-B14F-4D97-AF65-F5344CB8AC3E}">
        <p14:creationId xmlns:p14="http://schemas.microsoft.com/office/powerpoint/2010/main" val="101337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14</a:t>
            </a:fld>
            <a:endParaRPr lang="en-US" dirty="0"/>
          </a:p>
        </p:txBody>
      </p:sp>
    </p:spTree>
    <p:extLst>
      <p:ext uri="{BB962C8B-B14F-4D97-AF65-F5344CB8AC3E}">
        <p14:creationId xmlns:p14="http://schemas.microsoft.com/office/powerpoint/2010/main" val="304247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16</a:t>
            </a:fld>
            <a:endParaRPr lang="en-US" dirty="0"/>
          </a:p>
        </p:txBody>
      </p:sp>
    </p:spTree>
    <p:extLst>
      <p:ext uri="{BB962C8B-B14F-4D97-AF65-F5344CB8AC3E}">
        <p14:creationId xmlns:p14="http://schemas.microsoft.com/office/powerpoint/2010/main" val="324730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17</a:t>
            </a:fld>
            <a:endParaRPr lang="en-US" dirty="0"/>
          </a:p>
        </p:txBody>
      </p:sp>
    </p:spTree>
    <p:extLst>
      <p:ext uri="{BB962C8B-B14F-4D97-AF65-F5344CB8AC3E}">
        <p14:creationId xmlns:p14="http://schemas.microsoft.com/office/powerpoint/2010/main" val="865763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18</a:t>
            </a:fld>
            <a:endParaRPr lang="en-US" dirty="0"/>
          </a:p>
        </p:txBody>
      </p:sp>
    </p:spTree>
    <p:extLst>
      <p:ext uri="{BB962C8B-B14F-4D97-AF65-F5344CB8AC3E}">
        <p14:creationId xmlns:p14="http://schemas.microsoft.com/office/powerpoint/2010/main" val="2148591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19</a:t>
            </a:fld>
            <a:endParaRPr lang="en-US" dirty="0"/>
          </a:p>
        </p:txBody>
      </p:sp>
    </p:spTree>
    <p:extLst>
      <p:ext uri="{BB962C8B-B14F-4D97-AF65-F5344CB8AC3E}">
        <p14:creationId xmlns:p14="http://schemas.microsoft.com/office/powerpoint/2010/main" val="2623661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20</a:t>
            </a:fld>
            <a:endParaRPr lang="en-US" dirty="0"/>
          </a:p>
        </p:txBody>
      </p:sp>
    </p:spTree>
    <p:extLst>
      <p:ext uri="{BB962C8B-B14F-4D97-AF65-F5344CB8AC3E}">
        <p14:creationId xmlns:p14="http://schemas.microsoft.com/office/powerpoint/2010/main" val="131383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845486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21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49085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22</a:t>
            </a:fld>
            <a:endParaRPr lang="en-US" dirty="0"/>
          </a:p>
        </p:txBody>
      </p:sp>
    </p:spTree>
    <p:extLst>
      <p:ext uri="{BB962C8B-B14F-4D97-AF65-F5344CB8AC3E}">
        <p14:creationId xmlns:p14="http://schemas.microsoft.com/office/powerpoint/2010/main" val="2088655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23</a:t>
            </a:fld>
            <a:endParaRPr lang="en-US"/>
          </a:p>
        </p:txBody>
      </p:sp>
      <p:sp>
        <p:nvSpPr>
          <p:cNvPr id="137218" name="Rectangle 2"/>
          <p:cNvSpPr>
            <a:spLocks noGrp="1" noRot="1" noChangeAspect="1" noChangeArrowheads="1" noTextEdit="1"/>
          </p:cNvSpPr>
          <p:nvPr>
            <p:ph type="sldImg"/>
          </p:nvPr>
        </p:nvSpPr>
        <p:spPr>
          <a:xfrm>
            <a:off x="1262063" y="720725"/>
            <a:ext cx="4802187" cy="3602038"/>
          </a:xfrm>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4318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ACB947D4-6A9A-43A3-8C45-E252FAF117A8}" type="slidenum">
              <a:rPr lang="en-US"/>
              <a:pPr/>
              <a:t>24</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pPr marL="0" indent="0">
              <a:buNone/>
            </a:pPr>
            <a:r>
              <a:rPr lang="en-US" b="1" dirty="0"/>
              <a:t>Priority classification hierarchy* example</a:t>
            </a:r>
          </a:p>
          <a:p>
            <a:pPr marL="739775" lvl="1" indent="-342900">
              <a:buFont typeface="+mj-lt"/>
              <a:buAutoNum type="arabicPeriod"/>
            </a:pPr>
            <a:r>
              <a:rPr lang="en-US" dirty="0"/>
              <a:t>Externally facing, mission critical, high number of external users </a:t>
            </a:r>
          </a:p>
          <a:p>
            <a:pPr marL="739775" lvl="1" indent="-342900">
              <a:buFont typeface="+mj-lt"/>
              <a:buAutoNum type="arabicPeriod"/>
            </a:pPr>
            <a:r>
              <a:rPr lang="en-US" dirty="0"/>
              <a:t>Externally facing, non-mission critical, high number of external users</a:t>
            </a:r>
          </a:p>
          <a:p>
            <a:pPr marL="739775" lvl="1" indent="-342900">
              <a:buFont typeface="+mj-lt"/>
              <a:buAutoNum type="arabicPeriod"/>
            </a:pPr>
            <a:r>
              <a:rPr lang="en-US" dirty="0"/>
              <a:t>Externally facing, mission critical, low number of external users</a:t>
            </a:r>
          </a:p>
          <a:p>
            <a:pPr marL="739775" lvl="1" indent="-342900">
              <a:buFont typeface="+mj-lt"/>
              <a:buAutoNum type="arabicPeriod"/>
            </a:pPr>
            <a:r>
              <a:rPr lang="en-US" dirty="0"/>
              <a:t>Externally facing, non-mission critical, low number of external users</a:t>
            </a:r>
          </a:p>
          <a:p>
            <a:pPr marL="739775" lvl="1" indent="-342900">
              <a:buFont typeface="+mj-lt"/>
              <a:buAutoNum type="arabicPeriod"/>
            </a:pPr>
            <a:r>
              <a:rPr lang="en-US" dirty="0"/>
              <a:t>Internal use, mission critical, high number of users</a:t>
            </a:r>
          </a:p>
          <a:p>
            <a:pPr marL="739775" lvl="1" indent="-342900">
              <a:buFont typeface="+mj-lt"/>
              <a:buAutoNum type="arabicPeriod"/>
            </a:pPr>
            <a:r>
              <a:rPr lang="en-US" dirty="0"/>
              <a:t>Internal use, non-mission critical, high number of users</a:t>
            </a:r>
          </a:p>
          <a:p>
            <a:pPr marL="739775" lvl="1" indent="-342900">
              <a:buFont typeface="+mj-lt"/>
              <a:buAutoNum type="arabicPeriod"/>
            </a:pPr>
            <a:r>
              <a:rPr lang="en-US" dirty="0"/>
              <a:t>Internal use, mission critical, low number of users</a:t>
            </a:r>
          </a:p>
          <a:p>
            <a:pPr marL="739775" lvl="1" indent="-342900">
              <a:buFont typeface="+mj-lt"/>
              <a:buAutoNum type="arabicPeriod"/>
            </a:pPr>
            <a:r>
              <a:rPr lang="en-US" dirty="0"/>
              <a:t>Internal use, non-mission critical, low number of users</a:t>
            </a:r>
          </a:p>
          <a:p>
            <a:endParaRPr lang="en-US" dirty="0"/>
          </a:p>
        </p:txBody>
      </p:sp>
    </p:spTree>
    <p:extLst>
      <p:ext uri="{BB962C8B-B14F-4D97-AF65-F5344CB8AC3E}">
        <p14:creationId xmlns:p14="http://schemas.microsoft.com/office/powerpoint/2010/main" val="650164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25</a:t>
            </a:fld>
            <a:endParaRPr lang="en-US" dirty="0"/>
          </a:p>
        </p:txBody>
      </p:sp>
    </p:spTree>
    <p:extLst>
      <p:ext uri="{BB962C8B-B14F-4D97-AF65-F5344CB8AC3E}">
        <p14:creationId xmlns:p14="http://schemas.microsoft.com/office/powerpoint/2010/main" val="3587020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2235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27</a:t>
            </a:fld>
            <a:endParaRPr lang="en-US" dirty="0"/>
          </a:p>
        </p:txBody>
      </p:sp>
    </p:spTree>
    <p:extLst>
      <p:ext uri="{BB962C8B-B14F-4D97-AF65-F5344CB8AC3E}">
        <p14:creationId xmlns:p14="http://schemas.microsoft.com/office/powerpoint/2010/main" val="4113174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28</a:t>
            </a:fld>
            <a:endParaRPr lang="en-US" dirty="0"/>
          </a:p>
        </p:txBody>
      </p:sp>
    </p:spTree>
    <p:extLst>
      <p:ext uri="{BB962C8B-B14F-4D97-AF65-F5344CB8AC3E}">
        <p14:creationId xmlns:p14="http://schemas.microsoft.com/office/powerpoint/2010/main" val="955158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29</a:t>
            </a:fld>
            <a:endParaRPr lang="en-US" dirty="0"/>
          </a:p>
        </p:txBody>
      </p:sp>
    </p:spTree>
    <p:extLst>
      <p:ext uri="{BB962C8B-B14F-4D97-AF65-F5344CB8AC3E}">
        <p14:creationId xmlns:p14="http://schemas.microsoft.com/office/powerpoint/2010/main" val="1337642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30</a:t>
            </a:fld>
            <a:endParaRPr lang="en-US" dirty="0"/>
          </a:p>
        </p:txBody>
      </p:sp>
    </p:spTree>
    <p:extLst>
      <p:ext uri="{BB962C8B-B14F-4D97-AF65-F5344CB8AC3E}">
        <p14:creationId xmlns:p14="http://schemas.microsoft.com/office/powerpoint/2010/main" val="72822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4683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31</a:t>
            </a:fld>
            <a:endParaRPr lang="en-US" dirty="0"/>
          </a:p>
        </p:txBody>
      </p:sp>
    </p:spTree>
    <p:extLst>
      <p:ext uri="{BB962C8B-B14F-4D97-AF65-F5344CB8AC3E}">
        <p14:creationId xmlns:p14="http://schemas.microsoft.com/office/powerpoint/2010/main" val="1120586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126C594E-C037-4D75-914D-C1C066ED5DE5}" type="slidenum">
              <a:rPr lang="en-US"/>
              <a:pPr/>
              <a:t>32</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4618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33</a:t>
            </a:fld>
            <a:endParaRPr lang="en-US" dirty="0"/>
          </a:p>
        </p:txBody>
      </p:sp>
    </p:spTree>
    <p:extLst>
      <p:ext uri="{BB962C8B-B14F-4D97-AF65-F5344CB8AC3E}">
        <p14:creationId xmlns:p14="http://schemas.microsoft.com/office/powerpoint/2010/main" val="460218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34</a:t>
            </a:fld>
            <a:endParaRPr lang="en-US" dirty="0"/>
          </a:p>
        </p:txBody>
      </p:sp>
    </p:spTree>
    <p:extLst>
      <p:ext uri="{BB962C8B-B14F-4D97-AF65-F5344CB8AC3E}">
        <p14:creationId xmlns:p14="http://schemas.microsoft.com/office/powerpoint/2010/main" val="2702700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753" y="8830313"/>
            <a:ext cx="2971697" cy="464503"/>
          </a:xfrm>
          <a:prstGeom prst="rect">
            <a:avLst/>
          </a:prstGeom>
          <a:ln/>
        </p:spPr>
        <p:txBody>
          <a:bodyPr lIns="90421" tIns="45211" rIns="90421" bIns="45211"/>
          <a:lstStyle/>
          <a:p>
            <a:fld id="{3D84CE41-C900-4E87-8651-8C9CB3F97C2E}" type="slidenum">
              <a:rPr lang="en-US"/>
              <a:pPr/>
              <a:t>35</a:t>
            </a:fld>
            <a:endParaRPr lang="en-US" dirty="0"/>
          </a:p>
        </p:txBody>
      </p:sp>
      <p:sp>
        <p:nvSpPr>
          <p:cNvPr id="137218" name="Rectangle 2"/>
          <p:cNvSpPr>
            <a:spLocks noGrp="1" noRot="1" noChangeAspect="1" noChangeArrowheads="1" noTextEdit="1"/>
          </p:cNvSpPr>
          <p:nvPr>
            <p:ph type="sldImg"/>
          </p:nvPr>
        </p:nvSpPr>
        <p:spPr>
          <a:xfrm>
            <a:off x="1109663" y="698500"/>
            <a:ext cx="4648200" cy="34877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8836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36</a:t>
            </a:fld>
            <a:endParaRPr lang="en-US" dirty="0"/>
          </a:p>
        </p:txBody>
      </p:sp>
    </p:spTree>
    <p:extLst>
      <p:ext uri="{BB962C8B-B14F-4D97-AF65-F5344CB8AC3E}">
        <p14:creationId xmlns:p14="http://schemas.microsoft.com/office/powerpoint/2010/main" val="815884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37</a:t>
            </a:fld>
            <a:endParaRPr lang="en-US" dirty="0"/>
          </a:p>
        </p:txBody>
      </p:sp>
    </p:spTree>
    <p:extLst>
      <p:ext uri="{BB962C8B-B14F-4D97-AF65-F5344CB8AC3E}">
        <p14:creationId xmlns:p14="http://schemas.microsoft.com/office/powerpoint/2010/main" val="3466042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38</a:t>
            </a:fld>
            <a:endParaRPr lang="en-US" dirty="0"/>
          </a:p>
        </p:txBody>
      </p:sp>
    </p:spTree>
    <p:extLst>
      <p:ext uri="{BB962C8B-B14F-4D97-AF65-F5344CB8AC3E}">
        <p14:creationId xmlns:p14="http://schemas.microsoft.com/office/powerpoint/2010/main" val="2010800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40</a:t>
            </a:fld>
            <a:endParaRPr lang="en-US" dirty="0"/>
          </a:p>
        </p:txBody>
      </p:sp>
    </p:spTree>
    <p:extLst>
      <p:ext uri="{BB962C8B-B14F-4D97-AF65-F5344CB8AC3E}">
        <p14:creationId xmlns:p14="http://schemas.microsoft.com/office/powerpoint/2010/main" val="549243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2EFD471A-F26B-48BE-AE6D-EEE4FBCD5002}" type="slidenum">
              <a:rPr lang="en-US" sz="1300"/>
              <a:pPr algn="r"/>
              <a:t>41</a:t>
            </a:fld>
            <a:endParaRPr lang="en-US"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63175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4</a:t>
            </a:fld>
            <a:endParaRPr lang="en-US" dirty="0"/>
          </a:p>
        </p:txBody>
      </p:sp>
    </p:spTree>
    <p:extLst>
      <p:ext uri="{BB962C8B-B14F-4D97-AF65-F5344CB8AC3E}">
        <p14:creationId xmlns:p14="http://schemas.microsoft.com/office/powerpoint/2010/main" val="42690889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630F1-5F15-6F4E-8F0F-05F0970BF710}" type="slidenum">
              <a:rPr lang="en-US" altLang="en-US" smtClean="0"/>
              <a:pPr/>
              <a:t>44</a:t>
            </a:fld>
            <a:endParaRPr lang="en-US" altLang="en-US"/>
          </a:p>
        </p:txBody>
      </p:sp>
    </p:spTree>
    <p:extLst>
      <p:ext uri="{BB962C8B-B14F-4D97-AF65-F5344CB8AC3E}">
        <p14:creationId xmlns:p14="http://schemas.microsoft.com/office/powerpoint/2010/main" val="2162328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45</a:t>
            </a:fld>
            <a:endParaRPr lang="en-US" dirty="0"/>
          </a:p>
        </p:txBody>
      </p:sp>
    </p:spTree>
    <p:extLst>
      <p:ext uri="{BB962C8B-B14F-4D97-AF65-F5344CB8AC3E}">
        <p14:creationId xmlns:p14="http://schemas.microsoft.com/office/powerpoint/2010/main" val="1393657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46</a:t>
            </a:fld>
            <a:endParaRPr lang="en-US" dirty="0"/>
          </a:p>
        </p:txBody>
      </p:sp>
    </p:spTree>
    <p:extLst>
      <p:ext uri="{BB962C8B-B14F-4D97-AF65-F5344CB8AC3E}">
        <p14:creationId xmlns:p14="http://schemas.microsoft.com/office/powerpoint/2010/main" val="1396760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47</a:t>
            </a:fld>
            <a:endParaRPr lang="en-US" dirty="0"/>
          </a:p>
        </p:txBody>
      </p:sp>
    </p:spTree>
    <p:extLst>
      <p:ext uri="{BB962C8B-B14F-4D97-AF65-F5344CB8AC3E}">
        <p14:creationId xmlns:p14="http://schemas.microsoft.com/office/powerpoint/2010/main" val="336102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5</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4569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6</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749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xfrm>
            <a:off x="4145280" y="9121140"/>
            <a:ext cx="3169920" cy="48006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61" tIns="48331" rIns="96661" bIns="48331"/>
          <a:lstStyle>
            <a:lvl1pPr>
              <a:defRPr>
                <a:solidFill>
                  <a:schemeClr val="tx1"/>
                </a:solidFill>
                <a:latin typeface="Arial" charset="0"/>
                <a:ea typeface="ＭＳ Ｐゴシック" pitchFamily="-111" charset="-128"/>
              </a:defRPr>
            </a:lvl1pPr>
            <a:lvl2pPr marL="785372" indent="-302066">
              <a:defRPr>
                <a:solidFill>
                  <a:schemeClr val="tx1"/>
                </a:solidFill>
                <a:latin typeface="Arial" charset="0"/>
                <a:ea typeface="ＭＳ Ｐゴシック" pitchFamily="-111" charset="-128"/>
              </a:defRPr>
            </a:lvl2pPr>
            <a:lvl3pPr marL="1208265" indent="-241653">
              <a:defRPr>
                <a:solidFill>
                  <a:schemeClr val="tx1"/>
                </a:solidFill>
                <a:latin typeface="Arial" charset="0"/>
                <a:ea typeface="ＭＳ Ｐゴシック" pitchFamily="-111" charset="-128"/>
              </a:defRPr>
            </a:lvl3pPr>
            <a:lvl4pPr marL="1691571" indent="-241653">
              <a:defRPr>
                <a:solidFill>
                  <a:schemeClr val="tx1"/>
                </a:solidFill>
                <a:latin typeface="Arial" charset="0"/>
                <a:ea typeface="ＭＳ Ｐゴシック" pitchFamily="-111" charset="-128"/>
              </a:defRPr>
            </a:lvl4pPr>
            <a:lvl5pPr marL="2174878" indent="-241653">
              <a:defRPr>
                <a:solidFill>
                  <a:schemeClr val="tx1"/>
                </a:solidFill>
                <a:latin typeface="Arial" charset="0"/>
                <a:ea typeface="ＭＳ Ｐゴシック" pitchFamily="-111" charset="-128"/>
              </a:defRPr>
            </a:lvl5pPr>
            <a:lvl6pPr marL="2658184" indent="-241653" eaLnBrk="0" fontAlgn="base" hangingPunct="0">
              <a:spcBef>
                <a:spcPct val="0"/>
              </a:spcBef>
              <a:spcAft>
                <a:spcPct val="0"/>
              </a:spcAft>
              <a:defRPr>
                <a:solidFill>
                  <a:schemeClr val="tx1"/>
                </a:solidFill>
                <a:latin typeface="Arial" charset="0"/>
                <a:ea typeface="ＭＳ Ｐゴシック" pitchFamily="-111" charset="-128"/>
              </a:defRPr>
            </a:lvl6pPr>
            <a:lvl7pPr marL="3141490" indent="-241653" eaLnBrk="0" fontAlgn="base" hangingPunct="0">
              <a:spcBef>
                <a:spcPct val="0"/>
              </a:spcBef>
              <a:spcAft>
                <a:spcPct val="0"/>
              </a:spcAft>
              <a:defRPr>
                <a:solidFill>
                  <a:schemeClr val="tx1"/>
                </a:solidFill>
                <a:latin typeface="Arial" charset="0"/>
                <a:ea typeface="ＭＳ Ｐゴシック" pitchFamily="-111" charset="-128"/>
              </a:defRPr>
            </a:lvl7pPr>
            <a:lvl8pPr marL="3624796" indent="-241653" eaLnBrk="0" fontAlgn="base" hangingPunct="0">
              <a:spcBef>
                <a:spcPct val="0"/>
              </a:spcBef>
              <a:spcAft>
                <a:spcPct val="0"/>
              </a:spcAft>
              <a:defRPr>
                <a:solidFill>
                  <a:schemeClr val="tx1"/>
                </a:solidFill>
                <a:latin typeface="Arial" charset="0"/>
                <a:ea typeface="ＭＳ Ｐゴシック" pitchFamily="-111" charset="-128"/>
              </a:defRPr>
            </a:lvl8pPr>
            <a:lvl9pPr marL="4108102" indent="-241653" eaLnBrk="0" fontAlgn="base" hangingPunct="0">
              <a:spcBef>
                <a:spcPct val="0"/>
              </a:spcBef>
              <a:spcAft>
                <a:spcPct val="0"/>
              </a:spcAft>
              <a:defRPr>
                <a:solidFill>
                  <a:schemeClr val="tx1"/>
                </a:solidFill>
                <a:latin typeface="Arial" charset="0"/>
                <a:ea typeface="ＭＳ Ｐゴシック" pitchFamily="-111" charset="-128"/>
              </a:defRPr>
            </a:lvl9pPr>
          </a:lstStyle>
          <a:p>
            <a:fld id="{A81A7060-688A-415E-9C80-CE8FA53203EE}" type="slidenum">
              <a:rPr lang="en-US" smtClean="0"/>
              <a:pPr/>
              <a:t>7</a:t>
            </a:fld>
            <a:endParaRPr lang="en-US" dirty="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731520" y="4560570"/>
            <a:ext cx="5852160" cy="432054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latin typeface="Lucida Grande" charset="0"/>
              <a:ea typeface="ＭＳ Ｐゴシック" pitchFamily="-111" charset="-128"/>
              <a:sym typeface="Lucida Grande" charset="0"/>
            </a:endParaRPr>
          </a:p>
        </p:txBody>
      </p:sp>
    </p:spTree>
    <p:extLst>
      <p:ext uri="{BB962C8B-B14F-4D97-AF65-F5344CB8AC3E}">
        <p14:creationId xmlns:p14="http://schemas.microsoft.com/office/powerpoint/2010/main" val="396483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753" y="8830312"/>
            <a:ext cx="2971697" cy="464503"/>
          </a:xfrm>
          <a:prstGeom prst="rect">
            <a:avLst/>
          </a:prstGeom>
          <a:ln/>
        </p:spPr>
        <p:txBody>
          <a:bodyPr lIns="90433" tIns="45216" rIns="90433" bIns="45216"/>
          <a:lstStyle/>
          <a:p>
            <a:fld id="{3D84CE41-C900-4E87-8651-8C9CB3F97C2E}" type="slidenum">
              <a:rPr lang="en-US"/>
              <a:pPr/>
              <a:t>8</a:t>
            </a:fld>
            <a:endParaRPr lang="en-US" dirty="0"/>
          </a:p>
        </p:txBody>
      </p:sp>
      <p:sp>
        <p:nvSpPr>
          <p:cNvPr id="137218" name="Rectangle 2"/>
          <p:cNvSpPr>
            <a:spLocks noGrp="1" noRot="1" noChangeAspect="1" noChangeArrowheads="1" noTextEdit="1"/>
          </p:cNvSpPr>
          <p:nvPr>
            <p:ph type="sldImg"/>
          </p:nvPr>
        </p:nvSpPr>
        <p:spPr>
          <a:xfrm>
            <a:off x="1109663" y="698500"/>
            <a:ext cx="4648200" cy="34877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85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9</a:t>
            </a:fld>
            <a:endParaRPr lang="en-US" dirty="0"/>
          </a:p>
        </p:txBody>
      </p:sp>
      <p:sp>
        <p:nvSpPr>
          <p:cNvPr id="137218" name="Rectangle 2"/>
          <p:cNvSpPr>
            <a:spLocks noGrp="1" noRot="1" noChangeAspect="1" noChangeArrowheads="1" noTextEdit="1"/>
          </p:cNvSpPr>
          <p:nvPr>
            <p:ph type="sldImg"/>
          </p:nvPr>
        </p:nvSpPr>
        <p:spPr>
          <a:xfrm>
            <a:off x="1262063" y="720725"/>
            <a:ext cx="4802187" cy="36020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18155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325" y="762000"/>
            <a:ext cx="5111675" cy="2667000"/>
          </a:xfrm>
        </p:spPr>
        <p:txBody>
          <a:bodyPr>
            <a:normAutofit/>
          </a:bodyPr>
          <a:lstStyle>
            <a:lvl1pPr>
              <a:defRPr sz="4000">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228600" y="3810000"/>
            <a:ext cx="5105400" cy="2133600"/>
          </a:xfrm>
        </p:spPr>
        <p:txBody>
          <a:bodyPr/>
          <a:lstStyle>
            <a:lvl1pPr marL="0" indent="0" algn="l">
              <a:buNone/>
              <a:defRPr b="1">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28B5705-7BA3-4300-A7EA-788841878764}" type="datetime1">
              <a:rPr lang="en-US" smtClean="0"/>
              <a:t>5/21/2019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2847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28600" y="1403874"/>
            <a:ext cx="72390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A7C069-D0D3-4736-A763-DEC99A79FCBF}" type="datetime1">
              <a:rPr lang="en-US" smtClean="0"/>
              <a:t>5/21/2019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73132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1371600"/>
            <a:ext cx="1828800" cy="4953000"/>
          </a:xfrm>
        </p:spPr>
        <p:txBody>
          <a:bodyPr vert="eaVert"/>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28600" y="1371600"/>
            <a:ext cx="57912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4CDFE-DD25-48E5-995D-DB8F2F064907}" type="datetime1">
              <a:rPr lang="en-US" smtClean="0"/>
              <a:t>5/21/2019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100973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23902927-0B59-4AFC-BD5F-2DA294EC0C41}" type="datetime1">
              <a:rPr lang="en-US" smtClean="0"/>
              <a:t>5/21/2019</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r>
              <a:rPr lang="en-US"/>
              <a:t>DIR</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12EAC9C-9A33-4F5B-BE6E-092AAE232994}" type="slidenum">
              <a:rPr lang="en-US"/>
              <a:pPr/>
              <a:t>‹#›</a:t>
            </a:fld>
            <a:endParaRPr lang="en-US"/>
          </a:p>
        </p:txBody>
      </p:sp>
    </p:spTree>
    <p:extLst>
      <p:ext uri="{BB962C8B-B14F-4D97-AF65-F5344CB8AC3E}">
        <p14:creationId xmlns:p14="http://schemas.microsoft.com/office/powerpoint/2010/main" val="94959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no pictur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8528050" y="92075"/>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charset="0"/>
                <a:ea typeface="MS PGothic" charset="-128"/>
              </a:defRPr>
            </a:lvl1pPr>
            <a:lvl2pPr marL="742950" indent="-285750">
              <a:defRPr>
                <a:solidFill>
                  <a:schemeClr val="tx1"/>
                </a:solidFill>
                <a:latin typeface="Rockwell" charset="0"/>
                <a:ea typeface="MS PGothic" charset="-128"/>
              </a:defRPr>
            </a:lvl2pPr>
            <a:lvl3pPr marL="1143000" indent="-228600">
              <a:defRPr>
                <a:solidFill>
                  <a:schemeClr val="tx1"/>
                </a:solidFill>
                <a:latin typeface="Rockwell" charset="0"/>
                <a:ea typeface="MS PGothic" charset="-128"/>
              </a:defRPr>
            </a:lvl3pPr>
            <a:lvl4pPr marL="1600200" indent="-228600">
              <a:defRPr>
                <a:solidFill>
                  <a:schemeClr val="tx1"/>
                </a:solidFill>
                <a:latin typeface="Rockwell" charset="0"/>
                <a:ea typeface="MS PGothic" charset="-128"/>
              </a:defRPr>
            </a:lvl4pPr>
            <a:lvl5pPr marL="2057400" indent="-228600">
              <a:defRPr>
                <a:solidFill>
                  <a:schemeClr val="tx1"/>
                </a:solidFill>
                <a:latin typeface="Rockwell" charset="0"/>
                <a:ea typeface="MS PGothic" charset="-128"/>
              </a:defRPr>
            </a:lvl5pPr>
            <a:lvl6pPr marL="2514600" indent="-228600" eaLnBrk="0" fontAlgn="base" hangingPunct="0">
              <a:spcBef>
                <a:spcPct val="0"/>
              </a:spcBef>
              <a:spcAft>
                <a:spcPct val="0"/>
              </a:spcAft>
              <a:defRPr>
                <a:solidFill>
                  <a:schemeClr val="tx1"/>
                </a:solidFill>
                <a:latin typeface="Rockwell" charset="0"/>
                <a:ea typeface="MS PGothic" charset="-128"/>
              </a:defRPr>
            </a:lvl6pPr>
            <a:lvl7pPr marL="2971800" indent="-228600" eaLnBrk="0" fontAlgn="base" hangingPunct="0">
              <a:spcBef>
                <a:spcPct val="0"/>
              </a:spcBef>
              <a:spcAft>
                <a:spcPct val="0"/>
              </a:spcAft>
              <a:defRPr>
                <a:solidFill>
                  <a:schemeClr val="tx1"/>
                </a:solidFill>
                <a:latin typeface="Rockwell" charset="0"/>
                <a:ea typeface="MS PGothic" charset="-128"/>
              </a:defRPr>
            </a:lvl7pPr>
            <a:lvl8pPr marL="3429000" indent="-228600" eaLnBrk="0" fontAlgn="base" hangingPunct="0">
              <a:spcBef>
                <a:spcPct val="0"/>
              </a:spcBef>
              <a:spcAft>
                <a:spcPct val="0"/>
              </a:spcAft>
              <a:defRPr>
                <a:solidFill>
                  <a:schemeClr val="tx1"/>
                </a:solidFill>
                <a:latin typeface="Rockwell" charset="0"/>
                <a:ea typeface="MS PGothic" charset="-128"/>
              </a:defRPr>
            </a:lvl8pPr>
            <a:lvl9pPr marL="3886200" indent="-228600" eaLnBrk="0" fontAlgn="base" hangingPunct="0">
              <a:spcBef>
                <a:spcPct val="0"/>
              </a:spcBef>
              <a:spcAft>
                <a:spcPct val="0"/>
              </a:spcAft>
              <a:defRPr>
                <a:solidFill>
                  <a:schemeClr val="tx1"/>
                </a:solidFill>
                <a:latin typeface="Rockwell" charset="0"/>
                <a:ea typeface="MS PGothic" charset="-128"/>
              </a:defRPr>
            </a:lvl9pPr>
          </a:lstStyle>
          <a:p>
            <a:pPr eaLnBrk="1" hangingPunct="1"/>
            <a:fld id="{ACA95424-049F-D644-8A48-6AD488FC7877}" type="slidenum">
              <a:rPr lang="en-US" altLang="en-US">
                <a:solidFill>
                  <a:srgbClr val="FFFFFF"/>
                </a:solidFill>
                <a:latin typeface="Calibri" charset="0"/>
              </a:rPr>
              <a:pPr eaLnBrk="1" hangingPunct="1"/>
              <a:t>‹#›</a:t>
            </a:fld>
            <a:endParaRPr lang="en-US" altLang="en-US">
              <a:solidFill>
                <a:srgbClr val="FFFFFF"/>
              </a:solidFill>
              <a:latin typeface="Calibri" charset="0"/>
            </a:endParaRPr>
          </a:p>
        </p:txBody>
      </p:sp>
      <p:sp>
        <p:nvSpPr>
          <p:cNvPr id="2" name="Title 1"/>
          <p:cNvSpPr>
            <a:spLocks noGrp="1"/>
          </p:cNvSpPr>
          <p:nvPr>
            <p:ph type="ctrTitle"/>
          </p:nvPr>
        </p:nvSpPr>
        <p:spPr>
          <a:xfrm>
            <a:off x="282576" y="4624668"/>
            <a:ext cx="8778642" cy="933450"/>
          </a:xfrm>
        </p:spPr>
        <p:txBody>
          <a:bodyPr>
            <a:normAutofit/>
          </a:bodyPr>
          <a:lstStyle>
            <a:lvl1pPr>
              <a:defRPr sz="2800" b="0" i="0">
                <a:solidFill>
                  <a:srgbClr val="1D4F91"/>
                </a:solidFill>
                <a:latin typeface="Optima LT Std Medium"/>
                <a:cs typeface="Optima LT Std Medium"/>
              </a:defRPr>
            </a:lvl1pPr>
          </a:lstStyle>
          <a:p>
            <a:r>
              <a:rPr lang="en-US"/>
              <a:t>Click to edit Master title style</a:t>
            </a:r>
            <a:endParaRPr dirty="0"/>
          </a:p>
        </p:txBody>
      </p:sp>
      <p:sp>
        <p:nvSpPr>
          <p:cNvPr id="3" name="Subtitle 2"/>
          <p:cNvSpPr>
            <a:spLocks noGrp="1"/>
          </p:cNvSpPr>
          <p:nvPr>
            <p:ph type="subTitle" idx="1"/>
          </p:nvPr>
        </p:nvSpPr>
        <p:spPr>
          <a:xfrm>
            <a:off x="282576" y="5562599"/>
            <a:ext cx="8778642" cy="748553"/>
          </a:xfrm>
        </p:spPr>
        <p:txBody>
          <a:bodyPr>
            <a:normAutofit/>
          </a:bodyPr>
          <a:lstStyle>
            <a:lvl1pPr marL="0" indent="0" algn="l">
              <a:spcBef>
                <a:spcPts val="300"/>
              </a:spcBef>
              <a:buNone/>
              <a:defRPr sz="1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7" name="Picture Placeholder 12"/>
          <p:cNvSpPr>
            <a:spLocks noGrp="1"/>
          </p:cNvSpPr>
          <p:nvPr>
            <p:ph type="pic" sz="quarter" idx="13"/>
          </p:nvPr>
        </p:nvSpPr>
        <p:spPr>
          <a:xfrm>
            <a:off x="80291" y="91402"/>
            <a:ext cx="8980927" cy="4477557"/>
          </a:xfrm>
        </p:spPr>
        <p:txBody>
          <a:bodyPr rtlCol="0">
            <a:normAutofit/>
          </a:bodyPr>
          <a:lstStyle>
            <a:lvl1pPr>
              <a:buNone/>
              <a:defRPr/>
            </a:lvl1pPr>
          </a:lstStyle>
          <a:p>
            <a:pPr lvl="0"/>
            <a:r>
              <a:rPr lang="en-US" noProof="0"/>
              <a:t>Drag picture to placeholder or click icon to add</a:t>
            </a:r>
            <a:endParaRPr noProof="0" dirty="0"/>
          </a:p>
        </p:txBody>
      </p:sp>
    </p:spTree>
    <p:extLst>
      <p:ext uri="{BB962C8B-B14F-4D97-AF65-F5344CB8AC3E}">
        <p14:creationId xmlns:p14="http://schemas.microsoft.com/office/powerpoint/2010/main" val="295562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C50644A7-5F24-4DF6-BA8B-BC500625C59F}" type="datetime1">
              <a:rPr lang="en-US" smtClean="0"/>
              <a:t>5/21/2019</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r>
              <a:rPr lang="en-US"/>
              <a:t>| Edit Footer (View &gt; Header and Footer). Displays on all slides.</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2AD1A3A-000C-4AB6-85B3-AD81939BDAFC}" type="slidenum">
              <a:rPr lang="en-US"/>
              <a:pPr/>
              <a:t>‹#›</a:t>
            </a:fld>
            <a:endParaRPr lang="en-US"/>
          </a:p>
        </p:txBody>
      </p:sp>
    </p:spTree>
    <p:extLst>
      <p:ext uri="{BB962C8B-B14F-4D97-AF65-F5344CB8AC3E}">
        <p14:creationId xmlns:p14="http://schemas.microsoft.com/office/powerpoint/2010/main" val="1083610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E31201-5AD6-4DF7-9F90-FBCE061F7B01}" type="datetime1">
              <a:rPr lang="en-US" smtClean="0"/>
              <a:t>5/21/2019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3814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965703-E2B6-4A8E-88FE-0327DAC69A54}" type="datetime1">
              <a:rPr lang="en-US" smtClean="0"/>
              <a:t>5/21/2019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3814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29187"/>
            <a:ext cx="5105400" cy="1362075"/>
          </a:xfrm>
        </p:spPr>
        <p:txBody>
          <a:bodyPr anchor="t">
            <a:normAutofit/>
          </a:bodyPr>
          <a:lstStyle>
            <a:lvl1pPr algn="l">
              <a:defRPr sz="3200" b="1" cap="all">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228600" y="3733800"/>
            <a:ext cx="5105400" cy="1195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669614-5627-4A92-82E7-EB8FB3F014D1}" type="datetime1">
              <a:rPr lang="en-US" smtClean="0"/>
              <a:t>5/21/2019</a:t>
            </a:fld>
            <a:endParaRPr lang="en-US" dirty="0"/>
          </a:p>
        </p:txBody>
      </p:sp>
      <p:sp>
        <p:nvSpPr>
          <p:cNvPr id="5" name="Footer Placeholder 4"/>
          <p:cNvSpPr>
            <a:spLocks noGrp="1"/>
          </p:cNvSpPr>
          <p:nvPr>
            <p:ph type="ftr" sz="quarter" idx="11"/>
          </p:nvPr>
        </p:nvSpPr>
        <p:spPr/>
        <p:txBody>
          <a:bodyPr/>
          <a:lstStyle/>
          <a:p>
            <a:r>
              <a:rPr lang="en-US" dirty="0"/>
              <a:t>DIR</a:t>
            </a:r>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8031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sz="half" idx="1"/>
          </p:nvPr>
        </p:nvSpPr>
        <p:spPr>
          <a:xfrm>
            <a:off x="228600" y="1798637"/>
            <a:ext cx="42672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98637"/>
            <a:ext cx="42672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8F44785-D42C-400B-9297-47AF5B8DC869}" type="datetime1">
              <a:rPr lang="en-US" smtClean="0"/>
              <a:t>5/21/2019</a:t>
            </a:fld>
            <a:endParaRPr lang="en-US" dirty="0"/>
          </a:p>
        </p:txBody>
      </p:sp>
      <p:sp>
        <p:nvSpPr>
          <p:cNvPr id="6" name="Footer Placeholder 5"/>
          <p:cNvSpPr>
            <a:spLocks noGrp="1"/>
          </p:cNvSpPr>
          <p:nvPr>
            <p:ph type="ftr" sz="quarter" idx="11"/>
          </p:nvPr>
        </p:nvSpPr>
        <p:spPr/>
        <p:txBody>
          <a:bodyPr/>
          <a:lstStyle/>
          <a:p>
            <a:r>
              <a:rPr lang="en-US" dirty="0"/>
              <a:t>DIR</a:t>
            </a:r>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9733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28600" y="17335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237331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335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331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D3BEE4C-5667-4BD8-BAA0-206AB0F61698}" type="datetime1">
              <a:rPr lang="en-US" smtClean="0"/>
              <a:t>5/21/2019</a:t>
            </a:fld>
            <a:endParaRPr lang="en-US" dirty="0"/>
          </a:p>
        </p:txBody>
      </p:sp>
      <p:sp>
        <p:nvSpPr>
          <p:cNvPr id="8" name="Footer Placeholder 7"/>
          <p:cNvSpPr>
            <a:spLocks noGrp="1"/>
          </p:cNvSpPr>
          <p:nvPr>
            <p:ph type="ftr" sz="quarter" idx="11"/>
          </p:nvPr>
        </p:nvSpPr>
        <p:spPr/>
        <p:txBody>
          <a:bodyPr/>
          <a:lstStyle/>
          <a:p>
            <a:r>
              <a:rPr lang="en-US" dirty="0"/>
              <a:t>DIR</a:t>
            </a:r>
          </a:p>
        </p:txBody>
      </p:sp>
      <p:sp>
        <p:nvSpPr>
          <p:cNvPr id="9" name="Slide Number Placeholder 8"/>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06709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254D4F-244F-4275-98DA-F17CBA3A3118}" type="datetime1">
              <a:rPr lang="en-US" smtClean="0"/>
              <a:t>5/21/2019</a:t>
            </a:fld>
            <a:endParaRPr lang="en-US" dirty="0"/>
          </a:p>
        </p:txBody>
      </p:sp>
      <p:sp>
        <p:nvSpPr>
          <p:cNvPr id="4" name="Footer Placeholder 3"/>
          <p:cNvSpPr>
            <a:spLocks noGrp="1"/>
          </p:cNvSpPr>
          <p:nvPr>
            <p:ph type="ftr" sz="quarter" idx="11"/>
          </p:nvPr>
        </p:nvSpPr>
        <p:spPr/>
        <p:txBody>
          <a:bodyPr/>
          <a:lstStyle/>
          <a:p>
            <a:r>
              <a:rPr lang="en-US" dirty="0"/>
              <a:t>DIR</a:t>
            </a:r>
          </a:p>
        </p:txBody>
      </p:sp>
      <p:sp>
        <p:nvSpPr>
          <p:cNvPr id="5" name="Slide Number Placeholder 4"/>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82679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72505-7E9A-48E9-8E56-A3ECFC711E0A}" type="datetime1">
              <a:rPr lang="en-US" smtClean="0"/>
              <a:t>5/21/2019</a:t>
            </a:fld>
            <a:endParaRPr lang="en-US" dirty="0"/>
          </a:p>
        </p:txBody>
      </p:sp>
      <p:sp>
        <p:nvSpPr>
          <p:cNvPr id="3" name="Footer Placeholder 2"/>
          <p:cNvSpPr>
            <a:spLocks noGrp="1"/>
          </p:cNvSpPr>
          <p:nvPr>
            <p:ph type="ftr" sz="quarter" idx="11"/>
          </p:nvPr>
        </p:nvSpPr>
        <p:spPr/>
        <p:txBody>
          <a:bodyPr/>
          <a:lstStyle/>
          <a:p>
            <a:r>
              <a:rPr lang="en-US" dirty="0"/>
              <a:t>DIR</a:t>
            </a:r>
          </a:p>
        </p:txBody>
      </p:sp>
      <p:sp>
        <p:nvSpPr>
          <p:cNvPr id="4" name="Slide Number Placeholder 3"/>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38610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86958"/>
            <a:ext cx="32369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371600"/>
            <a:ext cx="3968750" cy="490907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28600" y="1371600"/>
            <a:ext cx="3236913" cy="49136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F9CB2F3-99C8-407B-82FE-F32D161C614C}" type="datetime1">
              <a:rPr lang="en-US" smtClean="0"/>
              <a:t>5/21/2019</a:t>
            </a:fld>
            <a:endParaRPr lang="en-US" dirty="0"/>
          </a:p>
        </p:txBody>
      </p:sp>
      <p:sp>
        <p:nvSpPr>
          <p:cNvPr id="6" name="Footer Placeholder 5"/>
          <p:cNvSpPr>
            <a:spLocks noGrp="1"/>
          </p:cNvSpPr>
          <p:nvPr>
            <p:ph type="ftr" sz="quarter" idx="11"/>
          </p:nvPr>
        </p:nvSpPr>
        <p:spPr/>
        <p:txBody>
          <a:bodyPr/>
          <a:lstStyle/>
          <a:p>
            <a:r>
              <a:rPr lang="en-US" dirty="0"/>
              <a:t>DIR</a:t>
            </a:r>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54905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a:t>
            </a:r>
            <a:r>
              <a:rPr lang="en-US" dirty="0" err="1"/>
              <a:t>pEIRure</a:t>
            </a:r>
            <a:endParaRPr lang="en-US" dirty="0"/>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43058-ED63-4F51-9AE2-004211C371D7}" type="datetime1">
              <a:rPr lang="en-US" smtClean="0"/>
              <a:t>5/21/2019</a:t>
            </a:fld>
            <a:endParaRPr lang="en-US" dirty="0"/>
          </a:p>
        </p:txBody>
      </p:sp>
      <p:sp>
        <p:nvSpPr>
          <p:cNvPr id="6" name="Footer Placeholder 5"/>
          <p:cNvSpPr>
            <a:spLocks noGrp="1"/>
          </p:cNvSpPr>
          <p:nvPr>
            <p:ph type="ftr" sz="quarter" idx="11"/>
          </p:nvPr>
        </p:nvSpPr>
        <p:spPr/>
        <p:txBody>
          <a:bodyPr/>
          <a:lstStyle/>
          <a:p>
            <a:r>
              <a:rPr lang="en-US" dirty="0"/>
              <a:t>DIR</a:t>
            </a:r>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8913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EDC2C-FE2B-4843-83A9-68E6780A9E8B}" type="datetime1">
              <a:rPr lang="en-US" smtClean="0"/>
              <a:t>5/21/2019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DIR</a:t>
            </a:r>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a:t>
            </a:fld>
            <a:endParaRPr lang="en-US" dirty="0"/>
          </a:p>
        </p:txBody>
      </p:sp>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hdr="0" ftr="0" dt="0"/>
  <p:txStyles>
    <p:title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A9C09-0DC5-48E7-A513-223A8BBF078A}" type="datetime1">
              <a:rPr lang="en-US" smtClean="0"/>
              <a:t>5/21/2019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DIR</a:t>
            </a:r>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a:t>
            </a:fld>
            <a:endParaRPr lang="en-US" dirty="0"/>
          </a:p>
        </p:txBody>
      </p:sp>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lukenixblog.blogspot.com/2014/08/is-your-view-falsifiable.html" TargetMode="External"/><Relationship Id="rId5" Type="http://schemas.openxmlformats.org/officeDocument/2006/relationships/image" Target="../media/image29.jpe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www.hassellinclusion.com/landing/book/" TargetMode="External"/><Relationship Id="rId13" Type="http://schemas.openxmlformats.org/officeDocument/2006/relationships/image" Target="../media/image34.png"/><Relationship Id="rId3" Type="http://schemas.openxmlformats.org/officeDocument/2006/relationships/hyperlink" Target="http://peatworks.org/techcheck/get-started" TargetMode="External"/><Relationship Id="rId7" Type="http://schemas.openxmlformats.org/officeDocument/2006/relationships/hyperlink" Target="http://www.w3.org/WAI/managing.html" TargetMode="External"/><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notesSlide" Target="../notesSlides/notesSlide43.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www.w3.org/WAI/" TargetMode="External"/><Relationship Id="rId11" Type="http://schemas.openxmlformats.org/officeDocument/2006/relationships/image" Target="../media/image32.png"/><Relationship Id="rId5" Type="http://schemas.openxmlformats.org/officeDocument/2006/relationships/hyperlink" Target="http://www.dol.gov/odep/" TargetMode="External"/><Relationship Id="rId15" Type="http://schemas.openxmlformats.org/officeDocument/2006/relationships/image" Target="../media/image36.png"/><Relationship Id="rId10" Type="http://schemas.openxmlformats.org/officeDocument/2006/relationships/hyperlink" Target="http://www2.dir.state.tx.us/SiteCollectionDocuments/IT%20Leadership/EIR%20Accessibility/AccessibilityFramework2.0.pptx" TargetMode="External"/><Relationship Id="rId4" Type="http://schemas.openxmlformats.org/officeDocument/2006/relationships/hyperlink" Target="http://peatworks.org/" TargetMode="External"/><Relationship Id="rId9" Type="http://schemas.openxmlformats.org/officeDocument/2006/relationships/hyperlink" Target="http://strategicaccessibility.com/" TargetMode="External"/><Relationship Id="rId14"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statutes.legis.state.tx.us/Docs/GV/htm/GV.2054.htm" TargetMode="External"/><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info.sos.state.tx.us/pls/pub/readtac$ext.ViewTAC?tac_view=4&amp;ti=1&amp;pt=10&amp;ch=213" TargetMode="External"/><Relationship Id="rId4" Type="http://schemas.openxmlformats.org/officeDocument/2006/relationships/hyperlink" Target="http://info.sos.state.tx.us/pls/pub/readtac$ext.ViewTAC?tac_view=4&amp;ti=1&amp;pt=10&amp;ch=20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a:xfrm>
            <a:off x="8524336" y="6324888"/>
            <a:ext cx="457200" cy="365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anchor="b"/>
          <a:lstStyle>
            <a:defPPr>
              <a:defRPr lang="en-US"/>
            </a:defPPr>
            <a:lvl1pPr algn="l" rtl="0" eaLnBrk="1" fontAlgn="base" latinLnBrk="0" hangingPunct="1">
              <a:lnSpc>
                <a:spcPct val="80000"/>
              </a:lnSpc>
              <a:spcBef>
                <a:spcPct val="0"/>
              </a:spcBef>
              <a:spcAft>
                <a:spcPct val="0"/>
              </a:spcAft>
              <a:buClr>
                <a:schemeClr val="bg1"/>
              </a:buClr>
              <a:defRPr kumimoji="0" sz="1200" kern="1200">
                <a:solidFill>
                  <a:schemeClr val="tx2"/>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pPr algn="r">
              <a:lnSpc>
                <a:spcPct val="100000"/>
              </a:lnSpc>
              <a:buClrTx/>
            </a:pPr>
            <a:fld id="{F17F8950-3217-4FD8-88C2-7DEA50260A5F}" type="slidenum">
              <a:rPr lang="en-US" sz="1300" smtClean="0">
                <a:solidFill>
                  <a:schemeClr val="tx1"/>
                </a:solidFill>
              </a:rPr>
              <a:pPr algn="r">
                <a:lnSpc>
                  <a:spcPct val="100000"/>
                </a:lnSpc>
                <a:buClrTx/>
              </a:pPr>
              <a:t>1</a:t>
            </a:fld>
            <a:endParaRPr lang="en-US" sz="1300" dirty="0">
              <a:solidFill>
                <a:schemeClr val="tx1"/>
              </a:solidFill>
            </a:endParaRPr>
          </a:p>
        </p:txBody>
      </p:sp>
      <p:sp>
        <p:nvSpPr>
          <p:cNvPr id="10243" name="Rectangle 4"/>
          <p:cNvSpPr>
            <a:spLocks noGrp="1" noChangeArrowheads="1"/>
          </p:cNvSpPr>
          <p:nvPr>
            <p:ph type="ctrTitle"/>
          </p:nvPr>
        </p:nvSpPr>
        <p:spPr>
          <a:xfrm>
            <a:off x="182500" y="2197776"/>
            <a:ext cx="8464550" cy="1066800"/>
          </a:xfrm>
        </p:spPr>
        <p:txBody>
          <a:bodyPr>
            <a:normAutofit/>
          </a:bodyPr>
          <a:lstStyle/>
          <a:p>
            <a:pPr algn="r"/>
            <a:r>
              <a:rPr lang="en-US" sz="2400" b="0" dirty="0">
                <a:effectLst/>
                <a:latin typeface="Arial" panose="020B0604020202020204" pitchFamily="34" charset="0"/>
                <a:cs typeface="Arial" panose="020B0604020202020204" pitchFamily="34" charset="0"/>
              </a:rPr>
              <a:t>Implementing ICT Accessibility Strategically </a:t>
            </a:r>
            <a:br>
              <a:rPr lang="en-US" sz="2400" b="0" dirty="0">
                <a:effectLst/>
                <a:latin typeface="Arial" panose="020B0604020202020204" pitchFamily="34" charset="0"/>
                <a:cs typeface="Arial" panose="020B0604020202020204" pitchFamily="34" charset="0"/>
              </a:rPr>
            </a:br>
            <a:r>
              <a:rPr lang="en-US" sz="2400" b="0" dirty="0">
                <a:effectLst/>
                <a:latin typeface="Arial" panose="020B0604020202020204" pitchFamily="34" charset="0"/>
                <a:cs typeface="Arial" panose="020B0604020202020204" pitchFamily="34" charset="0"/>
              </a:rPr>
              <a:t>within an Organization</a:t>
            </a:r>
          </a:p>
        </p:txBody>
      </p:sp>
      <p:sp>
        <p:nvSpPr>
          <p:cNvPr id="10244" name="Rectangle 5"/>
          <p:cNvSpPr>
            <a:spLocks noGrp="1" noChangeArrowheads="1"/>
          </p:cNvSpPr>
          <p:nvPr>
            <p:ph type="subTitle" idx="1"/>
          </p:nvPr>
        </p:nvSpPr>
        <p:spPr>
          <a:xfrm>
            <a:off x="965158" y="3429000"/>
            <a:ext cx="7680903" cy="2406026"/>
          </a:xfrm>
        </p:spPr>
        <p:txBody>
          <a:bodyPr>
            <a:normAutofit fontScale="70000" lnSpcReduction="20000"/>
          </a:bodyPr>
          <a:lstStyle/>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0"/>
              </a:spcBef>
            </a:pPr>
            <a:endParaRPr lang="en-US" sz="1800" b="1" dirty="0">
              <a:latin typeface="Arial" panose="020B0604020202020204" pitchFamily="34" charset="0"/>
              <a:cs typeface="Arial" panose="020B0604020202020204" pitchFamily="34" charset="0"/>
            </a:endParaRPr>
          </a:p>
          <a:p>
            <a:pPr algn="r" eaLnBrk="1" hangingPunct="1">
              <a:spcBef>
                <a:spcPts val="300"/>
              </a:spcBef>
              <a:spcAft>
                <a:spcPts val="300"/>
              </a:spcAft>
            </a:pPr>
            <a:r>
              <a:rPr lang="en-US" sz="2600" b="1" dirty="0">
                <a:latin typeface="Arial" panose="020B0604020202020204" pitchFamily="34" charset="0"/>
                <a:cs typeface="Arial" panose="020B0604020202020204" pitchFamily="34" charset="0"/>
              </a:rPr>
              <a:t>Jeff Kline</a:t>
            </a:r>
          </a:p>
          <a:p>
            <a:pPr algn="r" eaLnBrk="1" hangingPunct="1">
              <a:spcBef>
                <a:spcPts val="300"/>
              </a:spcBef>
              <a:spcAft>
                <a:spcPts val="300"/>
              </a:spcAft>
            </a:pPr>
            <a:r>
              <a:rPr lang="en-US" sz="2600" b="1" dirty="0">
                <a:latin typeface="Arial" panose="020B0604020202020204" pitchFamily="34" charset="0"/>
                <a:cs typeface="Arial" panose="020B0604020202020204" pitchFamily="34" charset="0"/>
              </a:rPr>
              <a:t>Program </a:t>
            </a:r>
            <a:r>
              <a:rPr lang="en-US" sz="2600" dirty="0">
                <a:latin typeface="Arial" panose="020B0604020202020204" pitchFamily="34" charset="0"/>
                <a:cs typeface="Arial" panose="020B0604020202020204" pitchFamily="34" charset="0"/>
              </a:rPr>
              <a:t>Director</a:t>
            </a:r>
          </a:p>
          <a:p>
            <a:pPr algn="r" eaLnBrk="1" hangingPunct="1">
              <a:spcBef>
                <a:spcPts val="300"/>
              </a:spcBef>
              <a:spcAft>
                <a:spcPts val="300"/>
              </a:spcAft>
            </a:pPr>
            <a:r>
              <a:rPr lang="en-US" sz="2600" b="1" dirty="0">
                <a:latin typeface="Arial" panose="020B0604020202020204" pitchFamily="34" charset="0"/>
                <a:cs typeface="Arial" panose="020B0604020202020204" pitchFamily="34" charset="0"/>
              </a:rPr>
              <a:t>Texas Statewide EIR Accessibility</a:t>
            </a:r>
          </a:p>
          <a:p>
            <a:pPr algn="r" eaLnBrk="1" hangingPunct="1">
              <a:spcBef>
                <a:spcPts val="300"/>
              </a:spcBef>
              <a:spcAft>
                <a:spcPts val="300"/>
              </a:spcAft>
            </a:pP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jeff</a:t>
            </a:r>
            <a:r>
              <a:rPr lang="en-US" sz="2600" b="1" dirty="0">
                <a:latin typeface="Arial" panose="020B0604020202020204" pitchFamily="34" charset="0"/>
                <a:cs typeface="Arial" panose="020B0604020202020204" pitchFamily="34" charset="0"/>
              </a:rPr>
              <a:t> kline@dir.texas.gov</a:t>
            </a:r>
          </a:p>
          <a:p>
            <a:pPr algn="r" eaLnBrk="1" hangingPunct="1">
              <a:spcBef>
                <a:spcPts val="300"/>
              </a:spcBef>
              <a:spcAft>
                <a:spcPts val="300"/>
              </a:spcAft>
            </a:pPr>
            <a:endParaRPr lang="en-US" sz="2600" b="1" dirty="0">
              <a:latin typeface="Arial" panose="020B0604020202020204" pitchFamily="34" charset="0"/>
              <a:cs typeface="Arial" panose="020B0604020202020204" pitchFamily="34" charset="0"/>
            </a:endParaRPr>
          </a:p>
          <a:p>
            <a:pPr algn="r"/>
            <a:endParaRPr lang="en-US" sz="1800" b="1" dirty="0">
              <a:latin typeface="Arial" panose="020B0604020202020204" pitchFamily="34" charset="0"/>
              <a:cs typeface="Arial" panose="020B0604020202020204" pitchFamily="34" charset="0"/>
            </a:endParaRPr>
          </a:p>
          <a:p>
            <a:pPr algn="r" eaLnBrk="1" hangingPunct="1"/>
            <a:endParaRPr lang="en-US" sz="1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74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8600" y="649980"/>
            <a:ext cx="8686800" cy="457200"/>
          </a:xfrm>
        </p:spPr>
        <p:txBody>
          <a:bodyPr/>
          <a:lstStyle/>
          <a:p>
            <a:pPr algn="r"/>
            <a:r>
              <a:rPr lang="en-US" sz="2400" dirty="0"/>
              <a:t>IT </a:t>
            </a:r>
            <a:r>
              <a:rPr lang="en-US" sz="2400" dirty="0">
                <a:effectLst/>
              </a:rPr>
              <a:t>Accessibility</a:t>
            </a:r>
            <a:r>
              <a:rPr lang="en-US" sz="2400" dirty="0"/>
              <a:t> is a Complex Topic</a:t>
            </a:r>
          </a:p>
        </p:txBody>
      </p:sp>
      <p:sp>
        <p:nvSpPr>
          <p:cNvPr id="89091" name="Rectangle 3"/>
          <p:cNvSpPr>
            <a:spLocks noGrp="1" noChangeArrowheads="1"/>
          </p:cNvSpPr>
          <p:nvPr>
            <p:ph idx="1"/>
          </p:nvPr>
        </p:nvSpPr>
        <p:spPr>
          <a:xfrm>
            <a:off x="233815" y="1518131"/>
            <a:ext cx="8522284" cy="4721786"/>
          </a:xfrm>
        </p:spPr>
        <p:txBody>
          <a:bodyPr>
            <a:noAutofit/>
          </a:bodyPr>
          <a:lstStyle/>
          <a:p>
            <a:pPr marL="0" indent="0">
              <a:spcBef>
                <a:spcPts val="600"/>
              </a:spcBef>
              <a:buNone/>
            </a:pPr>
            <a:r>
              <a:rPr lang="en-US" sz="2000" b="1" dirty="0"/>
              <a:t>Requires a holistic approach with organizations </a:t>
            </a:r>
          </a:p>
          <a:p>
            <a:pPr>
              <a:spcBef>
                <a:spcPts val="600"/>
              </a:spcBef>
            </a:pPr>
            <a:r>
              <a:rPr lang="en-US" sz="2000" dirty="0"/>
              <a:t>Many moving parts = many challenges</a:t>
            </a:r>
          </a:p>
          <a:p>
            <a:pPr lvl="1">
              <a:spcBef>
                <a:spcPts val="600"/>
              </a:spcBef>
            </a:pPr>
            <a:r>
              <a:rPr lang="en-US" dirty="0"/>
              <a:t>Technical</a:t>
            </a:r>
          </a:p>
          <a:p>
            <a:pPr lvl="1">
              <a:spcBef>
                <a:spcPts val="600"/>
              </a:spcBef>
            </a:pPr>
            <a:r>
              <a:rPr lang="en-US" dirty="0"/>
              <a:t>Organizational</a:t>
            </a:r>
          </a:p>
          <a:p>
            <a:pPr lvl="1">
              <a:spcBef>
                <a:spcPts val="600"/>
              </a:spcBef>
            </a:pPr>
            <a:r>
              <a:rPr lang="en-US" dirty="0"/>
              <a:t>Legal</a:t>
            </a:r>
          </a:p>
          <a:p>
            <a:pPr lvl="1">
              <a:spcBef>
                <a:spcPts val="600"/>
              </a:spcBef>
            </a:pPr>
            <a:r>
              <a:rPr lang="en-US" dirty="0"/>
              <a:t>Cultural</a:t>
            </a:r>
          </a:p>
          <a:p>
            <a:pPr>
              <a:spcBef>
                <a:spcPts val="600"/>
              </a:spcBef>
            </a:pPr>
            <a:r>
              <a:rPr lang="en-US" sz="2000" dirty="0"/>
              <a:t>Touches many areas of an organization in different ways</a:t>
            </a:r>
          </a:p>
          <a:p>
            <a:pPr>
              <a:spcBef>
                <a:spcPct val="30000"/>
              </a:spcBef>
            </a:pPr>
            <a:r>
              <a:rPr lang="en-US" sz="2000" dirty="0"/>
              <a:t>Multi year initiative</a:t>
            </a:r>
          </a:p>
          <a:p>
            <a:pPr>
              <a:spcBef>
                <a:spcPct val="30000"/>
              </a:spcBef>
            </a:pPr>
            <a:r>
              <a:rPr lang="en-US" sz="2000" dirty="0"/>
              <a:t>Speed, scope, and success of strategy execution dependent on agency </a:t>
            </a:r>
          </a:p>
          <a:p>
            <a:pPr lvl="1"/>
            <a:r>
              <a:rPr lang="en-US" dirty="0"/>
              <a:t>Skills and training</a:t>
            </a:r>
          </a:p>
          <a:p>
            <a:pPr lvl="1"/>
            <a:r>
              <a:rPr lang="en-US" dirty="0"/>
              <a:t>Tools and processes</a:t>
            </a:r>
          </a:p>
          <a:p>
            <a:pPr lvl="1"/>
            <a:r>
              <a:rPr lang="en-US" dirty="0">
                <a:cs typeface="Arial" charset="0"/>
              </a:rPr>
              <a:t>Budget</a:t>
            </a:r>
          </a:p>
          <a:p>
            <a:pPr lvl="1"/>
            <a:r>
              <a:rPr lang="en-US" dirty="0">
                <a:cs typeface="Arial" charset="0"/>
              </a:rPr>
              <a:t>Level of management commitment / support</a:t>
            </a:r>
            <a:endParaRPr lang="en-US" b="1" dirty="0"/>
          </a:p>
        </p:txBody>
      </p:sp>
      <p:sp>
        <p:nvSpPr>
          <p:cNvPr id="9" name="Rectangle 6"/>
          <p:cNvSpPr>
            <a:spLocks noGrp="1" noChangeArrowheads="1"/>
          </p:cNvSpPr>
          <p:nvPr>
            <p:ph type="sldNum" sz="quarter" idx="4294967295"/>
          </p:nvPr>
        </p:nvSpPr>
        <p:spPr bwMode="auto">
          <a:xfrm>
            <a:off x="8649432" y="6572250"/>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45564F91-3F82-4A95-BD09-DA67A8A49CF4}" type="slidenum">
              <a:rPr lang="en-US"/>
              <a:pPr/>
              <a:t>10</a:t>
            </a:fld>
            <a:endParaRPr lang="en-US"/>
          </a:p>
        </p:txBody>
      </p:sp>
      <p:pic>
        <p:nvPicPr>
          <p:cNvPr id="6146" name="Picture 2" descr="Complex gear 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947" y="1443343"/>
            <a:ext cx="2323273" cy="174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728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DC8AA99-7238-42D3-B68A-A4E1B56FEE73}" type="slidenum">
              <a:rPr lang="en-US" smtClean="0"/>
              <a:t>11</a:t>
            </a:fld>
            <a:endParaRPr lang="en-US" dirty="0"/>
          </a:p>
        </p:txBody>
      </p:sp>
      <p:sp>
        <p:nvSpPr>
          <p:cNvPr id="2" name="Title 1"/>
          <p:cNvSpPr>
            <a:spLocks noGrp="1"/>
          </p:cNvSpPr>
          <p:nvPr>
            <p:ph type="title"/>
          </p:nvPr>
        </p:nvSpPr>
        <p:spPr>
          <a:xfrm>
            <a:off x="1524000" y="381000"/>
            <a:ext cx="7467600" cy="85725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Converging Accessibility Governance Models: Examples</a:t>
            </a:r>
          </a:p>
        </p:txBody>
      </p:sp>
      <p:graphicFrame>
        <p:nvGraphicFramePr>
          <p:cNvPr id="5" name="Table 4" descr="Current application of governance table"/>
          <p:cNvGraphicFramePr>
            <a:graphicFrameLocks noGrp="1"/>
          </p:cNvGraphicFramePr>
          <p:nvPr>
            <p:extLst>
              <p:ext uri="{D42A27DB-BD31-4B8C-83A1-F6EECF244321}">
                <p14:modId xmlns:p14="http://schemas.microsoft.com/office/powerpoint/2010/main" val="498123219"/>
              </p:ext>
            </p:extLst>
          </p:nvPr>
        </p:nvGraphicFramePr>
        <p:xfrm>
          <a:off x="365761" y="1867981"/>
          <a:ext cx="8379821" cy="3621686"/>
        </p:xfrm>
        <a:graphic>
          <a:graphicData uri="http://schemas.openxmlformats.org/drawingml/2006/table">
            <a:tbl>
              <a:tblPr firstRow="1" bandRow="1">
                <a:tableStyleId>{5C22544A-7EE6-4342-B048-85BDC9FD1C3A}</a:tableStyleId>
              </a:tblPr>
              <a:tblGrid>
                <a:gridCol w="854631">
                  <a:extLst>
                    <a:ext uri="{9D8B030D-6E8A-4147-A177-3AD203B41FA5}">
                      <a16:colId xmlns:a16="http://schemas.microsoft.com/office/drawing/2014/main" val="20000"/>
                    </a:ext>
                  </a:extLst>
                </a:gridCol>
                <a:gridCol w="2482466">
                  <a:extLst>
                    <a:ext uri="{9D8B030D-6E8A-4147-A177-3AD203B41FA5}">
                      <a16:colId xmlns:a16="http://schemas.microsoft.com/office/drawing/2014/main" val="20001"/>
                    </a:ext>
                  </a:extLst>
                </a:gridCol>
                <a:gridCol w="1186524">
                  <a:extLst>
                    <a:ext uri="{9D8B030D-6E8A-4147-A177-3AD203B41FA5}">
                      <a16:colId xmlns:a16="http://schemas.microsoft.com/office/drawing/2014/main" val="20002"/>
                    </a:ext>
                  </a:extLst>
                </a:gridCol>
                <a:gridCol w="1186524">
                  <a:extLst>
                    <a:ext uri="{9D8B030D-6E8A-4147-A177-3AD203B41FA5}">
                      <a16:colId xmlns:a16="http://schemas.microsoft.com/office/drawing/2014/main" val="20003"/>
                    </a:ext>
                  </a:extLst>
                </a:gridCol>
                <a:gridCol w="1186524">
                  <a:extLst>
                    <a:ext uri="{9D8B030D-6E8A-4147-A177-3AD203B41FA5}">
                      <a16:colId xmlns:a16="http://schemas.microsoft.com/office/drawing/2014/main" val="20004"/>
                    </a:ext>
                  </a:extLst>
                </a:gridCol>
                <a:gridCol w="1483152">
                  <a:extLst>
                    <a:ext uri="{9D8B030D-6E8A-4147-A177-3AD203B41FA5}">
                      <a16:colId xmlns:a16="http://schemas.microsoft.com/office/drawing/2014/main" val="20005"/>
                    </a:ext>
                  </a:extLst>
                </a:gridCol>
              </a:tblGrid>
              <a:tr h="800100">
                <a:tc>
                  <a:txBody>
                    <a:bodyPr/>
                    <a:lstStyle/>
                    <a:p>
                      <a:pPr algn="ctr"/>
                      <a:r>
                        <a:rPr lang="en-US" sz="1200" dirty="0">
                          <a:latin typeface="Arial" panose="020B0604020202020204" pitchFamily="34" charset="0"/>
                          <a:cs typeface="Arial" panose="020B0604020202020204" pitchFamily="34" charset="0"/>
                        </a:rPr>
                        <a:t>Type</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Source </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Policy Requirements</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Skills </a:t>
                      </a:r>
                      <a:r>
                        <a:rPr lang="en-US" sz="1200" baseline="0" dirty="0">
                          <a:latin typeface="Arial" panose="020B0604020202020204" pitchFamily="34" charset="0"/>
                          <a:cs typeface="Arial" panose="020B0604020202020204" pitchFamily="34" charset="0"/>
                        </a:rPr>
                        <a:t> &amp;</a:t>
                      </a:r>
                      <a:r>
                        <a:rPr lang="en-US" sz="1200" dirty="0">
                          <a:latin typeface="Arial" panose="020B0604020202020204" pitchFamily="34" charset="0"/>
                          <a:cs typeface="Arial" panose="020B0604020202020204" pitchFamily="34" charset="0"/>
                        </a:rPr>
                        <a:t>Training Requirements</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Reporting Requirements</a:t>
                      </a:r>
                    </a:p>
                  </a:txBody>
                  <a:tcPr marL="68580" marR="68580" marT="34290" marB="34290" anchor="ctr"/>
                </a:tc>
                <a:tc>
                  <a:txBody>
                    <a:bodyPr/>
                    <a:lstStyle/>
                    <a:p>
                      <a:pPr algn="ctr"/>
                      <a:r>
                        <a:rPr lang="en-US" sz="1200" dirty="0">
                          <a:latin typeface="Arial" panose="020B0604020202020204" pitchFamily="34" charset="0"/>
                          <a:cs typeface="Arial" panose="020B0604020202020204" pitchFamily="34" charset="0"/>
                        </a:rPr>
                        <a:t>Organizational, Process</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&amp;</a:t>
                      </a:r>
                      <a:r>
                        <a:rPr lang="en-US" sz="1200" baseline="0" dirty="0">
                          <a:latin typeface="Arial" panose="020B0604020202020204" pitchFamily="34" charset="0"/>
                          <a:cs typeface="Arial" panose="020B0604020202020204" pitchFamily="34" charset="0"/>
                        </a:rPr>
                        <a:t>  Planning </a:t>
                      </a:r>
                      <a:r>
                        <a:rPr lang="en-US" sz="1200" dirty="0">
                          <a:latin typeface="Arial" panose="020B0604020202020204" pitchFamily="34" charset="0"/>
                          <a:cs typeface="Arial" panose="020B0604020202020204" pitchFamily="34" charset="0"/>
                        </a:rPr>
                        <a:t>Requirements</a:t>
                      </a:r>
                    </a:p>
                  </a:txBody>
                  <a:tcPr marL="68580" marR="68580" marT="34290" marB="34290" anchor="ctr"/>
                </a:tc>
                <a:extLst>
                  <a:ext uri="{0D108BD9-81ED-4DB2-BD59-A6C34878D82A}">
                    <a16:rowId xmlns:a16="http://schemas.microsoft.com/office/drawing/2014/main" val="10000"/>
                  </a:ext>
                </a:extLst>
              </a:tr>
              <a:tr h="777240">
                <a:tc>
                  <a:txBody>
                    <a:bodyPr/>
                    <a:lstStyle/>
                    <a:p>
                      <a:pPr algn="ctr"/>
                      <a:r>
                        <a:rPr lang="en-US" sz="1100" b="1" dirty="0">
                          <a:latin typeface="Arial" panose="020B0604020202020204" pitchFamily="34" charset="0"/>
                          <a:cs typeface="Arial" panose="020B0604020202020204" pitchFamily="34" charset="0"/>
                        </a:rPr>
                        <a:t>Directive</a:t>
                      </a:r>
                    </a:p>
                  </a:txBody>
                  <a:tcPr marL="68580" marR="68580" marT="34290" marB="34290" anchor="ctr"/>
                </a:tc>
                <a:tc>
                  <a:txBody>
                    <a:bodyPr/>
                    <a:lstStyle/>
                    <a:p>
                      <a:pPr marL="0" indent="0" algn="ctr" rtl="0" eaLnBrk="1" latinLnBrk="0" hangingPunct="1">
                        <a:buFont typeface="Arial" panose="020B0604020202020204" pitchFamily="34" charset="0"/>
                        <a:buNone/>
                      </a:pPr>
                      <a:r>
                        <a:rPr lang="en-US" sz="1200" b="1" kern="1200" dirty="0">
                          <a:solidFill>
                            <a:schemeClr val="tx1"/>
                          </a:solidFill>
                          <a:effectLst/>
                          <a:latin typeface="Arial" panose="020B0604020202020204" pitchFamily="34" charset="0"/>
                          <a:ea typeface="+mn-ea"/>
                          <a:cs typeface="Arial" panose="020B0604020202020204" pitchFamily="34" charset="0"/>
                        </a:rPr>
                        <a:t>Office of Management and Budget </a:t>
                      </a:r>
                    </a:p>
                    <a:p>
                      <a:pPr marL="0" indent="0" algn="ctr" rtl="0" eaLnBrk="1" latinLnBrk="0" hangingPunct="1">
                        <a:buFont typeface="Arial" panose="020B0604020202020204" pitchFamily="34" charset="0"/>
                        <a:buNone/>
                      </a:pPr>
                      <a:r>
                        <a:rPr lang="en-US" sz="1200" b="0" kern="1200" dirty="0">
                          <a:solidFill>
                            <a:schemeClr val="tx1"/>
                          </a:solidFill>
                          <a:effectLst/>
                          <a:latin typeface="Arial" panose="020B0604020202020204" pitchFamily="34" charset="0"/>
                          <a:ea typeface="+mn-ea"/>
                          <a:cs typeface="Arial" panose="020B0604020202020204" pitchFamily="34" charset="0"/>
                        </a:rPr>
                        <a:t>S</a:t>
                      </a:r>
                      <a:r>
                        <a:rPr lang="en-US" sz="1100" b="0" kern="1200" dirty="0">
                          <a:solidFill>
                            <a:schemeClr val="tx1"/>
                          </a:solidFill>
                          <a:effectLst/>
                          <a:latin typeface="Arial" panose="020B0604020202020204" pitchFamily="34" charset="0"/>
                          <a:ea typeface="+mn-ea"/>
                          <a:cs typeface="Arial" panose="020B0604020202020204" pitchFamily="34" charset="0"/>
                        </a:rPr>
                        <a:t>trategic Plan for Improving Management of Section 508</a:t>
                      </a:r>
                      <a:endParaRPr lang="en-US" sz="1100" b="0" dirty="0">
                        <a:solidFill>
                          <a:schemeClr val="tx1"/>
                        </a:solidFill>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1"/>
                  </a:ext>
                </a:extLst>
              </a:tr>
              <a:tr h="726086">
                <a:tc>
                  <a:txBody>
                    <a:bodyPr/>
                    <a:lstStyle/>
                    <a:p>
                      <a:pPr algn="ctr"/>
                      <a:r>
                        <a:rPr lang="en-US" sz="1100" b="1" dirty="0">
                          <a:solidFill>
                            <a:schemeClr val="tx1"/>
                          </a:solidFill>
                          <a:latin typeface="Arial" panose="020B0604020202020204" pitchFamily="34" charset="0"/>
                          <a:cs typeface="Arial" panose="020B0604020202020204" pitchFamily="34" charset="0"/>
                        </a:rPr>
                        <a:t>Statute</a:t>
                      </a:r>
                    </a:p>
                  </a:txBody>
                  <a:tcPr marL="68580" marR="68580" marT="34290" marB="34290" anchor="ctr"/>
                </a:tc>
                <a:tc>
                  <a:txBody>
                    <a:bodyPr/>
                    <a:lstStyle/>
                    <a:p>
                      <a:pPr marL="0" indent="0" algn="ctr">
                        <a:buFont typeface="Arial" panose="020B0604020202020204" pitchFamily="34" charset="0"/>
                        <a:buNone/>
                      </a:pPr>
                      <a:r>
                        <a:rPr lang="en-US" sz="1100" b="1" dirty="0">
                          <a:latin typeface="Arial" panose="020B0604020202020204" pitchFamily="34" charset="0"/>
                          <a:cs typeface="Arial" panose="020B0604020202020204" pitchFamily="34" charset="0"/>
                        </a:rPr>
                        <a:t>Province of Ontario Canada </a:t>
                      </a:r>
                    </a:p>
                    <a:p>
                      <a:pPr marL="0" indent="0" algn="ctr">
                        <a:buFont typeface="Arial" panose="020B0604020202020204" pitchFamily="34" charset="0"/>
                        <a:buNone/>
                      </a:pPr>
                      <a:r>
                        <a:rPr lang="en-US" sz="1100" b="0" dirty="0">
                          <a:latin typeface="Arial" panose="020B0604020202020204" pitchFamily="34" charset="0"/>
                          <a:cs typeface="Arial" panose="020B0604020202020204" pitchFamily="34" charset="0"/>
                        </a:rPr>
                        <a:t>Accessibility for Ontarians with Disabilities Act (AODA) </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2"/>
                  </a:ext>
                </a:extLst>
              </a:tr>
              <a:tr h="566348">
                <a:tc>
                  <a:txBody>
                    <a:bodyPr/>
                    <a:lstStyle/>
                    <a:p>
                      <a:pPr algn="ctr"/>
                      <a:r>
                        <a:rPr lang="en-US" sz="1100" b="1" dirty="0">
                          <a:latin typeface="Arial" panose="020B0604020202020204" pitchFamily="34" charset="0"/>
                          <a:cs typeface="Arial" panose="020B0604020202020204" pitchFamily="34" charset="0"/>
                        </a:rPr>
                        <a:t>Litigation Settlement</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effectLst/>
                          <a:latin typeface="Arial" panose="020B0604020202020204" pitchFamily="34" charset="0"/>
                          <a:ea typeface="+mn-ea"/>
                          <a:cs typeface="Arial" panose="020B0604020202020204" pitchFamily="34" charset="0"/>
                        </a:rPr>
                        <a:t>US DoJ</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anose="020B0604020202020204" pitchFamily="34" charset="0"/>
                          <a:ea typeface="+mn-ea"/>
                          <a:cs typeface="Arial" panose="020B0604020202020204" pitchFamily="34" charset="0"/>
                        </a:rPr>
                        <a:t>HR Block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kern="1200" dirty="0" err="1">
                          <a:solidFill>
                            <a:schemeClr val="tx1"/>
                          </a:solidFill>
                          <a:effectLst/>
                          <a:latin typeface="Arial" panose="020B0604020202020204" pitchFamily="34" charset="0"/>
                          <a:ea typeface="+mn-ea"/>
                          <a:cs typeface="Arial" panose="020B0604020202020204" pitchFamily="34" charset="0"/>
                        </a:rPr>
                        <a:t>PeaPod</a:t>
                      </a:r>
                      <a:endParaRPr lang="en-US" sz="11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3"/>
                  </a:ext>
                </a:extLst>
              </a:tr>
              <a:tr h="726086">
                <a:tc>
                  <a:txBody>
                    <a:bodyPr/>
                    <a:lstStyle/>
                    <a:p>
                      <a:pPr algn="ctr"/>
                      <a:r>
                        <a:rPr lang="en-US" sz="1100" b="1" dirty="0">
                          <a:latin typeface="Arial" panose="020B0604020202020204" pitchFamily="34" charset="0"/>
                          <a:cs typeface="Arial" panose="020B0604020202020204" pitchFamily="34" charset="0"/>
                        </a:rPr>
                        <a:t>Litigation  Settlement </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US DoE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Arial" panose="020B0604020202020204" pitchFamily="34" charset="0"/>
                          <a:cs typeface="Arial" panose="020B0604020202020204" pitchFamily="34" charset="0"/>
                        </a:rPr>
                        <a:t>Youngstown State University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latin typeface="Arial" panose="020B0604020202020204" pitchFamily="34" charset="0"/>
                          <a:cs typeface="Arial" panose="020B0604020202020204" pitchFamily="34" charset="0"/>
                        </a:rPr>
                        <a:t>University of Montana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tc>
                  <a:txBody>
                    <a:bodyPr/>
                    <a:lstStyle/>
                    <a:p>
                      <a:pPr algn="ctr"/>
                      <a:r>
                        <a:rPr lang="en-US" sz="11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4"/>
                  </a:ext>
                </a:extLst>
              </a:tr>
            </a:tbl>
          </a:graphicData>
        </a:graphic>
      </p:graphicFrame>
      <p:sp>
        <p:nvSpPr>
          <p:cNvPr id="7" name="Rectangle 3" descr="Man in from of a pole with arrows poinitng in all directions"/>
          <p:cNvSpPr>
            <a:spLocks noGrp="1" noChangeArrowheads="1"/>
          </p:cNvSpPr>
          <p:nvPr>
            <p:ph sz="half" idx="1"/>
          </p:nvPr>
        </p:nvSpPr>
        <p:spPr>
          <a:xfrm>
            <a:off x="273455" y="5672426"/>
            <a:ext cx="8564432" cy="893943"/>
          </a:xfrm>
        </p:spPr>
        <p:txBody>
          <a:bodyPr>
            <a:normAutofit/>
          </a:bodyPr>
          <a:lstStyle/>
          <a:p>
            <a:pPr marL="68580" indent="0" algn="ctr">
              <a:lnSpc>
                <a:spcPct val="120000"/>
              </a:lnSpc>
              <a:spcBef>
                <a:spcPts val="300"/>
              </a:spcBef>
              <a:spcAft>
                <a:spcPts val="300"/>
              </a:spcAft>
              <a:buNone/>
            </a:pPr>
            <a:r>
              <a:rPr lang="en-US" sz="2000" b="1" dirty="0">
                <a:latin typeface="Arial" panose="020B0604020202020204" pitchFamily="34" charset="0"/>
                <a:cs typeface="Arial" panose="020B0604020202020204" pitchFamily="34" charset="0"/>
              </a:rPr>
              <a:t>Could / should such governance criteria be made less “ad hoc” and more formalized? </a:t>
            </a:r>
            <a:r>
              <a:rPr lang="en-US" sz="20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4983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r"/>
            <a:fld id="{9F929255-51E3-4E0C-96DB-9C1131F8BD9F}" type="slidenum">
              <a:rPr lang="en-US" altLang="en-US" smtClean="0">
                <a:solidFill>
                  <a:srgbClr val="000000"/>
                </a:solidFill>
              </a:rPr>
              <a:pPr algn="r"/>
              <a:t>12</a:t>
            </a:fld>
            <a:endParaRPr lang="en-US" altLang="en-US" dirty="0">
              <a:solidFill>
                <a:srgbClr val="000000"/>
              </a:solidFill>
            </a:endParaRPr>
          </a:p>
        </p:txBody>
      </p:sp>
      <p:sp>
        <p:nvSpPr>
          <p:cNvPr id="2" name="Title 1"/>
          <p:cNvSpPr>
            <a:spLocks noGrp="1"/>
          </p:cNvSpPr>
          <p:nvPr>
            <p:ph type="title"/>
          </p:nvPr>
        </p:nvSpPr>
        <p:spPr>
          <a:xfrm>
            <a:off x="304800" y="685800"/>
            <a:ext cx="8610600" cy="6858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Policy Driven Adoption for Accessibility (PDAA)</a:t>
            </a:r>
          </a:p>
        </p:txBody>
      </p:sp>
      <p:sp>
        <p:nvSpPr>
          <p:cNvPr id="3" name="Content Placeholder 2"/>
          <p:cNvSpPr>
            <a:spLocks noGrp="1"/>
          </p:cNvSpPr>
          <p:nvPr>
            <p:ph sz="half" idx="1"/>
          </p:nvPr>
        </p:nvSpPr>
        <p:spPr>
          <a:xfrm>
            <a:off x="228600" y="1798637"/>
            <a:ext cx="8458200" cy="2316163"/>
          </a:xfrm>
        </p:spPr>
        <p:txBody>
          <a:bodyPr>
            <a:normAutofit/>
          </a:bodyPr>
          <a:lstStyle/>
          <a:p>
            <a:pPr marL="0" lvl="0" indent="0" algn="ctr">
              <a:buNone/>
            </a:pPr>
            <a:r>
              <a:rPr lang="en-US" b="1" dirty="0">
                <a:latin typeface="Arial" panose="020B0604020202020204" pitchFamily="34" charset="0"/>
                <a:cs typeface="Arial" panose="020B0604020202020204" pitchFamily="34" charset="0"/>
              </a:rPr>
              <a:t>The integration of  ICT accessibility governance into organization policies in a way that enables organizations to </a:t>
            </a:r>
            <a:r>
              <a:rPr lang="en-US" b="1" u="sng" dirty="0">
                <a:latin typeface="Arial" panose="020B0604020202020204" pitchFamily="34" charset="0"/>
                <a:cs typeface="Arial" panose="020B0604020202020204" pitchFamily="34" charset="0"/>
              </a:rPr>
              <a:t>drive themselves </a:t>
            </a:r>
            <a:r>
              <a:rPr lang="en-US" b="1" dirty="0">
                <a:latin typeface="Arial" panose="020B0604020202020204" pitchFamily="34" charset="0"/>
                <a:cs typeface="Arial" panose="020B0604020202020204" pitchFamily="34" charset="0"/>
              </a:rPr>
              <a:t>to improve accessibility adoption.</a:t>
            </a:r>
            <a:endParaRPr lang="en-US" sz="2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762000" y="3657600"/>
            <a:ext cx="7772400" cy="2667000"/>
          </a:xfrm>
        </p:spPr>
        <p:txBody>
          <a:bodyPr/>
          <a:lstStyle/>
          <a:p>
            <a:pPr lvl="2"/>
            <a:r>
              <a:rPr lang="en-US" sz="2400" dirty="0">
                <a:latin typeface="Arial" panose="020B0604020202020204" pitchFamily="34" charset="0"/>
                <a:cs typeface="Arial" panose="020B0604020202020204" pitchFamily="34" charset="0"/>
              </a:rPr>
              <a:t>Makes IT accessibility difficult to ignore</a:t>
            </a:r>
          </a:p>
          <a:p>
            <a:pPr lvl="2"/>
            <a:r>
              <a:rPr lang="en-US" sz="2400" dirty="0">
                <a:latin typeface="Arial" panose="020B0604020202020204" pitchFamily="34" charset="0"/>
                <a:cs typeface="Arial" panose="020B0604020202020204" pitchFamily="34" charset="0"/>
              </a:rPr>
              <a:t>Not prescriptive,</a:t>
            </a:r>
            <a:r>
              <a:rPr lang="en-US"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tells what, not how</a:t>
            </a:r>
          </a:p>
          <a:p>
            <a:pPr lvl="2"/>
            <a:r>
              <a:rPr lang="en-US" sz="2400" dirty="0">
                <a:latin typeface="Arial" panose="020B0604020202020204" pitchFamily="34" charset="0"/>
                <a:cs typeface="Arial" panose="020B0604020202020204" pitchFamily="34" charset="0"/>
              </a:rPr>
              <a:t>Governed through non-technical methods</a:t>
            </a:r>
          </a:p>
          <a:p>
            <a:pPr lvl="2"/>
            <a:r>
              <a:rPr lang="en-US" sz="2400" dirty="0">
                <a:latin typeface="Arial" panose="020B0604020202020204" pitchFamily="34" charset="0"/>
                <a:cs typeface="Arial" panose="020B0604020202020204" pitchFamily="34" charset="0"/>
              </a:rPr>
              <a:t>Accelerates marketplace innovations</a:t>
            </a:r>
          </a:p>
        </p:txBody>
      </p:sp>
    </p:spTree>
    <p:extLst>
      <p:ext uri="{BB962C8B-B14F-4D97-AF65-F5344CB8AC3E}">
        <p14:creationId xmlns:p14="http://schemas.microsoft.com/office/powerpoint/2010/main" val="384770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383343" y="6400800"/>
            <a:ext cx="1600200" cy="273844"/>
          </a:xfrm>
          <a:prstGeom prst="rect">
            <a:avLst/>
          </a:prstGeom>
        </p:spPr>
        <p:txBody>
          <a:bodyPr/>
          <a:lstStyle/>
          <a:p>
            <a:fld id="{EDC8AA99-7238-42D3-B68A-A4E1B56FEE73}" type="slidenum">
              <a:rPr lang="en-US" smtClean="0"/>
              <a:t>13</a:t>
            </a:fld>
            <a:endParaRPr lang="en-US" dirty="0"/>
          </a:p>
        </p:txBody>
      </p:sp>
      <p:sp>
        <p:nvSpPr>
          <p:cNvPr id="2" name="Title 1"/>
          <p:cNvSpPr>
            <a:spLocks noGrp="1"/>
          </p:cNvSpPr>
          <p:nvPr>
            <p:ph type="title"/>
          </p:nvPr>
        </p:nvSpPr>
        <p:spPr>
          <a:xfrm>
            <a:off x="609600" y="457200"/>
            <a:ext cx="8373943" cy="994172"/>
          </a:xfrm>
        </p:spPr>
        <p:txBody>
          <a:bodyPr vert="horz" lIns="91440" tIns="45720" rIns="91440" bIns="45720" rtlCol="0" anchor="ctr">
            <a:normAutofit/>
          </a:bodyPr>
          <a:lstStyle/>
          <a:p>
            <a:pPr algn="r"/>
            <a:r>
              <a:rPr lang="it-IT" sz="2400" b="0" dirty="0">
                <a:effectLst/>
                <a:latin typeface="Arial" panose="020B0604020202020204" pitchFamily="34" charset="0"/>
                <a:cs typeface="Arial" panose="020B0604020202020204" pitchFamily="34" charset="0"/>
              </a:rPr>
              <a:t>Policy Driven Adoption for Accessibility (PDAA) -  Core Criteria</a:t>
            </a:r>
            <a:endParaRPr lang="en-US" sz="2400" b="0" dirty="0">
              <a:effectLst/>
              <a:latin typeface="Arial" panose="020B0604020202020204" pitchFamily="34" charset="0"/>
              <a:cs typeface="Arial" panose="020B0604020202020204" pitchFamily="34" charset="0"/>
            </a:endParaRPr>
          </a:p>
        </p:txBody>
      </p:sp>
      <p:graphicFrame>
        <p:nvGraphicFramePr>
          <p:cNvPr id="7" name="Table 6" descr="PDAA Maturity Model and Self Assessment table"/>
          <p:cNvGraphicFramePr>
            <a:graphicFrameLocks noGrp="1"/>
          </p:cNvGraphicFramePr>
          <p:nvPr>
            <p:extLst>
              <p:ext uri="{D42A27DB-BD31-4B8C-83A1-F6EECF244321}">
                <p14:modId xmlns:p14="http://schemas.microsoft.com/office/powerpoint/2010/main" val="2231046336"/>
              </p:ext>
            </p:extLst>
          </p:nvPr>
        </p:nvGraphicFramePr>
        <p:xfrm>
          <a:off x="566604" y="1885950"/>
          <a:ext cx="7943850" cy="3714749"/>
        </p:xfrm>
        <a:graphic>
          <a:graphicData uri="http://schemas.openxmlformats.org/drawingml/2006/table">
            <a:tbl>
              <a:tblPr firstRow="1" firstCol="1" bandRow="1">
                <a:tableStyleId>{5C22544A-7EE6-4342-B048-85BDC9FD1C3A}</a:tableStyleId>
              </a:tblPr>
              <a:tblGrid>
                <a:gridCol w="1789155">
                  <a:extLst>
                    <a:ext uri="{9D8B030D-6E8A-4147-A177-3AD203B41FA5}">
                      <a16:colId xmlns:a16="http://schemas.microsoft.com/office/drawing/2014/main" val="20000"/>
                    </a:ext>
                  </a:extLst>
                </a:gridCol>
                <a:gridCol w="6154695">
                  <a:extLst>
                    <a:ext uri="{9D8B030D-6E8A-4147-A177-3AD203B41FA5}">
                      <a16:colId xmlns:a16="http://schemas.microsoft.com/office/drawing/2014/main" val="20001"/>
                    </a:ext>
                  </a:extLst>
                </a:gridCol>
              </a:tblGrid>
              <a:tr h="332419">
                <a:tc>
                  <a:txBody>
                    <a:bodyPr/>
                    <a:lstStyle/>
                    <a:p>
                      <a:pPr marL="0" marR="0">
                        <a:lnSpc>
                          <a:spcPct val="107000"/>
                        </a:lnSpc>
                        <a:spcBef>
                          <a:spcPts val="0"/>
                        </a:spcBef>
                        <a:spcAft>
                          <a:spcPts val="0"/>
                        </a:spcAft>
                        <a:tabLst>
                          <a:tab pos="228600" algn="l"/>
                          <a:tab pos="685800" algn="l"/>
                          <a:tab pos="457200" algn="l"/>
                        </a:tabLst>
                      </a:pPr>
                      <a:endParaRPr lang="en-US" sz="15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mpd="sng">
                      <a:noFill/>
                    </a:lnL>
                    <a:lnT w="12700" cmpd="sng">
                      <a:noFill/>
                    </a:lnT>
                    <a:noFill/>
                  </a:tcPr>
                </a:tc>
                <a:tc>
                  <a:txBody>
                    <a:bodyPr/>
                    <a:lstStyle/>
                    <a:p>
                      <a:pPr marL="0" marR="0">
                        <a:lnSpc>
                          <a:spcPct val="107000"/>
                        </a:lnSpc>
                        <a:spcBef>
                          <a:spcPts val="0"/>
                        </a:spcBef>
                        <a:spcAft>
                          <a:spcPts val="0"/>
                        </a:spcAft>
                        <a:tabLst>
                          <a:tab pos="228600" algn="l"/>
                          <a:tab pos="685800" algn="l"/>
                          <a:tab pos="457200" algn="l"/>
                        </a:tabLst>
                      </a:pPr>
                      <a:r>
                        <a:rPr lang="en-US" sz="1500" dirty="0">
                          <a:effectLst/>
                          <a:latin typeface="Arial" panose="020B0604020202020204" pitchFamily="34" charset="0"/>
                          <a:cs typeface="Arial" panose="020B0604020202020204" pitchFamily="34" charset="0"/>
                        </a:rPr>
                        <a:t>Core Criteria</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R w="12700" cmpd="sng">
                      <a:noFill/>
                    </a:lnR>
                    <a:lnT w="12700" cmpd="sng">
                      <a:noFill/>
                    </a:lnT>
                  </a:tcPr>
                </a:tc>
                <a:extLst>
                  <a:ext uri="{0D108BD9-81ED-4DB2-BD59-A6C34878D82A}">
                    <a16:rowId xmlns:a16="http://schemas.microsoft.com/office/drawing/2014/main" val="10000"/>
                  </a:ext>
                </a:extLst>
              </a:tr>
              <a:tr h="442136">
                <a:tc>
                  <a:txBody>
                    <a:bodyPr/>
                    <a:lstStyle/>
                    <a:p>
                      <a:pPr marL="0" marR="0">
                        <a:lnSpc>
                          <a:spcPct val="107000"/>
                        </a:lnSpc>
                        <a:spcBef>
                          <a:spcPts val="0"/>
                        </a:spcBef>
                        <a:spcAft>
                          <a:spcPts val="0"/>
                        </a:spcAft>
                        <a:tabLst>
                          <a:tab pos="228600" algn="l"/>
                          <a:tab pos="685800" algn="l"/>
                          <a:tab pos="457200" algn="l"/>
                        </a:tabLst>
                      </a:pPr>
                      <a:r>
                        <a:rPr lang="en-US" sz="1400" dirty="0">
                          <a:effectLst/>
                          <a:latin typeface="Arial" panose="020B0604020202020204" pitchFamily="34" charset="0"/>
                          <a:cs typeface="Arial" panose="020B0604020202020204" pitchFamily="34" charset="0"/>
                        </a:rPr>
                        <a:t>Policy</a:t>
                      </a:r>
                      <a:r>
                        <a:rPr lang="en-US" sz="1400" baseline="0" dirty="0">
                          <a:effectLst/>
                          <a:latin typeface="Arial" panose="020B0604020202020204" pitchFamily="34" charset="0"/>
                          <a:cs typeface="Arial" panose="020B0604020202020204" pitchFamily="34" charset="0"/>
                        </a:rPr>
                        <a:t> Creation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400" b="1" dirty="0">
                          <a:effectLst/>
                          <a:latin typeface="Arial" panose="020B0604020202020204" pitchFamily="34" charset="0"/>
                          <a:cs typeface="Arial" panose="020B0604020202020204" pitchFamily="34" charset="0"/>
                        </a:rPr>
                        <a:t>1. Develop, implement, and maintain an ICT accessibility policy.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R w="12700" cmpd="sng">
                      <a:noFill/>
                    </a:lnR>
                    <a:solidFill>
                      <a:schemeClr val="accent1">
                        <a:lumMod val="40000"/>
                        <a:lumOff val="60000"/>
                      </a:schemeClr>
                    </a:solidFill>
                  </a:tcPr>
                </a:tc>
                <a:extLst>
                  <a:ext uri="{0D108BD9-81ED-4DB2-BD59-A6C34878D82A}">
                    <a16:rowId xmlns:a16="http://schemas.microsoft.com/office/drawing/2014/main" val="10001"/>
                  </a:ext>
                </a:extLst>
              </a:tr>
              <a:tr h="559658">
                <a:tc>
                  <a:txBody>
                    <a:bodyPr/>
                    <a:lstStyle/>
                    <a:p>
                      <a:pPr marL="0" marR="0">
                        <a:lnSpc>
                          <a:spcPct val="107000"/>
                        </a:lnSpc>
                        <a:spcBef>
                          <a:spcPts val="0"/>
                        </a:spcBef>
                        <a:spcAft>
                          <a:spcPts val="0"/>
                        </a:spcAft>
                        <a:tabLst>
                          <a:tab pos="228600" algn="l"/>
                          <a:tab pos="685800" algn="l"/>
                          <a:tab pos="457200" algn="l"/>
                        </a:tabLst>
                      </a:pPr>
                      <a:r>
                        <a:rPr lang="en-US" sz="1400" dirty="0">
                          <a:effectLst/>
                          <a:latin typeface="Arial" panose="020B0604020202020204" pitchFamily="34" charset="0"/>
                          <a:cs typeface="Arial" panose="020B0604020202020204" pitchFamily="34" charset="0"/>
                        </a:rPr>
                        <a:t>Organization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400" b="1" dirty="0">
                          <a:effectLst/>
                          <a:latin typeface="Arial" panose="020B0604020202020204" pitchFamily="34" charset="0"/>
                          <a:cs typeface="Arial" panose="020B0604020202020204" pitchFamily="34" charset="0"/>
                        </a:rPr>
                        <a:t>2. Establish and maintain an organizational structure that enables and facilitates progress in ICT accessibility.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R w="12700" cmpd="sng">
                      <a:noFill/>
                    </a:lnR>
                    <a:solidFill>
                      <a:schemeClr val="accent1">
                        <a:lumMod val="40000"/>
                        <a:lumOff val="60000"/>
                      </a:schemeClr>
                    </a:solidFill>
                  </a:tcPr>
                </a:tc>
                <a:extLst>
                  <a:ext uri="{0D108BD9-81ED-4DB2-BD59-A6C34878D82A}">
                    <a16:rowId xmlns:a16="http://schemas.microsoft.com/office/drawing/2014/main" val="10002"/>
                  </a:ext>
                </a:extLst>
              </a:tr>
              <a:tr h="698940">
                <a:tc>
                  <a:txBody>
                    <a:bodyPr/>
                    <a:lstStyle/>
                    <a:p>
                      <a:pPr marL="0" marR="0">
                        <a:lnSpc>
                          <a:spcPct val="107000"/>
                        </a:lnSpc>
                        <a:spcBef>
                          <a:spcPts val="0"/>
                        </a:spcBef>
                        <a:spcAft>
                          <a:spcPts val="0"/>
                        </a:spcAft>
                        <a:tabLst>
                          <a:tab pos="228600" algn="l"/>
                          <a:tab pos="685800" algn="l"/>
                          <a:tab pos="457200" algn="l"/>
                        </a:tabLst>
                      </a:pPr>
                      <a:r>
                        <a:rPr lang="en-US" sz="1400" dirty="0">
                          <a:effectLst/>
                          <a:latin typeface="Arial" panose="020B0604020202020204" pitchFamily="34" charset="0"/>
                          <a:cs typeface="Arial" panose="020B0604020202020204" pitchFamily="34" charset="0"/>
                        </a:rPr>
                        <a:t>Business</a:t>
                      </a:r>
                      <a:r>
                        <a:rPr lang="en-US" sz="1400" baseline="0" dirty="0">
                          <a:effectLst/>
                          <a:latin typeface="Arial" panose="020B0604020202020204" pitchFamily="34" charset="0"/>
                          <a:cs typeface="Arial" panose="020B0604020202020204" pitchFamily="34" charset="0"/>
                        </a:rPr>
                        <a:t> Process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400" b="1" dirty="0">
                          <a:effectLst/>
                          <a:latin typeface="Arial" panose="020B0604020202020204" pitchFamily="34" charset="0"/>
                          <a:cs typeface="Arial" panose="020B0604020202020204" pitchFamily="34" charset="0"/>
                        </a:rPr>
                        <a:t>3. Integrate ICT accessibility criteria into key phases of development, procurement, acquisitions, and other relevant business processes.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R w="12700" cmpd="sng">
                      <a:noFill/>
                    </a:lnR>
                    <a:solidFill>
                      <a:schemeClr val="accent1">
                        <a:lumMod val="40000"/>
                        <a:lumOff val="60000"/>
                      </a:schemeClr>
                    </a:solidFill>
                  </a:tcPr>
                </a:tc>
                <a:extLst>
                  <a:ext uri="{0D108BD9-81ED-4DB2-BD59-A6C34878D82A}">
                    <a16:rowId xmlns:a16="http://schemas.microsoft.com/office/drawing/2014/main" val="10003"/>
                  </a:ext>
                </a:extLst>
              </a:tr>
              <a:tr h="562280">
                <a:tc>
                  <a:txBody>
                    <a:bodyPr/>
                    <a:lstStyle/>
                    <a:p>
                      <a:pPr marL="0" marR="0">
                        <a:lnSpc>
                          <a:spcPct val="107000"/>
                        </a:lnSpc>
                        <a:spcBef>
                          <a:spcPts val="0"/>
                        </a:spcBef>
                        <a:spcAft>
                          <a:spcPts val="0"/>
                        </a:spcAft>
                        <a:tabLst>
                          <a:tab pos="228600" algn="l"/>
                          <a:tab pos="685800" algn="l"/>
                          <a:tab pos="457200" algn="l"/>
                        </a:tabLst>
                      </a:pPr>
                      <a:r>
                        <a:rPr lang="en-US" sz="1400" dirty="0">
                          <a:effectLst/>
                          <a:latin typeface="Arial" panose="020B0604020202020204" pitchFamily="34" charset="0"/>
                          <a:cs typeface="Arial" panose="020B0604020202020204" pitchFamily="34" charset="0"/>
                        </a:rPr>
                        <a:t>Compliance</a:t>
                      </a:r>
                      <a:r>
                        <a:rPr lang="en-US" sz="1400" baseline="0" dirty="0">
                          <a:effectLst/>
                          <a:latin typeface="Arial" panose="020B0604020202020204" pitchFamily="34" charset="0"/>
                          <a:cs typeface="Arial" panose="020B0604020202020204" pitchFamily="34" charset="0"/>
                        </a:rPr>
                        <a:t> Planning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400" b="1" dirty="0">
                          <a:effectLst/>
                          <a:latin typeface="Arial" panose="020B0604020202020204" pitchFamily="34" charset="0"/>
                          <a:cs typeface="Arial" panose="020B0604020202020204" pitchFamily="34" charset="0"/>
                        </a:rPr>
                        <a:t>4. Provide processes for addressing inaccessible ICT.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R w="12700" cmpd="sng">
                      <a:noFill/>
                    </a:lnR>
                    <a:solidFill>
                      <a:schemeClr val="accent1">
                        <a:lumMod val="40000"/>
                        <a:lumOff val="60000"/>
                      </a:schemeClr>
                    </a:solidFill>
                  </a:tcPr>
                </a:tc>
                <a:extLst>
                  <a:ext uri="{0D108BD9-81ED-4DB2-BD59-A6C34878D82A}">
                    <a16:rowId xmlns:a16="http://schemas.microsoft.com/office/drawing/2014/main" val="10004"/>
                  </a:ext>
                </a:extLst>
              </a:tr>
              <a:tr h="559658">
                <a:tc>
                  <a:txBody>
                    <a:bodyPr/>
                    <a:lstStyle/>
                    <a:p>
                      <a:pPr marL="0" marR="0">
                        <a:lnSpc>
                          <a:spcPct val="107000"/>
                        </a:lnSpc>
                        <a:spcBef>
                          <a:spcPts val="0"/>
                        </a:spcBef>
                        <a:spcAft>
                          <a:spcPts val="0"/>
                        </a:spcAft>
                        <a:tabLst>
                          <a:tab pos="228600" algn="l"/>
                          <a:tab pos="685800" algn="l"/>
                          <a:tab pos="457200" algn="l"/>
                        </a:tabLst>
                      </a:pPr>
                      <a:r>
                        <a:rPr lang="en-US" sz="1400" dirty="0">
                          <a:effectLst/>
                          <a:latin typeface="Arial" panose="020B0604020202020204" pitchFamily="34" charset="0"/>
                          <a:cs typeface="Arial" panose="020B0604020202020204" pitchFamily="34" charset="0"/>
                        </a:rPr>
                        <a:t>Training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mpd="sng">
                      <a:noFill/>
                    </a:lnL>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400" b="1" dirty="0">
                          <a:effectLst/>
                          <a:latin typeface="Arial" panose="020B0604020202020204" pitchFamily="34" charset="0"/>
                          <a:cs typeface="Arial" panose="020B0604020202020204" pitchFamily="34" charset="0"/>
                        </a:rPr>
                        <a:t>5. Ensure the availability of relevant ICT accessibility skills within (or to) the organization.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R w="12700" cmpd="sng">
                      <a:noFill/>
                    </a:lnR>
                    <a:solidFill>
                      <a:schemeClr val="accent1">
                        <a:lumMod val="40000"/>
                        <a:lumOff val="60000"/>
                      </a:schemeClr>
                    </a:solidFill>
                  </a:tcPr>
                </a:tc>
                <a:extLst>
                  <a:ext uri="{0D108BD9-81ED-4DB2-BD59-A6C34878D82A}">
                    <a16:rowId xmlns:a16="http://schemas.microsoft.com/office/drawing/2014/main" val="10005"/>
                  </a:ext>
                </a:extLst>
              </a:tr>
              <a:tr h="559658">
                <a:tc>
                  <a:txBody>
                    <a:bodyPr/>
                    <a:lstStyle/>
                    <a:p>
                      <a:pPr marL="0" marR="0">
                        <a:lnSpc>
                          <a:spcPct val="107000"/>
                        </a:lnSpc>
                        <a:spcBef>
                          <a:spcPts val="0"/>
                        </a:spcBef>
                        <a:spcAft>
                          <a:spcPts val="0"/>
                        </a:spcAft>
                        <a:tabLst>
                          <a:tab pos="228600" algn="l"/>
                          <a:tab pos="685800" algn="l"/>
                          <a:tab pos="457200" algn="l"/>
                        </a:tabLst>
                      </a:pPr>
                      <a:r>
                        <a:rPr lang="en-US" sz="1400" dirty="0">
                          <a:effectLst/>
                          <a:latin typeface="Arial" panose="020B0604020202020204" pitchFamily="34" charset="0"/>
                          <a:cs typeface="Arial" panose="020B0604020202020204" pitchFamily="34" charset="0"/>
                        </a:rPr>
                        <a:t>Communication</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mpd="sng">
                      <a:noFill/>
                    </a:lnL>
                    <a:lnB w="12700" cmpd="sng">
                      <a:noFill/>
                    </a:lnB>
                  </a:tcPr>
                </a:tc>
                <a:tc>
                  <a:txBody>
                    <a:bodyPr/>
                    <a:lstStyle/>
                    <a:p>
                      <a:pPr marL="0" marR="0" indent="0">
                        <a:lnSpc>
                          <a:spcPct val="107000"/>
                        </a:lnSpc>
                        <a:spcBef>
                          <a:spcPts val="0"/>
                        </a:spcBef>
                        <a:spcAft>
                          <a:spcPts val="0"/>
                        </a:spcAft>
                        <a:buFont typeface="+mj-lt"/>
                        <a:buNone/>
                        <a:tabLst>
                          <a:tab pos="228600" algn="l"/>
                          <a:tab pos="685800" algn="l"/>
                          <a:tab pos="457200" algn="l"/>
                        </a:tabLst>
                      </a:pPr>
                      <a:r>
                        <a:rPr lang="en-US" sz="1400" b="1" dirty="0">
                          <a:effectLst/>
                          <a:latin typeface="Arial" panose="020B0604020202020204" pitchFamily="34" charset="0"/>
                          <a:cs typeface="Arial" panose="020B0604020202020204" pitchFamily="34" charset="0"/>
                        </a:rPr>
                        <a:t>6. Make information regarding ICT accessibility policy, plans, and progress available to customers.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R w="12700" cmpd="sng">
                      <a:noFill/>
                    </a:lnR>
                    <a:lnB w="12700" cmpd="sng">
                      <a:noFill/>
                    </a:lnB>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54266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14</a:t>
            </a:fld>
            <a:endParaRPr lang="en-US" altLang="en-US" dirty="0">
              <a:solidFill>
                <a:srgbClr val="000000"/>
              </a:solidFill>
            </a:endParaRPr>
          </a:p>
        </p:txBody>
      </p:sp>
      <p:sp>
        <p:nvSpPr>
          <p:cNvPr id="8" name="Title 7"/>
          <p:cNvSpPr>
            <a:spLocks noGrp="1"/>
          </p:cNvSpPr>
          <p:nvPr>
            <p:ph type="title"/>
          </p:nvPr>
        </p:nvSpPr>
        <p:spPr>
          <a:xfrm>
            <a:off x="2057400" y="381000"/>
            <a:ext cx="6883078"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What is the value of PDAA to an organization?</a:t>
            </a:r>
          </a:p>
        </p:txBody>
      </p:sp>
      <p:sp>
        <p:nvSpPr>
          <p:cNvPr id="2" name="Content Placeholder 1"/>
          <p:cNvSpPr>
            <a:spLocks noGrp="1"/>
          </p:cNvSpPr>
          <p:nvPr>
            <p:ph idx="1"/>
          </p:nvPr>
        </p:nvSpPr>
        <p:spPr>
          <a:xfrm>
            <a:off x="228600" y="1828800"/>
            <a:ext cx="8686800" cy="4451874"/>
          </a:xfrm>
        </p:spPr>
        <p:txBody>
          <a:bodyPr>
            <a:normAutofit/>
          </a:bodyPr>
          <a:lstStyle/>
          <a:p>
            <a:pPr marL="0" indent="0" rtl="0" eaLnBrk="1" latinLnBrk="0" hangingPunct="1">
              <a:buNone/>
            </a:pPr>
            <a:r>
              <a:rPr lang="en-US" b="1" kern="1200" dirty="0">
                <a:solidFill>
                  <a:schemeClr val="tx1"/>
                </a:solidFill>
                <a:effectLst/>
                <a:latin typeface="Arial" panose="020B0604020202020204" pitchFamily="34" charset="0"/>
                <a:ea typeface="+mn-ea"/>
                <a:cs typeface="Arial" panose="020B0604020202020204" pitchFamily="34" charset="0"/>
              </a:rPr>
              <a:t>Fully implemented PDAA provides: </a:t>
            </a:r>
            <a:endParaRPr lang="en-US" b="1"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ea typeface="+mn-ea"/>
                <a:cs typeface="Arial" panose="020B0604020202020204" pitchFamily="34" charset="0"/>
              </a:rPr>
              <a:t>Competitive advantage in solicitations with ICT A11y requirements</a:t>
            </a:r>
            <a:endParaRPr lang="en-US" sz="2000"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ea typeface="+mn-ea"/>
                <a:cs typeface="Arial" panose="020B0604020202020204" pitchFamily="34" charset="0"/>
              </a:rPr>
              <a:t>Increased market share through expansion of customer base</a:t>
            </a:r>
            <a:endParaRPr lang="en-US" sz="2000"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ea typeface="+mn-ea"/>
                <a:cs typeface="Arial" panose="020B0604020202020204" pitchFamily="34" charset="0"/>
              </a:rPr>
              <a:t>Increased brand equity through social responsibility</a:t>
            </a:r>
            <a:endParaRPr lang="en-US" sz="2000"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ea typeface="+mn-ea"/>
                <a:cs typeface="Arial" panose="020B0604020202020204" pitchFamily="34" charset="0"/>
              </a:rPr>
              <a:t>Improved Search Engine Optimization (SEO) </a:t>
            </a:r>
            <a:endParaRPr lang="en-US" sz="2000"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ea typeface="+mn-ea"/>
                <a:cs typeface="Arial" panose="020B0604020202020204" pitchFamily="34" charset="0"/>
              </a:rPr>
              <a:t>Improved ability to hire and retain people with disabilities</a:t>
            </a:r>
            <a:endParaRPr lang="en-US" sz="2000"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ea typeface="+mn-ea"/>
                <a:cs typeface="Arial" panose="020B0604020202020204" pitchFamily="34" charset="0"/>
              </a:rPr>
              <a:t>Risk mitigation if ADA complaints / litigation arises</a:t>
            </a:r>
            <a:endParaRPr lang="en-US" sz="2000" dirty="0">
              <a:effectLst/>
              <a:latin typeface="Arial" panose="020B0604020202020204" pitchFamily="34" charset="0"/>
              <a:cs typeface="Arial" panose="020B0604020202020204" pitchFamily="34" charset="0"/>
            </a:endParaRPr>
          </a:p>
          <a:p>
            <a:pPr lvl="1" rtl="0" eaLnBrk="1" latinLnBrk="0" hangingPunct="1"/>
            <a:r>
              <a:rPr lang="en-US" sz="1800" kern="1200" dirty="0">
                <a:solidFill>
                  <a:schemeClr val="tx1"/>
                </a:solidFill>
                <a:effectLst/>
                <a:latin typeface="Arial" panose="020B0604020202020204" pitchFamily="34" charset="0"/>
                <a:ea typeface="+mn-ea"/>
                <a:cs typeface="Arial" panose="020B0604020202020204" pitchFamily="34" charset="0"/>
              </a:rPr>
              <a:t>In ICT accessibility, effort levels count!</a:t>
            </a:r>
          </a:p>
        </p:txBody>
      </p:sp>
    </p:spTree>
    <p:extLst>
      <p:ext uri="{BB962C8B-B14F-4D97-AF65-F5344CB8AC3E}">
        <p14:creationId xmlns:p14="http://schemas.microsoft.com/office/powerpoint/2010/main" val="1331465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05902" y="6525532"/>
            <a:ext cx="2133600" cy="365125"/>
          </a:xfrm>
        </p:spPr>
        <p:txBody>
          <a:bodyPr/>
          <a:lstStyle/>
          <a:p>
            <a:fld id="{EDC8AA99-7238-42D3-B68A-A4E1B56FEE73}" type="slidenum">
              <a:rPr lang="en-US" smtClean="0"/>
              <a:t>15</a:t>
            </a:fld>
            <a:endParaRPr lang="en-US" dirty="0"/>
          </a:p>
        </p:txBody>
      </p:sp>
      <p:sp>
        <p:nvSpPr>
          <p:cNvPr id="8" name="Title 1"/>
          <p:cNvSpPr txBox="1">
            <a:spLocks/>
          </p:cNvSpPr>
          <p:nvPr/>
        </p:nvSpPr>
        <p:spPr>
          <a:xfrm>
            <a:off x="1066800" y="381000"/>
            <a:ext cx="7886700" cy="994172"/>
          </a:xfrm>
          <a:prstGeom prst="rect">
            <a:avLst/>
          </a:prstGeom>
        </p:spPr>
        <p:txBody>
          <a:bodyPr vert="horz" lIns="91440" tIns="45720" rIns="91440" bIns="45720" rtlCol="0" anchor="ctr">
            <a:normAutofit/>
          </a:bodyPr>
          <a:lstStyle>
            <a:lvl1pPr algn="r">
              <a:spcBef>
                <a:spcPct val="0"/>
              </a:spcBef>
              <a:buNone/>
              <a:defRPr sz="2400" b="0">
                <a:solidFill>
                  <a:schemeClr val="bg1"/>
                </a:solidFill>
                <a:effectLst/>
                <a:latin typeface="Arial" panose="020B0604020202020204" pitchFamily="34" charset="0"/>
                <a:ea typeface="+mj-ea"/>
                <a:cs typeface="Arial" panose="020B0604020202020204" pitchFamily="34" charset="0"/>
              </a:defRPr>
            </a:lvl1pPr>
          </a:lstStyle>
          <a:p>
            <a:r>
              <a:rPr lang="it-IT" dirty="0"/>
              <a:t>Policy Driven Adoption for Accessibility (PDAA) -  Maturity Model</a:t>
            </a:r>
            <a:endParaRPr lang="en-US" dirty="0"/>
          </a:p>
        </p:txBody>
      </p:sp>
      <p:graphicFrame>
        <p:nvGraphicFramePr>
          <p:cNvPr id="9" name="Table 8" descr="PDAA Maturity Model and Self Assessment table"/>
          <p:cNvGraphicFramePr>
            <a:graphicFrameLocks noGrp="1"/>
          </p:cNvGraphicFramePr>
          <p:nvPr>
            <p:extLst>
              <p:ext uri="{D42A27DB-BD31-4B8C-83A1-F6EECF244321}">
                <p14:modId xmlns:p14="http://schemas.microsoft.com/office/powerpoint/2010/main" val="1328403667"/>
              </p:ext>
            </p:extLst>
          </p:nvPr>
        </p:nvGraphicFramePr>
        <p:xfrm>
          <a:off x="267790" y="1588765"/>
          <a:ext cx="8549646" cy="4297495"/>
        </p:xfrm>
        <a:graphic>
          <a:graphicData uri="http://schemas.openxmlformats.org/drawingml/2006/table">
            <a:tbl>
              <a:tblPr firstRow="1" firstCol="1" bandRow="1"/>
              <a:tblGrid>
                <a:gridCol w="289819">
                  <a:extLst>
                    <a:ext uri="{9D8B030D-6E8A-4147-A177-3AD203B41FA5}">
                      <a16:colId xmlns:a16="http://schemas.microsoft.com/office/drawing/2014/main" val="20000"/>
                    </a:ext>
                  </a:extLst>
                </a:gridCol>
                <a:gridCol w="2680821">
                  <a:extLst>
                    <a:ext uri="{9D8B030D-6E8A-4147-A177-3AD203B41FA5}">
                      <a16:colId xmlns:a16="http://schemas.microsoft.com/office/drawing/2014/main" val="20001"/>
                    </a:ext>
                  </a:extLst>
                </a:gridCol>
                <a:gridCol w="1634021">
                  <a:extLst>
                    <a:ext uri="{9D8B030D-6E8A-4147-A177-3AD203B41FA5}">
                      <a16:colId xmlns:a16="http://schemas.microsoft.com/office/drawing/2014/main" val="20002"/>
                    </a:ext>
                  </a:extLst>
                </a:gridCol>
                <a:gridCol w="1916255">
                  <a:extLst>
                    <a:ext uri="{9D8B030D-6E8A-4147-A177-3AD203B41FA5}">
                      <a16:colId xmlns:a16="http://schemas.microsoft.com/office/drawing/2014/main" val="20003"/>
                    </a:ext>
                  </a:extLst>
                </a:gridCol>
                <a:gridCol w="2028730">
                  <a:extLst>
                    <a:ext uri="{9D8B030D-6E8A-4147-A177-3AD203B41FA5}">
                      <a16:colId xmlns:a16="http://schemas.microsoft.com/office/drawing/2014/main" val="20004"/>
                    </a:ext>
                  </a:extLst>
                </a:gridCol>
              </a:tblGrid>
              <a:tr h="261994">
                <a:tc>
                  <a:txBody>
                    <a:bodyPr/>
                    <a:lstStyle/>
                    <a:p>
                      <a:pPr marL="0" marR="0">
                        <a:lnSpc>
                          <a:spcPct val="107000"/>
                        </a:lnSpc>
                        <a:spcBef>
                          <a:spcPts val="0"/>
                        </a:spcBef>
                        <a:spcAft>
                          <a:spcPts val="0"/>
                        </a:spcAft>
                        <a:tabLst>
                          <a:tab pos="228600" algn="l"/>
                          <a:tab pos="685800" algn="l"/>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832" marR="4683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832" marR="4683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4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832" marR="4683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547818">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46832" marR="4683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Develop, implement, and maintain an ICT accessibility policy.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Have an ICT accessibility policy.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Have appropriate plans in place to implement and maintain the policy.</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Establish metrics and track progress towards achieving compliance to the policy.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r h="547818">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46832" marR="4683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Establish and maintain an organizational structure that enables and facilitates progress in ICT accessibility.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 an organization wide governance system.</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Designate of one or more individuals responsible for implementation.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 reporting/decision mechanism and maintain records.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2"/>
                  </a:ext>
                </a:extLst>
              </a:tr>
              <a:tr h="734966">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46832" marR="4683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Integrate ICT accessibility criteria into key phases of development, procurement, acquisitions, and other relevant business processes.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candidate processes for criteria integration.</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 process changes.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Integrate fully into all key processes.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3"/>
                  </a:ext>
                </a:extLst>
              </a:tr>
              <a:tr h="1109263">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46832" marR="4683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Provide processes for addressing inaccessible ICT.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Create plans that include dates for compliance of inaccessible ICT.</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Provide alternate means of access until the ICT is accessible; implement corrective actions process for handling accessibility technical issues and defects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Maintain records of identified inaccessible ICT, corrective action, and tracking.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4"/>
                  </a:ext>
                </a:extLst>
              </a:tr>
              <a:tr h="547818">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46832" marR="4683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Ensure the availability of relevant ICT accessibility skills within (or to) the organization.  </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Define skills/job descriptions.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existing resources that match up and address gaps.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 progress in acquiring skills and allocating qualified resources.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5"/>
                  </a:ext>
                </a:extLst>
              </a:tr>
              <a:tr h="547818">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46832" marR="4683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000" b="1" dirty="0">
                          <a:effectLst/>
                          <a:latin typeface="Arial" panose="020B0604020202020204" pitchFamily="34" charset="0"/>
                          <a:ea typeface="Times New Roman" panose="02020603050405020304" pitchFamily="18" charset="0"/>
                          <a:cs typeface="Arial" panose="020B0604020202020204" pitchFamily="34" charset="0"/>
                        </a:rPr>
                        <a:t> Make information regarding ICT accessibility policy, plans, and progress available to customers.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 Launch level information available.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 Integrate level information available.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Make Optimize level information available.</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46832" marR="4683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pic>
        <p:nvPicPr>
          <p:cNvPr id="7" name="Picture 6" descr="Maturity model Bar chart"/>
          <p:cNvPicPr>
            <a:picLocks noChangeAspect="1"/>
          </p:cNvPicPr>
          <p:nvPr/>
        </p:nvPicPr>
        <p:blipFill rotWithShape="1">
          <a:blip r:embed="rId2"/>
          <a:srcRect l="12764" t="18823" r="2688" b="8822"/>
          <a:stretch/>
        </p:blipFill>
        <p:spPr>
          <a:xfrm>
            <a:off x="3124200" y="5886258"/>
            <a:ext cx="5941428" cy="743142"/>
          </a:xfrm>
          <a:prstGeom prst="rect">
            <a:avLst/>
          </a:prstGeom>
        </p:spPr>
      </p:pic>
    </p:spTree>
    <p:extLst>
      <p:ext uri="{BB962C8B-B14F-4D97-AF65-F5344CB8AC3E}">
        <p14:creationId xmlns:p14="http://schemas.microsoft.com/office/powerpoint/2010/main" val="3161338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F929255-51E3-4E0C-96DB-9C1131F8BD9F}" type="slidenum">
              <a:rPr lang="en-US" altLang="en-US" smtClean="0">
                <a:solidFill>
                  <a:srgbClr val="000000"/>
                </a:solidFill>
              </a:rPr>
              <a:pPr/>
              <a:t>16</a:t>
            </a:fld>
            <a:endParaRPr lang="en-US" altLang="en-US" dirty="0">
              <a:solidFill>
                <a:srgbClr val="000000"/>
              </a:solidFill>
            </a:endParaRPr>
          </a:p>
        </p:txBody>
      </p:sp>
      <p:sp>
        <p:nvSpPr>
          <p:cNvPr id="7" name="Title 1" descr="PDAA Maturity Model Vendor Self Assessment Form word doc"/>
          <p:cNvSpPr>
            <a:spLocks noGrp="1"/>
          </p:cNvSpPr>
          <p:nvPr>
            <p:ph type="title"/>
          </p:nvPr>
        </p:nvSpPr>
        <p:spPr>
          <a:xfrm>
            <a:off x="381000" y="457200"/>
            <a:ext cx="84582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Self Assessment Tool</a:t>
            </a:r>
          </a:p>
        </p:txBody>
      </p:sp>
      <p:sp>
        <p:nvSpPr>
          <p:cNvPr id="2" name="Content Placeholder 1"/>
          <p:cNvSpPr>
            <a:spLocks noGrp="1"/>
          </p:cNvSpPr>
          <p:nvPr>
            <p:ph sz="half" idx="1"/>
          </p:nvPr>
        </p:nvSpPr>
        <p:spPr>
          <a:xfrm>
            <a:off x="228600" y="1468637"/>
            <a:ext cx="8610600" cy="741163"/>
          </a:xfrm>
        </p:spPr>
        <p:txBody>
          <a:bodyPr>
            <a:normAutofit/>
          </a:bodyPr>
          <a:lstStyle/>
          <a:p>
            <a:pPr marL="0" indent="0" rtl="0" eaLnBrk="0" fontAlgn="base" latinLnBrk="0" hangingPunct="0">
              <a:buNone/>
            </a:pPr>
            <a:r>
              <a:rPr lang="en-US" b="1" i="0" kern="1200" baseline="0" dirty="0">
                <a:solidFill>
                  <a:schemeClr val="tx1"/>
                </a:solidFill>
                <a:effectLst/>
                <a:latin typeface="Arial" panose="020B0604020202020204" pitchFamily="34" charset="0"/>
                <a:ea typeface="+mn-ea"/>
                <a:cs typeface="Arial" panose="020B0604020202020204" pitchFamily="34" charset="0"/>
              </a:rPr>
              <a:t>The PDAA Self-Assessment Tool</a:t>
            </a:r>
            <a:endParaRPr lang="en-US" sz="2000" dirty="0">
              <a:effectLst/>
              <a:latin typeface="Arial" panose="020B0604020202020204" pitchFamily="34" charset="0"/>
              <a:cs typeface="Arial" panose="020B0604020202020204" pitchFamily="34" charset="0"/>
            </a:endParaRPr>
          </a:p>
        </p:txBody>
      </p:sp>
      <p:pic>
        <p:nvPicPr>
          <p:cNvPr id="1265" name="Picture 3" descr="Example bar graph of vendor self assessment results showin where the vendor progress stands on the PDAA maturity mat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7444"/>
            <a:ext cx="8686800" cy="83575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sz="half" idx="2"/>
          </p:nvPr>
        </p:nvSpPr>
        <p:spPr>
          <a:xfrm>
            <a:off x="228600" y="2895600"/>
            <a:ext cx="8686800" cy="4117244"/>
          </a:xfrm>
        </p:spPr>
        <p:txBody>
          <a:bodyPr>
            <a:noAutofit/>
          </a:bodyPr>
          <a:lstStyle/>
          <a:p>
            <a:pPr eaLnBrk="0" fontAlgn="base" hangingPunct="0"/>
            <a:r>
              <a:rPr lang="en-US" sz="2000" dirty="0">
                <a:latin typeface="Arial" panose="020B0604020202020204" pitchFamily="34" charset="0"/>
                <a:cs typeface="Arial" panose="020B0604020202020204" pitchFamily="34" charset="0"/>
              </a:rPr>
              <a:t>Questionnaire for assessing organizational ICT accessibility policy maturity as measured against PDAA Core Criteria.</a:t>
            </a:r>
          </a:p>
          <a:p>
            <a:pPr eaLnBrk="0" fontAlgn="base" hangingPunct="0"/>
            <a:r>
              <a:rPr lang="en-US" sz="2000" dirty="0">
                <a:latin typeface="Arial" panose="020B0604020202020204" pitchFamily="34" charset="0"/>
                <a:cs typeface="Arial" panose="020B0604020202020204" pitchFamily="34" charset="0"/>
              </a:rPr>
              <a:t>Results can be used by: </a:t>
            </a:r>
          </a:p>
          <a:p>
            <a:pPr lvl="1" eaLnBrk="0" fontAlgn="base" hangingPunct="0">
              <a:spcBef>
                <a:spcPts val="600"/>
              </a:spcBef>
              <a:spcAft>
                <a:spcPts val="600"/>
              </a:spcAft>
              <a:buFont typeface="Courier New" panose="02070309020205020404" pitchFamily="49" charset="0"/>
              <a:buChar char="o"/>
            </a:pPr>
            <a:r>
              <a:rPr lang="en-US" sz="1800" dirty="0">
                <a:latin typeface="Arial" panose="020B0604020202020204" pitchFamily="34" charset="0"/>
                <a:cs typeface="Arial" panose="020B0604020202020204" pitchFamily="34" charset="0"/>
              </a:rPr>
              <a:t>Public / private sector organizations</a:t>
            </a:r>
          </a:p>
          <a:p>
            <a:pPr marL="1257300" lvl="2" indent="-457200" eaLnBrk="0" fontAlgn="base" hangingPunct="0">
              <a:spcBef>
                <a:spcPts val="300"/>
              </a:spcBef>
              <a:spcAft>
                <a:spcPts val="300"/>
              </a:spcAft>
              <a:buFont typeface="+mj-lt"/>
              <a:buAutoNum type="arabicPeriod"/>
            </a:pPr>
            <a:r>
              <a:rPr lang="en-US" sz="1600" dirty="0">
                <a:latin typeface="Arial" panose="020B0604020202020204" pitchFamily="34" charset="0"/>
                <a:cs typeface="Arial" panose="020B0604020202020204" pitchFamily="34" charset="0"/>
              </a:rPr>
              <a:t>Guide the implementation of organization wide accessibility programs / initiatives </a:t>
            </a:r>
          </a:p>
          <a:p>
            <a:pPr marL="1257300" lvl="2" indent="-457200" eaLnBrk="0" fontAlgn="base" hangingPunct="0">
              <a:spcBef>
                <a:spcPts val="300"/>
              </a:spcBef>
              <a:spcAft>
                <a:spcPts val="300"/>
              </a:spcAft>
              <a:buFont typeface="+mj-lt"/>
              <a:buAutoNum type="arabicPeriod"/>
            </a:pPr>
            <a:r>
              <a:rPr lang="en-US" sz="1600" dirty="0">
                <a:latin typeface="Arial" panose="020B0604020202020204" pitchFamily="34" charset="0"/>
                <a:cs typeface="Arial" panose="020B0604020202020204" pitchFamily="34" charset="0"/>
              </a:rPr>
              <a:t>Help achieve more accessible ICT and offerings over the long term</a:t>
            </a:r>
          </a:p>
          <a:p>
            <a:pPr marL="857250" lvl="1" indent="-457200" eaLnBrk="0" fontAlgn="base" hangingPunct="0">
              <a:spcBef>
                <a:spcPts val="1200"/>
              </a:spcBef>
              <a:buFont typeface="Courier New"/>
              <a:buChar char="o"/>
            </a:pPr>
            <a:r>
              <a:rPr lang="en-US" sz="1800" dirty="0">
                <a:latin typeface="Arial" panose="020B0604020202020204" pitchFamily="34" charset="0"/>
                <a:cs typeface="Arial" panose="020B0604020202020204" pitchFamily="34" charset="0"/>
              </a:rPr>
              <a:t>Procurement staff</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Help assess a vendor’s ability to produce accessible offerings</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Gauge confidence in vendor’s VPAT or other accessibility documentation</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Track vendor progress and improvement in ICT accessibility initiatives</a:t>
            </a:r>
          </a:p>
          <a:p>
            <a:pPr marL="1257300" lvl="2" indent="-457200" eaLnBrk="0" fontAlgn="base" hangingPunct="0">
              <a:buFont typeface="+mj-lt"/>
              <a:buAutoNum type="arabicPeriod"/>
            </a:pPr>
            <a:r>
              <a:rPr lang="en-US" sz="1600" dirty="0">
                <a:latin typeface="Arial" panose="020B0604020202020204" pitchFamily="34" charset="0"/>
                <a:cs typeface="Arial" panose="020B0604020202020204" pitchFamily="34" charset="0"/>
              </a:rPr>
              <a:t>Use as part of vendor selection decisions </a:t>
            </a:r>
          </a:p>
        </p:txBody>
      </p:sp>
      <p:graphicFrame>
        <p:nvGraphicFramePr>
          <p:cNvPr id="6" name="Object 5" descr="excel PDAA worksheet"/>
          <p:cNvGraphicFramePr>
            <a:graphicFrameLocks noChangeAspect="1"/>
          </p:cNvGraphicFramePr>
          <p:nvPr>
            <p:extLst>
              <p:ext uri="{D42A27DB-BD31-4B8C-83A1-F6EECF244321}">
                <p14:modId xmlns:p14="http://schemas.microsoft.com/office/powerpoint/2010/main" val="218460909"/>
              </p:ext>
            </p:extLst>
          </p:nvPr>
        </p:nvGraphicFramePr>
        <p:xfrm>
          <a:off x="5257800" y="1385373"/>
          <a:ext cx="691824" cy="583727"/>
        </p:xfrm>
        <a:graphic>
          <a:graphicData uri="http://schemas.openxmlformats.org/presentationml/2006/ole">
            <mc:AlternateContent xmlns:mc="http://schemas.openxmlformats.org/markup-compatibility/2006">
              <mc:Choice xmlns:v="urn:schemas-microsoft-com:vml" Requires="v">
                <p:oleObj spid="_x0000_s4172" name="Worksheet" showAsIcon="1" r:id="rId5" imgW="914400" imgH="771480" progId="Excel.Sheet.12">
                  <p:embed/>
                </p:oleObj>
              </mc:Choice>
              <mc:Fallback>
                <p:oleObj name="Worksheet" showAsIcon="1" r:id="rId5" imgW="914400" imgH="771480" progId="Excel.Sheet.12">
                  <p:embed/>
                  <p:pic>
                    <p:nvPicPr>
                      <p:cNvPr id="0" name=""/>
                      <p:cNvPicPr/>
                      <p:nvPr/>
                    </p:nvPicPr>
                    <p:blipFill>
                      <a:blip r:embed="rId6"/>
                      <a:stretch>
                        <a:fillRect/>
                      </a:stretch>
                    </p:blipFill>
                    <p:spPr>
                      <a:xfrm>
                        <a:off x="5257800" y="1385373"/>
                        <a:ext cx="691824" cy="583727"/>
                      </a:xfrm>
                      <a:prstGeom prst="rect">
                        <a:avLst/>
                      </a:prstGeom>
                      <a:ln w="22225">
                        <a:solidFill>
                          <a:schemeClr val="tx2"/>
                        </a:solidFill>
                      </a:ln>
                    </p:spPr>
                  </p:pic>
                </p:oleObj>
              </mc:Fallback>
            </mc:AlternateContent>
          </a:graphicData>
        </a:graphic>
      </p:graphicFrame>
    </p:spTree>
    <p:extLst>
      <p:ext uri="{BB962C8B-B14F-4D97-AF65-F5344CB8AC3E}">
        <p14:creationId xmlns:p14="http://schemas.microsoft.com/office/powerpoint/2010/main" val="2538723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17</a:t>
            </a:fld>
            <a:endParaRPr lang="en-US" altLang="en-US" dirty="0">
              <a:solidFill>
                <a:srgbClr val="000000"/>
              </a:solidFill>
            </a:endParaRPr>
          </a:p>
        </p:txBody>
      </p:sp>
      <p:sp>
        <p:nvSpPr>
          <p:cNvPr id="3" name="Title 2"/>
          <p:cNvSpPr>
            <a:spLocks noGrp="1"/>
          </p:cNvSpPr>
          <p:nvPr>
            <p:ph type="title" idx="4294967295"/>
          </p:nvPr>
        </p:nvSpPr>
        <p:spPr>
          <a:xfrm>
            <a:off x="1630232" y="273574"/>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#1  </a:t>
            </a:r>
          </a:p>
        </p:txBody>
      </p:sp>
      <p:sp>
        <p:nvSpPr>
          <p:cNvPr id="2" name="Text Placeholder 1"/>
          <p:cNvSpPr>
            <a:spLocks noGrp="1"/>
          </p:cNvSpPr>
          <p:nvPr>
            <p:ph type="body" idx="4294967295"/>
          </p:nvPr>
        </p:nvSpPr>
        <p:spPr>
          <a:xfrm>
            <a:off x="242303" y="1711440"/>
            <a:ext cx="8686800" cy="4876800"/>
          </a:xfrm>
        </p:spPr>
        <p:txBody>
          <a:bodyPr>
            <a:normAutofit/>
          </a:bodyPr>
          <a:lstStyle/>
          <a:p>
            <a:pPr marL="0" indent="0" rtl="0" eaLnBrk="1" latinLnBrk="0" hangingPunct="1">
              <a:buNone/>
            </a:pPr>
            <a:r>
              <a:rPr lang="en-US" sz="2400" b="1" kern="1200" dirty="0">
                <a:solidFill>
                  <a:schemeClr val="tx1"/>
                </a:solidFill>
                <a:effectLst/>
                <a:latin typeface="Arial" panose="020B0604020202020204" pitchFamily="34" charset="0"/>
                <a:ea typeface="+mn-ea"/>
                <a:cs typeface="Arial" panose="020B0604020202020204" pitchFamily="34" charset="0"/>
              </a:rPr>
              <a:t>Develop, implement, and maintain an ICT accessibility policy. </a:t>
            </a:r>
            <a:endParaRPr lang="en-US" sz="2400" b="1"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Creates a foundation on which accessibility programs and initiatives can be built.</a:t>
            </a:r>
            <a:endParaRPr lang="en-US" sz="2000"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Ensures continuity of accessibility efforts by supporting strategic rather than tactical efforts.</a:t>
            </a:r>
            <a:endParaRPr lang="en-US" sz="2000"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Allows people in different roles across the organization to appropriately implement </a:t>
            </a:r>
            <a:r>
              <a:rPr lang="en-US" sz="2000" dirty="0">
                <a:latin typeface="Arial" panose="020B0604020202020204" pitchFamily="34" charset="0"/>
                <a:cs typeface="Arial" panose="020B0604020202020204" pitchFamily="34" charset="0"/>
              </a:rPr>
              <a:t>ICT accessibility as applicable to their areas / </a:t>
            </a:r>
            <a:r>
              <a:rPr lang="en-US" sz="2000" kern="1200" dirty="0">
                <a:solidFill>
                  <a:schemeClr val="tx1"/>
                </a:solidFill>
                <a:effectLst/>
                <a:latin typeface="Arial" panose="020B0604020202020204" pitchFamily="34" charset="0"/>
                <a:ea typeface="+mn-ea"/>
                <a:cs typeface="Arial" panose="020B0604020202020204" pitchFamily="34" charset="0"/>
              </a:rPr>
              <a:t>responsibilities.</a:t>
            </a:r>
            <a:endParaRPr lang="en-US" sz="2000" dirty="0">
              <a:effectLst/>
              <a:latin typeface="Arial" panose="020B0604020202020204" pitchFamily="34" charset="0"/>
              <a:cs typeface="Arial" panose="020B0604020202020204" pitchFamily="34" charset="0"/>
            </a:endParaRPr>
          </a:p>
        </p:txBody>
      </p:sp>
      <p:graphicFrame>
        <p:nvGraphicFramePr>
          <p:cNvPr id="6" name="Table 5" descr="PDAA Maturity Model and Self Assessment table"/>
          <p:cNvGraphicFramePr>
            <a:graphicFrameLocks noGrp="1"/>
          </p:cNvGraphicFramePr>
          <p:nvPr>
            <p:extLst/>
          </p:nvPr>
        </p:nvGraphicFramePr>
        <p:xfrm>
          <a:off x="220533" y="5029200"/>
          <a:ext cx="8686799" cy="1143786"/>
        </p:xfrm>
        <a:graphic>
          <a:graphicData uri="http://schemas.openxmlformats.org/drawingml/2006/table">
            <a:tbl>
              <a:tblPr firstRow="1" firstCol="1" bandRow="1"/>
              <a:tblGrid>
                <a:gridCol w="294468">
                  <a:extLst>
                    <a:ext uri="{9D8B030D-6E8A-4147-A177-3AD203B41FA5}">
                      <a16:colId xmlns:a16="http://schemas.microsoft.com/office/drawing/2014/main" val="20000"/>
                    </a:ext>
                  </a:extLst>
                </a:gridCol>
                <a:gridCol w="2723827">
                  <a:extLst>
                    <a:ext uri="{9D8B030D-6E8A-4147-A177-3AD203B41FA5}">
                      <a16:colId xmlns:a16="http://schemas.microsoft.com/office/drawing/2014/main" val="20001"/>
                    </a:ext>
                  </a:extLst>
                </a:gridCol>
                <a:gridCol w="1840424">
                  <a:extLst>
                    <a:ext uri="{9D8B030D-6E8A-4147-A177-3AD203B41FA5}">
                      <a16:colId xmlns:a16="http://schemas.microsoft.com/office/drawing/2014/main" val="20002"/>
                    </a:ext>
                  </a:extLst>
                </a:gridCol>
                <a:gridCol w="1766806">
                  <a:extLst>
                    <a:ext uri="{9D8B030D-6E8A-4147-A177-3AD203B41FA5}">
                      <a16:colId xmlns:a16="http://schemas.microsoft.com/office/drawing/2014/main" val="20003"/>
                    </a:ext>
                  </a:extLst>
                </a:gridCol>
                <a:gridCol w="2061274">
                  <a:extLst>
                    <a:ext uri="{9D8B030D-6E8A-4147-A177-3AD203B41FA5}">
                      <a16:colId xmlns:a16="http://schemas.microsoft.com/office/drawing/2014/main" val="20004"/>
                    </a:ext>
                  </a:extLst>
                </a:gridCol>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661553">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1.</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Develop, implement, and maintain an ICT accessibility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an ICT accessibility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Have appropriate plans in place to implement and maintain the policy.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Establish metrics and track progress towards achieving compliance to the policy.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76615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18</a:t>
            </a:fld>
            <a:endParaRPr lang="en-US" dirty="0"/>
          </a:p>
        </p:txBody>
      </p:sp>
      <p:sp>
        <p:nvSpPr>
          <p:cNvPr id="2" name="Title 1"/>
          <p:cNvSpPr>
            <a:spLocks noGrp="1"/>
          </p:cNvSpPr>
          <p:nvPr>
            <p:ph type="title"/>
          </p:nvPr>
        </p:nvSpPr>
        <p:spPr>
          <a:xfrm>
            <a:off x="3810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Exercise 2: Policy Creation</a:t>
            </a:r>
          </a:p>
        </p:txBody>
      </p:sp>
      <p:graphicFrame>
        <p:nvGraphicFramePr>
          <p:cNvPr id="6" name="Table 5" descr="Policy excercise table"/>
          <p:cNvGraphicFramePr>
            <a:graphicFrameLocks noGrp="1"/>
          </p:cNvGraphicFramePr>
          <p:nvPr>
            <p:extLst>
              <p:ext uri="{D42A27DB-BD31-4B8C-83A1-F6EECF244321}">
                <p14:modId xmlns:p14="http://schemas.microsoft.com/office/powerpoint/2010/main" val="2506329971"/>
              </p:ext>
            </p:extLst>
          </p:nvPr>
        </p:nvGraphicFramePr>
        <p:xfrm>
          <a:off x="381000" y="1676400"/>
          <a:ext cx="8153400" cy="5087545"/>
        </p:xfrm>
        <a:graphic>
          <a:graphicData uri="http://schemas.openxmlformats.org/drawingml/2006/table">
            <a:tbl>
              <a:tblPr firstRow="1" bandRow="1">
                <a:tableStyleId>{5C22544A-7EE6-4342-B048-85BDC9FD1C3A}</a:tableStyleId>
              </a:tblPr>
              <a:tblGrid>
                <a:gridCol w="3294304">
                  <a:extLst>
                    <a:ext uri="{9D8B030D-6E8A-4147-A177-3AD203B41FA5}">
                      <a16:colId xmlns:a16="http://schemas.microsoft.com/office/drawing/2014/main" val="20000"/>
                    </a:ext>
                  </a:extLst>
                </a:gridCol>
                <a:gridCol w="4859096">
                  <a:extLst>
                    <a:ext uri="{9D8B030D-6E8A-4147-A177-3AD203B41FA5}">
                      <a16:colId xmlns:a16="http://schemas.microsoft.com/office/drawing/2014/main" val="20001"/>
                    </a:ext>
                  </a:extLst>
                </a:gridCol>
              </a:tblGrid>
              <a:tr h="8827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Basic questions organizations need to answer in </a:t>
                      </a:r>
                    </a:p>
                    <a:p>
                      <a:pPr algn="ctr"/>
                      <a:r>
                        <a:rPr lang="en-US" sz="2000" dirty="0">
                          <a:latin typeface="Arial" panose="020B0604020202020204" pitchFamily="34" charset="0"/>
                          <a:cs typeface="Arial" panose="020B0604020202020204" pitchFamily="34" charset="0"/>
                        </a:rPr>
                        <a:t>an IT accessibility policy</a:t>
                      </a:r>
                    </a:p>
                  </a:txBody>
                  <a:tcPr/>
                </a:tc>
                <a:tc>
                  <a:txBody>
                    <a:bodyPr/>
                    <a:lstStyle/>
                    <a:p>
                      <a:pPr algn="ctr"/>
                      <a:r>
                        <a:rPr lang="en-US" sz="2000" b="1" kern="1200" dirty="0">
                          <a:solidFill>
                            <a:schemeClr val="lt1"/>
                          </a:solidFill>
                          <a:latin typeface="Arial" panose="020B0604020202020204" pitchFamily="34" charset="0"/>
                          <a:ea typeface="+mn-ea"/>
                          <a:cs typeface="Arial" panose="020B0604020202020204" pitchFamily="34" charset="0"/>
                        </a:rPr>
                        <a:t>Responses</a:t>
                      </a:r>
                    </a:p>
                  </a:txBody>
                  <a:tcPr>
                    <a:solidFill>
                      <a:schemeClr val="accent1"/>
                    </a:solidFill>
                  </a:tcPr>
                </a:tc>
                <a:extLst>
                  <a:ext uri="{0D108BD9-81ED-4DB2-BD59-A6C34878D82A}">
                    <a16:rowId xmlns:a16="http://schemas.microsoft.com/office/drawing/2014/main" val="10000"/>
                  </a:ext>
                </a:extLst>
              </a:tr>
              <a:tr h="46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a:latin typeface="Arial" panose="020B0604020202020204" pitchFamily="34" charset="0"/>
                          <a:cs typeface="Arial" panose="020B0604020202020204" pitchFamily="34" charset="0"/>
                        </a:rPr>
                        <a:t>Why</a:t>
                      </a:r>
                      <a:r>
                        <a:rPr lang="en-US" sz="2000" dirty="0">
                          <a:latin typeface="Arial" panose="020B0604020202020204" pitchFamily="34" charset="0"/>
                          <a:cs typeface="Arial" panose="020B0604020202020204" pitchFamily="34" charset="0"/>
                        </a:rPr>
                        <a:t> do we need it?</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496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a:latin typeface="Arial" panose="020B0604020202020204" pitchFamily="34" charset="0"/>
                          <a:cs typeface="Arial" panose="020B0604020202020204" pitchFamily="34" charset="0"/>
                        </a:rPr>
                        <a:t>What</a:t>
                      </a:r>
                      <a:r>
                        <a:rPr lang="en-US" sz="2000" dirty="0">
                          <a:latin typeface="Arial" panose="020B0604020202020204" pitchFamily="34" charset="0"/>
                          <a:cs typeface="Arial" panose="020B0604020202020204" pitchFamily="34" charset="0"/>
                        </a:rPr>
                        <a:t> do we need to do?</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46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a:latin typeface="Arial" panose="020B0604020202020204" pitchFamily="34" charset="0"/>
                          <a:cs typeface="Arial" panose="020B0604020202020204" pitchFamily="34" charset="0"/>
                        </a:rPr>
                        <a:t>Who</a:t>
                      </a:r>
                      <a:r>
                        <a:rPr lang="en-US" sz="2000" dirty="0">
                          <a:latin typeface="Arial" panose="020B0604020202020204" pitchFamily="34" charset="0"/>
                          <a:cs typeface="Arial" panose="020B0604020202020204" pitchFamily="34" charset="0"/>
                        </a:rPr>
                        <a:t> is responsible?</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r h="46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a:latin typeface="Arial" panose="020B0604020202020204" pitchFamily="34" charset="0"/>
                          <a:cs typeface="Arial" panose="020B0604020202020204" pitchFamily="34" charset="0"/>
                        </a:rPr>
                        <a:t>Where</a:t>
                      </a:r>
                      <a:r>
                        <a:rPr lang="en-US" sz="2000" dirty="0">
                          <a:latin typeface="Arial" panose="020B0604020202020204" pitchFamily="34" charset="0"/>
                          <a:cs typeface="Arial" panose="020B0604020202020204" pitchFamily="34" charset="0"/>
                        </a:rPr>
                        <a:t> does it apply?</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46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a:latin typeface="Arial" panose="020B0604020202020204" pitchFamily="34" charset="0"/>
                          <a:cs typeface="Arial" panose="020B0604020202020204" pitchFamily="34" charset="0"/>
                        </a:rPr>
                        <a:t>When</a:t>
                      </a:r>
                      <a:r>
                        <a:rPr lang="en-US" sz="2000" dirty="0">
                          <a:latin typeface="Arial" panose="020B0604020202020204" pitchFamily="34" charset="0"/>
                          <a:cs typeface="Arial" panose="020B0604020202020204" pitchFamily="34" charset="0"/>
                        </a:rPr>
                        <a:t> should it take effect?</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r h="46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u="sng" dirty="0">
                          <a:latin typeface="Arial" panose="020B0604020202020204" pitchFamily="34" charset="0"/>
                          <a:cs typeface="Arial" panose="020B0604020202020204" pitchFamily="34" charset="0"/>
                        </a:rPr>
                        <a:t>How</a:t>
                      </a:r>
                      <a:r>
                        <a:rPr lang="en-US" sz="2000" dirty="0">
                          <a:latin typeface="Arial" panose="020B0604020202020204" pitchFamily="34" charset="0"/>
                          <a:cs typeface="Arial" panose="020B0604020202020204" pitchFamily="34" charset="0"/>
                        </a:rPr>
                        <a:t> do we execute?</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6"/>
                  </a:ext>
                </a:extLst>
              </a:tr>
              <a:tr h="46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Other?</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7"/>
                  </a:ext>
                </a:extLst>
              </a:tr>
              <a:tr h="46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Other?</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58237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19</a:t>
            </a:fld>
            <a:endParaRPr lang="en-US" dirty="0"/>
          </a:p>
        </p:txBody>
      </p:sp>
      <p:sp>
        <p:nvSpPr>
          <p:cNvPr id="2" name="Title 1"/>
          <p:cNvSpPr>
            <a:spLocks noGrp="1"/>
          </p:cNvSpPr>
          <p:nvPr>
            <p:ph type="title"/>
          </p:nvPr>
        </p:nvSpPr>
        <p:spPr>
          <a:xfrm>
            <a:off x="381000" y="2286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Developing an organization-wide </a:t>
            </a:r>
            <a:br>
              <a:rPr lang="en-US" sz="2400" b="0" dirty="0">
                <a:effectLst/>
                <a:latin typeface="Arial" panose="020B0604020202020204" pitchFamily="34" charset="0"/>
                <a:cs typeface="Arial" panose="020B0604020202020204" pitchFamily="34" charset="0"/>
              </a:rPr>
            </a:br>
            <a:r>
              <a:rPr lang="en-US" sz="2400" b="0" dirty="0">
                <a:effectLst/>
                <a:latin typeface="Arial" panose="020B0604020202020204" pitchFamily="34" charset="0"/>
                <a:cs typeface="Arial" panose="020B0604020202020204" pitchFamily="34" charset="0"/>
              </a:rPr>
              <a:t>IT accessibility policy</a:t>
            </a:r>
          </a:p>
        </p:txBody>
      </p:sp>
      <p:pic>
        <p:nvPicPr>
          <p:cNvPr id="3" name="Picture 2" descr="Policy core team should contain representation from an industry accessibility expert, Internal accessibiltity policy / governance, and acessibility technical leadership. This team develops the policy and then holds review / obtains concurrence with the stakeholder organiz"/>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2063"/>
            <a:ext cx="9144000" cy="5495937"/>
          </a:xfrm>
          <a:prstGeom prst="rect">
            <a:avLst/>
          </a:prstGeom>
        </p:spPr>
      </p:pic>
    </p:spTree>
    <p:extLst>
      <p:ext uri="{BB962C8B-B14F-4D97-AF65-F5344CB8AC3E}">
        <p14:creationId xmlns:p14="http://schemas.microsoft.com/office/powerpoint/2010/main" val="186984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862341" y="6515787"/>
            <a:ext cx="2133600" cy="365125"/>
          </a:xfrm>
        </p:spPr>
        <p:txBody>
          <a:bodyPr/>
          <a:lstStyle/>
          <a:p>
            <a:fld id="{EDC8AA99-7238-42D3-B68A-A4E1B56FEE73}" type="slidenum">
              <a:rPr lang="en-US" smtClean="0"/>
              <a:t>2</a:t>
            </a:fld>
            <a:endParaRPr lang="en-US" dirty="0"/>
          </a:p>
        </p:txBody>
      </p:sp>
      <p:sp>
        <p:nvSpPr>
          <p:cNvPr id="1028" name="Rectangle 11"/>
          <p:cNvSpPr>
            <a:spLocks noGrp="1" noChangeArrowheads="1"/>
          </p:cNvSpPr>
          <p:nvPr>
            <p:ph type="title"/>
          </p:nvPr>
        </p:nvSpPr>
        <p:spPr>
          <a:xfrm>
            <a:off x="1224336" y="656018"/>
            <a:ext cx="7772400" cy="6096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Understanding Disabilities</a:t>
            </a:r>
          </a:p>
        </p:txBody>
      </p:sp>
      <p:sp>
        <p:nvSpPr>
          <p:cNvPr id="7" name="Rectangle 6" descr="null background"/>
          <p:cNvSpPr/>
          <p:nvPr/>
        </p:nvSpPr>
        <p:spPr>
          <a:xfrm>
            <a:off x="15368" y="1371600"/>
            <a:ext cx="9128632" cy="5181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1"/>
          <p:cNvSpPr txBox="1">
            <a:spLocks noChangeArrowheads="1"/>
          </p:cNvSpPr>
          <p:nvPr/>
        </p:nvSpPr>
        <p:spPr bwMode="auto">
          <a:xfrm>
            <a:off x="124403" y="1447800"/>
            <a:ext cx="2928025"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buClrTx/>
              <a:buSzPct val="174000"/>
              <a:defRPr/>
            </a:pPr>
            <a:r>
              <a:rPr lang="en-US" sz="1300" dirty="0">
                <a:solidFill>
                  <a:schemeClr val="tx1"/>
                </a:solidFill>
                <a:latin typeface="Arial" panose="020B0604020202020204" pitchFamily="34" charset="0"/>
                <a:ea typeface="ＭＳ Ｐゴシック" charset="-128"/>
                <a:cs typeface="Arial" panose="020B0604020202020204" pitchFamily="34" charset="0"/>
              </a:rPr>
              <a:t>Blind users access software applications and the Web using a screen reader and the keyboard.</a:t>
            </a:r>
          </a:p>
        </p:txBody>
      </p:sp>
      <p:grpSp>
        <p:nvGrpSpPr>
          <p:cNvPr id="2" name="Group 1" descr="Screen Reader Use Example"/>
          <p:cNvGrpSpPr/>
          <p:nvPr/>
        </p:nvGrpSpPr>
        <p:grpSpPr>
          <a:xfrm>
            <a:off x="110870" y="2141511"/>
            <a:ext cx="2941061" cy="1882210"/>
            <a:chOff x="110870" y="2141511"/>
            <a:chExt cx="2941061" cy="1882210"/>
          </a:xfrm>
        </p:grpSpPr>
        <p:graphicFrame>
          <p:nvGraphicFramePr>
            <p:cNvPr id="4" name="Object 3" descr="Screen shot of a Web tool that provides system information."/>
            <p:cNvGraphicFramePr>
              <a:graphicFrameLocks noChangeAspect="1"/>
            </p:cNvGraphicFramePr>
            <p:nvPr>
              <p:extLst>
                <p:ext uri="{D42A27DB-BD31-4B8C-83A1-F6EECF244321}">
                  <p14:modId xmlns:p14="http://schemas.microsoft.com/office/powerpoint/2010/main" val="3180563390"/>
                </p:ext>
              </p:extLst>
            </p:nvPr>
          </p:nvGraphicFramePr>
          <p:xfrm>
            <a:off x="110870" y="2141511"/>
            <a:ext cx="2941061" cy="989918"/>
          </p:xfrm>
          <a:graphic>
            <a:graphicData uri="http://schemas.openxmlformats.org/presentationml/2006/ole">
              <mc:AlternateContent xmlns:mc="http://schemas.openxmlformats.org/markup-compatibility/2006">
                <mc:Choice xmlns:v="urn:schemas-microsoft-com:vml" Requires="v">
                  <p:oleObj spid="_x0000_s3267" name="Image" r:id="rId4" imgW="7568254" imgH="2006349" progId="PhotoshopElements.Image.2">
                    <p:embed/>
                  </p:oleObj>
                </mc:Choice>
                <mc:Fallback>
                  <p:oleObj name="Image" r:id="rId4" imgW="7568254" imgH="2006349" progId="PhotoshopElements.Imag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70" y="2141511"/>
                          <a:ext cx="2941061" cy="989918"/>
                        </a:xfrm>
                        <a:prstGeom prst="rect">
                          <a:avLst/>
                        </a:prstGeom>
                        <a:noFill/>
                        <a:ln>
                          <a:noFill/>
                        </a:ln>
                        <a:effectLst/>
                      </p:spPr>
                    </p:pic>
                  </p:oleObj>
                </mc:Fallback>
              </mc:AlternateContent>
            </a:graphicData>
          </a:graphic>
        </p:graphicFrame>
        <p:sp>
          <p:nvSpPr>
            <p:cNvPr id="1029" name="AutoShape 13"/>
            <p:cNvSpPr>
              <a:spLocks noChangeAspect="1" noChangeArrowheads="1"/>
            </p:cNvSpPr>
            <p:nvPr/>
          </p:nvSpPr>
          <p:spPr bwMode="auto">
            <a:xfrm rot="10800000">
              <a:off x="227244" y="3344361"/>
              <a:ext cx="2324937" cy="679360"/>
            </a:xfrm>
            <a:prstGeom prst="wedgeRoundRectCallout">
              <a:avLst>
                <a:gd name="adj1" fmla="val 33138"/>
                <a:gd name="adj2" fmla="val 118904"/>
                <a:gd name="adj3" fmla="val 16667"/>
              </a:avLst>
            </a:prstGeom>
            <a:noFill/>
            <a:ln w="9525">
              <a:solidFill>
                <a:schemeClr val="folHlink"/>
              </a:solidFill>
              <a:miter lim="800000"/>
              <a:headEnd/>
              <a:tailEnd/>
            </a:ln>
            <a:extLst>
              <a:ext uri="{909E8E84-426E-40dd-AFC4-6F175D3DCCD1}">
                <a14:hiddenFill xmlns="" xmlns:a14="http://schemas.microsoft.com/office/drawing/2010/main">
                  <a:solidFill>
                    <a:srgbClr val="FFFFFF"/>
                  </a:solidFill>
                </a14:hiddenFill>
              </a:ext>
            </a:extLst>
          </p:spPr>
          <p:txBody>
            <a:bodyPr rot="10800000" anchor="ctr"/>
            <a:lstStyle/>
            <a:p>
              <a:pPr algn="l" defTabSz="433388" eaLnBrk="1" hangingPunct="1">
                <a:buClr>
                  <a:srgbClr val="808080"/>
                </a:buClr>
                <a:buSzPct val="90000"/>
                <a:buFont typeface="Monotype Sorts" pitchFamily="2" charset="2"/>
                <a:buNone/>
              </a:pPr>
              <a:r>
                <a:rPr lang="en-US" sz="700" b="1" i="1" dirty="0">
                  <a:latin typeface="Arial" panose="020B0604020202020204" pitchFamily="34" charset="0"/>
                  <a:cs typeface="Arial" panose="020B0604020202020204" pitchFamily="34" charset="0"/>
                </a:rPr>
                <a:t>“Machine type. Edit.</a:t>
              </a:r>
            </a:p>
            <a:p>
              <a:pPr algn="l" defTabSz="433388" eaLnBrk="1" hangingPunct="1">
                <a:buClr>
                  <a:srgbClr val="808080"/>
                </a:buClr>
                <a:buSzPct val="90000"/>
                <a:buFont typeface="Monotype Sorts" pitchFamily="2" charset="2"/>
                <a:buNone/>
              </a:pPr>
              <a:r>
                <a:rPr lang="en-US" sz="700" b="1" i="1" dirty="0">
                  <a:latin typeface="Arial" panose="020B0604020202020204" pitchFamily="34" charset="0"/>
                  <a:cs typeface="Arial" panose="020B0604020202020204" pitchFamily="34" charset="0"/>
                </a:rPr>
                <a:t>Model slash version. Edit.</a:t>
              </a:r>
            </a:p>
            <a:p>
              <a:pPr algn="l" defTabSz="433388" eaLnBrk="1" hangingPunct="1">
                <a:buClr>
                  <a:srgbClr val="808080"/>
                </a:buClr>
                <a:buSzPct val="90000"/>
                <a:buFont typeface="Monotype Sorts" pitchFamily="2" charset="2"/>
                <a:buNone/>
              </a:pPr>
              <a:r>
                <a:rPr lang="en-US" sz="700" b="1" i="1" dirty="0">
                  <a:latin typeface="Arial" panose="020B0604020202020204" pitchFamily="34" charset="0"/>
                  <a:cs typeface="Arial" panose="020B0604020202020204" pitchFamily="34" charset="0"/>
                </a:rPr>
                <a:t>Help to select multiple options. Link.</a:t>
              </a:r>
            </a:p>
            <a:p>
              <a:pPr algn="l" defTabSz="433388" eaLnBrk="1" hangingPunct="1">
                <a:buClr>
                  <a:srgbClr val="808080"/>
                </a:buClr>
                <a:buSzPct val="90000"/>
                <a:buFont typeface="Monotype Sorts" pitchFamily="2" charset="2"/>
                <a:buNone/>
              </a:pPr>
              <a:r>
                <a:rPr lang="en-US" sz="700" b="1" i="1" dirty="0">
                  <a:latin typeface="Arial" panose="020B0604020202020204" pitchFamily="34" charset="0"/>
                  <a:cs typeface="Arial" panose="020B0604020202020204" pitchFamily="34" charset="0"/>
                </a:rPr>
                <a:t>Operating system slash platform. Listbox.  Not selected AIX. 1 of 30.”</a:t>
              </a:r>
            </a:p>
          </p:txBody>
        </p:sp>
      </p:grpSp>
      <p:sp>
        <p:nvSpPr>
          <p:cNvPr id="21" name="Rectangle 8"/>
          <p:cNvSpPr>
            <a:spLocks noChangeArrowheads="1"/>
          </p:cNvSpPr>
          <p:nvPr/>
        </p:nvSpPr>
        <p:spPr bwMode="auto">
          <a:xfrm>
            <a:off x="124403" y="4648200"/>
            <a:ext cx="284250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300" b="1" dirty="0">
                <a:latin typeface="Arial" panose="020B0604020202020204" pitchFamily="34" charset="0"/>
                <a:cs typeface="Arial" panose="020B0604020202020204" pitchFamily="34" charset="0"/>
              </a:rPr>
              <a:t>Color-blind users need more than color differences.</a:t>
            </a:r>
          </a:p>
        </p:txBody>
      </p:sp>
      <p:pic>
        <p:nvPicPr>
          <p:cNvPr id="22" name="Picture 14" descr="Example of use of more than color to deline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317" y="5108534"/>
            <a:ext cx="2461928" cy="1231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3475833" y="1524000"/>
            <a:ext cx="2568811"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1300" b="1" dirty="0">
                <a:latin typeface="Arial" panose="020B0604020202020204" pitchFamily="34" charset="0"/>
                <a:cs typeface="Arial" pitchFamily="34" charset="0"/>
              </a:rPr>
              <a:t>Low vision users need sizable fonts and contrast settings.</a:t>
            </a:r>
          </a:p>
        </p:txBody>
      </p:sp>
      <p:grpSp>
        <p:nvGrpSpPr>
          <p:cNvPr id="5" name="Group 4" descr="examples of size and contrast for low vison"/>
          <p:cNvGrpSpPr/>
          <p:nvPr/>
        </p:nvGrpSpPr>
        <p:grpSpPr>
          <a:xfrm>
            <a:off x="3603977" y="2016857"/>
            <a:ext cx="2492040" cy="1492582"/>
            <a:chOff x="466725" y="2249487"/>
            <a:chExt cx="9353551" cy="3488112"/>
          </a:xfrm>
        </p:grpSpPr>
        <p:sp>
          <p:nvSpPr>
            <p:cNvPr id="12" name="Text Box 6" descr="Text showing the words &quot;font size&quot; at different sizes of font."/>
            <p:cNvSpPr txBox="1">
              <a:spLocks noChangeArrowheads="1"/>
            </p:cNvSpPr>
            <p:nvPr/>
          </p:nvSpPr>
          <p:spPr bwMode="auto">
            <a:xfrm>
              <a:off x="466725" y="2560254"/>
              <a:ext cx="2327274" cy="3177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lIns="0" tIns="0" rIns="0" bIns="0" anchor="ctr">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spcAft>
                  <a:spcPct val="15000"/>
                </a:spcAft>
              </a:pPr>
              <a:r>
                <a:rPr lang="en-US" sz="700" dirty="0">
                  <a:solidFill>
                    <a:srgbClr val="000000"/>
                  </a:solidFill>
                  <a:latin typeface="Arial" panose="020B0604020202020204" pitchFamily="34" charset="0"/>
                  <a:cs typeface="Arial" panose="020B0604020202020204" pitchFamily="34" charset="0"/>
                </a:rPr>
                <a:t>Font </a:t>
              </a:r>
              <a:r>
                <a:rPr lang="en-US" sz="800" dirty="0">
                  <a:solidFill>
                    <a:srgbClr val="000000"/>
                  </a:solidFill>
                  <a:latin typeface="Arial" panose="020B0604020202020204" pitchFamily="34" charset="0"/>
                  <a:cs typeface="Arial" panose="020B0604020202020204" pitchFamily="34" charset="0"/>
                </a:rPr>
                <a:t>size </a:t>
              </a:r>
              <a:endParaRPr lang="en-US" sz="7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r>
                <a:rPr lang="en-US" sz="1000" dirty="0">
                  <a:solidFill>
                    <a:srgbClr val="000000"/>
                  </a:solidFill>
                  <a:latin typeface="Arial" panose="020B0604020202020204" pitchFamily="34" charset="0"/>
                  <a:cs typeface="Arial" panose="020B0604020202020204" pitchFamily="34" charset="0"/>
                </a:rPr>
                <a:t>Larger font size </a:t>
              </a: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r>
                <a:rPr lang="en-US" sz="1100" dirty="0">
                  <a:solidFill>
                    <a:srgbClr val="000000"/>
                  </a:solidFill>
                  <a:latin typeface="Arial" panose="020B0604020202020204" pitchFamily="34" charset="0"/>
                  <a:cs typeface="Arial" panose="020B0604020202020204" pitchFamily="34" charset="0"/>
                </a:rPr>
                <a:t>Even larger </a:t>
              </a:r>
            </a:p>
            <a:p>
              <a:pPr>
                <a:spcAft>
                  <a:spcPct val="15000"/>
                </a:spcAft>
              </a:pPr>
              <a:r>
                <a:rPr lang="en-US" sz="1100" dirty="0">
                  <a:solidFill>
                    <a:srgbClr val="000000"/>
                  </a:solidFill>
                  <a:latin typeface="Arial" panose="020B0604020202020204" pitchFamily="34" charset="0"/>
                  <a:cs typeface="Arial" panose="020B0604020202020204" pitchFamily="34" charset="0"/>
                </a:rPr>
                <a:t>font size</a:t>
              </a:r>
            </a:p>
          </p:txBody>
        </p:sp>
        <p:grpSp>
          <p:nvGrpSpPr>
            <p:cNvPr id="13" name="Group 7" descr="Image showing poor contrast between text and background."/>
            <p:cNvGrpSpPr>
              <a:grpSpLocks/>
            </p:cNvGrpSpPr>
            <p:nvPr/>
          </p:nvGrpSpPr>
          <p:grpSpPr bwMode="auto">
            <a:xfrm>
              <a:off x="4527550" y="2249487"/>
              <a:ext cx="5292726" cy="985838"/>
              <a:chOff x="3012" y="1241"/>
              <a:chExt cx="3334" cy="621"/>
            </a:xfrm>
          </p:grpSpPr>
          <p:sp>
            <p:nvSpPr>
              <p:cNvPr id="14" name="Rectangle 8"/>
              <p:cNvSpPr>
                <a:spLocks noChangeArrowheads="1"/>
              </p:cNvSpPr>
              <p:nvPr/>
            </p:nvSpPr>
            <p:spPr bwMode="auto">
              <a:xfrm>
                <a:off x="3012" y="1312"/>
                <a:ext cx="1589" cy="493"/>
              </a:xfrm>
              <a:prstGeom prst="rect">
                <a:avLst/>
              </a:prstGeom>
              <a:solidFill>
                <a:srgbClr val="0000FF"/>
              </a:solidFill>
              <a:ln w="25400">
                <a:solidFill>
                  <a:srgbClr val="000000"/>
                </a:solidFill>
                <a:miter lim="800000"/>
                <a:headEnd/>
                <a:tailEnd/>
              </a:ln>
            </p:spPr>
            <p:txBody>
              <a:bodyPr lIns="0" tIns="0" rIns="0" bIns="0" anchor="ctr"/>
              <a:lstStyle/>
              <a:p>
                <a:pPr algn="ctr" defTabSz="822325">
                  <a:spcAft>
                    <a:spcPct val="15000"/>
                  </a:spcAft>
                </a:pPr>
                <a:r>
                  <a:rPr lang="en-US" sz="700" dirty="0">
                    <a:solidFill>
                      <a:schemeClr val="accent1"/>
                    </a:solidFill>
                    <a:latin typeface="Arial" panose="020B0604020202020204" pitchFamily="34" charset="0"/>
                    <a:cs typeface="Arial" panose="020B0604020202020204" pitchFamily="34" charset="0"/>
                  </a:rPr>
                  <a:t>Contrast</a:t>
                </a:r>
              </a:p>
            </p:txBody>
          </p:sp>
          <p:sp>
            <p:nvSpPr>
              <p:cNvPr id="15" name="Text Box 9"/>
              <p:cNvSpPr txBox="1">
                <a:spLocks noChangeArrowheads="1"/>
              </p:cNvSpPr>
              <p:nvPr/>
            </p:nvSpPr>
            <p:spPr bwMode="auto">
              <a:xfrm>
                <a:off x="4638" y="1241"/>
                <a:ext cx="1708" cy="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84" tIns="41142" rIns="82284" bIns="41142">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100" b="1" dirty="0">
                    <a:solidFill>
                      <a:srgbClr val="FF0000"/>
                    </a:solidFill>
                    <a:latin typeface="Arial" panose="020B0604020202020204" pitchFamily="34" charset="0"/>
                    <a:cs typeface="Arial" panose="020B0604020202020204" pitchFamily="34" charset="0"/>
                  </a:rPr>
                  <a:t>Poor </a:t>
                </a:r>
              </a:p>
              <a:p>
                <a:pPr algn="ctr"/>
                <a:r>
                  <a:rPr lang="en-US" sz="1100" b="1" dirty="0">
                    <a:solidFill>
                      <a:srgbClr val="FF0000"/>
                    </a:solidFill>
                    <a:latin typeface="Arial" panose="020B0604020202020204" pitchFamily="34" charset="0"/>
                    <a:cs typeface="Arial" panose="020B0604020202020204" pitchFamily="34" charset="0"/>
                  </a:rPr>
                  <a:t>contrast</a:t>
                </a:r>
              </a:p>
            </p:txBody>
          </p:sp>
        </p:grpSp>
        <p:grpSp>
          <p:nvGrpSpPr>
            <p:cNvPr id="16" name="Group 10" descr="Image showing good contrast between text and background."/>
            <p:cNvGrpSpPr>
              <a:grpSpLocks/>
            </p:cNvGrpSpPr>
            <p:nvPr/>
          </p:nvGrpSpPr>
          <p:grpSpPr bwMode="auto">
            <a:xfrm>
              <a:off x="4552950" y="3235326"/>
              <a:ext cx="5118100" cy="985838"/>
              <a:chOff x="3028" y="2434"/>
              <a:chExt cx="3224" cy="621"/>
            </a:xfrm>
          </p:grpSpPr>
          <p:sp>
            <p:nvSpPr>
              <p:cNvPr id="17" name="Rectangle 11"/>
              <p:cNvSpPr>
                <a:spLocks noChangeArrowheads="1"/>
              </p:cNvSpPr>
              <p:nvPr/>
            </p:nvSpPr>
            <p:spPr bwMode="auto">
              <a:xfrm>
                <a:off x="3028" y="2508"/>
                <a:ext cx="1588" cy="492"/>
              </a:xfrm>
              <a:prstGeom prst="rect">
                <a:avLst/>
              </a:prstGeom>
              <a:solidFill>
                <a:srgbClr val="000000"/>
              </a:solidFill>
              <a:ln w="25400">
                <a:solidFill>
                  <a:srgbClr val="000000"/>
                </a:solidFill>
                <a:miter lim="800000"/>
                <a:headEnd/>
                <a:tailEnd/>
              </a:ln>
            </p:spPr>
            <p:txBody>
              <a:bodyPr lIns="0" tIns="0" rIns="0" bIns="0" anchor="ctr"/>
              <a:lstStyle/>
              <a:p>
                <a:pPr algn="ctr" defTabSz="822325">
                  <a:spcAft>
                    <a:spcPct val="15000"/>
                  </a:spcAft>
                </a:pPr>
                <a:r>
                  <a:rPr lang="en-US" sz="700" b="1" dirty="0">
                    <a:solidFill>
                      <a:srgbClr val="FFFF00"/>
                    </a:solidFill>
                    <a:latin typeface="Arial" panose="020B0604020202020204" pitchFamily="34" charset="0"/>
                    <a:cs typeface="Arial" panose="020B0604020202020204" pitchFamily="34" charset="0"/>
                  </a:rPr>
                  <a:t>Contrast</a:t>
                </a:r>
              </a:p>
            </p:txBody>
          </p:sp>
          <p:sp>
            <p:nvSpPr>
              <p:cNvPr id="18" name="Text Box 12"/>
              <p:cNvSpPr txBox="1">
                <a:spLocks noChangeArrowheads="1"/>
              </p:cNvSpPr>
              <p:nvPr/>
            </p:nvSpPr>
            <p:spPr bwMode="auto">
              <a:xfrm>
                <a:off x="4544" y="2434"/>
                <a:ext cx="1708" cy="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84" tIns="41142" rIns="82284" bIns="41142">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050" b="1" dirty="0">
                    <a:solidFill>
                      <a:srgbClr val="006600"/>
                    </a:solidFill>
                    <a:latin typeface="Arial" panose="020B0604020202020204" pitchFamily="34" charset="0"/>
                    <a:cs typeface="Arial" panose="020B0604020202020204" pitchFamily="34" charset="0"/>
                  </a:rPr>
                  <a:t>Good </a:t>
                </a:r>
              </a:p>
              <a:p>
                <a:pPr algn="ctr"/>
                <a:r>
                  <a:rPr lang="en-US" sz="1050" b="1" dirty="0">
                    <a:solidFill>
                      <a:srgbClr val="006600"/>
                    </a:solidFill>
                    <a:latin typeface="Arial" panose="020B0604020202020204" pitchFamily="34" charset="0"/>
                    <a:cs typeface="Arial" panose="020B0604020202020204" pitchFamily="34" charset="0"/>
                  </a:rPr>
                  <a:t>contrast</a:t>
                </a:r>
              </a:p>
            </p:txBody>
          </p:sp>
        </p:grpSp>
        <p:sp>
          <p:nvSpPr>
            <p:cNvPr id="19" name="Rectangle 13" descr="Image showing high  contrast between text and background and large font size."/>
            <p:cNvSpPr>
              <a:spLocks noChangeArrowheads="1"/>
            </p:cNvSpPr>
            <p:nvPr/>
          </p:nvSpPr>
          <p:spPr bwMode="auto">
            <a:xfrm>
              <a:off x="3479800" y="4392613"/>
              <a:ext cx="5283200" cy="1322387"/>
            </a:xfrm>
            <a:prstGeom prst="rect">
              <a:avLst/>
            </a:prstGeom>
            <a:solidFill>
              <a:srgbClr val="000000"/>
            </a:solidFill>
            <a:ln w="25400">
              <a:solidFill>
                <a:srgbClr val="000000"/>
              </a:solidFill>
              <a:miter lim="800000"/>
              <a:headEnd/>
              <a:tailEnd/>
            </a:ln>
          </p:spPr>
          <p:txBody>
            <a:bodyPr lIns="0" tIns="0" rIns="0" bIns="0" anchor="ctr"/>
            <a:lstStyle/>
            <a:p>
              <a:pPr algn="ctr" defTabSz="822325">
                <a:spcAft>
                  <a:spcPct val="15000"/>
                </a:spcAft>
              </a:pPr>
              <a:r>
                <a:rPr lang="en-US" sz="1100" dirty="0">
                  <a:solidFill>
                    <a:srgbClr val="FFFF00"/>
                  </a:solidFill>
                  <a:latin typeface="Arial" panose="020B0604020202020204" pitchFamily="34" charset="0"/>
                  <a:cs typeface="Arial" panose="020B0604020202020204" pitchFamily="34" charset="0"/>
                </a:rPr>
                <a:t>Font size &amp; contrast</a:t>
              </a:r>
            </a:p>
          </p:txBody>
        </p:sp>
      </p:grpSp>
      <p:sp>
        <p:nvSpPr>
          <p:cNvPr id="26" name="Rectangle 2"/>
          <p:cNvSpPr txBox="1">
            <a:spLocks noChangeArrowheads="1"/>
          </p:cNvSpPr>
          <p:nvPr/>
        </p:nvSpPr>
        <p:spPr bwMode="auto">
          <a:xfrm>
            <a:off x="6162596" y="1863725"/>
            <a:ext cx="2966036" cy="498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r>
              <a:rPr lang="en-US" sz="1300" dirty="0">
                <a:solidFill>
                  <a:schemeClr val="tx1"/>
                </a:solidFill>
                <a:latin typeface="Arial" panose="020B0604020202020204" pitchFamily="34" charset="0"/>
                <a:ea typeface="ＭＳ Ｐゴシック" charset="-128"/>
                <a:cs typeface="Arial" panose="020B0604020202020204" pitchFamily="34" charset="0"/>
              </a:rPr>
              <a:t>Users with limited use of arms and hands need keyboard accessibility features and alternative input methods.</a:t>
            </a:r>
          </a:p>
        </p:txBody>
      </p:sp>
      <p:graphicFrame>
        <p:nvGraphicFramePr>
          <p:cNvPr id="27" name="Group 117" descr="Alternate input device examples"/>
          <p:cNvGraphicFramePr>
            <a:graphicFrameLocks noGrp="1"/>
          </p:cNvGraphicFramePr>
          <p:nvPr>
            <p:extLst>
              <p:ext uri="{D42A27DB-BD31-4B8C-83A1-F6EECF244321}">
                <p14:modId xmlns:p14="http://schemas.microsoft.com/office/powerpoint/2010/main" val="738965361"/>
              </p:ext>
            </p:extLst>
          </p:nvPr>
        </p:nvGraphicFramePr>
        <p:xfrm>
          <a:off x="6477000" y="4648200"/>
          <a:ext cx="2371185" cy="1497264"/>
        </p:xfrm>
        <a:graphic>
          <a:graphicData uri="http://schemas.openxmlformats.org/drawingml/2006/table">
            <a:tbl>
              <a:tblPr firstRow="1"/>
              <a:tblGrid>
                <a:gridCol w="698028">
                  <a:extLst>
                    <a:ext uri="{9D8B030D-6E8A-4147-A177-3AD203B41FA5}">
                      <a16:colId xmlns:a16="http://schemas.microsoft.com/office/drawing/2014/main" val="20000"/>
                    </a:ext>
                  </a:extLst>
                </a:gridCol>
                <a:gridCol w="1673157">
                  <a:extLst>
                    <a:ext uri="{9D8B030D-6E8A-4147-A177-3AD203B41FA5}">
                      <a16:colId xmlns:a16="http://schemas.microsoft.com/office/drawing/2014/main" val="20001"/>
                    </a:ext>
                  </a:extLst>
                </a:gridCol>
              </a:tblGrid>
              <a:tr h="235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ea typeface="ＭＳ Ｐゴシック" charset="-128"/>
                        </a:rPr>
                        <a:t>Key Types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tx1"/>
                          </a:solidFill>
                          <a:effectLst/>
                          <a:latin typeface="Arial" charset="0"/>
                          <a:ea typeface="ＭＳ Ｐゴシック" charset="-128"/>
                        </a:rPr>
                        <a:t>OS Keyboard Accessibility Features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235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Mouse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Arrow keys control mouse pointer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1"/>
                  </a:ext>
                </a:extLst>
              </a:tr>
              <a:tr h="235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Sticky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[Ctrl] then [F] activates [Ctrl-F] shortcut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2"/>
                  </a:ext>
                </a:extLst>
              </a:tr>
              <a:tr h="1530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Slow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Ignore short keystrokes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3"/>
                  </a:ext>
                </a:extLst>
              </a:tr>
              <a:tr h="3842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Repeat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Turn off keystroke repeat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Adjust delay before repeat begins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a:ln>
                            <a:noFill/>
                          </a:ln>
                          <a:solidFill>
                            <a:schemeClr val="tx1"/>
                          </a:solidFill>
                          <a:effectLst/>
                          <a:latin typeface="Arial" charset="0"/>
                          <a:ea typeface="ＭＳ Ｐゴシック" charset="-128"/>
                        </a:rPr>
                        <a:t>Adjust delay between repeats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4"/>
                  </a:ext>
                </a:extLst>
              </a:tr>
            </a:tbl>
          </a:graphicData>
        </a:graphic>
      </p:graphicFrame>
      <p:grpSp>
        <p:nvGrpSpPr>
          <p:cNvPr id="49" name="Group 48" descr="examples of alternate input hardware devices"/>
          <p:cNvGrpSpPr/>
          <p:nvPr/>
        </p:nvGrpSpPr>
        <p:grpSpPr>
          <a:xfrm>
            <a:off x="6585692" y="2489301"/>
            <a:ext cx="1994101" cy="2155810"/>
            <a:chOff x="6585692" y="2489301"/>
            <a:chExt cx="1994101" cy="2155810"/>
          </a:xfrm>
        </p:grpSpPr>
        <p:sp>
          <p:nvSpPr>
            <p:cNvPr id="28" name="Text Box 26" descr="Alternate input device examples"/>
            <p:cNvSpPr txBox="1">
              <a:spLocks noChangeArrowheads="1"/>
            </p:cNvSpPr>
            <p:nvPr/>
          </p:nvSpPr>
          <p:spPr bwMode="auto">
            <a:xfrm>
              <a:off x="6585692" y="2489301"/>
              <a:ext cx="1901270"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b="1" dirty="0">
                  <a:latin typeface="Arial" panose="020B0604020202020204" pitchFamily="34" charset="0"/>
                  <a:cs typeface="Arial" panose="020B0604020202020204" pitchFamily="34" charset="0"/>
                </a:rPr>
                <a:t>Alternative input hardware devices</a:t>
              </a:r>
            </a:p>
          </p:txBody>
        </p:sp>
        <p:pic>
          <p:nvPicPr>
            <p:cNvPr id="30" name="Picture 28" descr="joy stick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4964" y="2911371"/>
              <a:ext cx="725352" cy="587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Text Box 29"/>
            <p:cNvSpPr txBox="1">
              <a:spLocks noChangeArrowheads="1"/>
            </p:cNvSpPr>
            <p:nvPr/>
          </p:nvSpPr>
          <p:spPr bwMode="auto">
            <a:xfrm>
              <a:off x="6650962" y="3502651"/>
              <a:ext cx="819831" cy="261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Joy Sticks</a:t>
              </a:r>
            </a:p>
          </p:txBody>
        </p:sp>
        <p:pic>
          <p:nvPicPr>
            <p:cNvPr id="33" name="Picture 31" descr="special keyboard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94054" y="2895700"/>
              <a:ext cx="574088" cy="5990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Text Box 32"/>
            <p:cNvSpPr txBox="1">
              <a:spLocks noChangeArrowheads="1"/>
            </p:cNvSpPr>
            <p:nvPr/>
          </p:nvSpPr>
          <p:spPr bwMode="auto">
            <a:xfrm>
              <a:off x="7648498" y="3501402"/>
              <a:ext cx="859776" cy="26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Keyboards</a:t>
              </a:r>
              <a:endParaRPr lang="en-US" sz="1400" dirty="0">
                <a:latin typeface="Arial" panose="020B0604020202020204" pitchFamily="34" charset="0"/>
                <a:cs typeface="Arial" panose="020B0604020202020204" pitchFamily="34" charset="0"/>
              </a:endParaRPr>
            </a:p>
          </p:txBody>
        </p:sp>
        <p:pic>
          <p:nvPicPr>
            <p:cNvPr id="36" name="Picture 34" descr="switch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4630" y="3747212"/>
              <a:ext cx="574088" cy="599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 name="Text Box 35"/>
            <p:cNvSpPr txBox="1">
              <a:spLocks noChangeArrowheads="1"/>
            </p:cNvSpPr>
            <p:nvPr/>
          </p:nvSpPr>
          <p:spPr bwMode="auto">
            <a:xfrm>
              <a:off x="6644333" y="4381218"/>
              <a:ext cx="750383" cy="26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Switches</a:t>
              </a:r>
            </a:p>
          </p:txBody>
        </p:sp>
        <p:pic>
          <p:nvPicPr>
            <p:cNvPr id="39" name="Picture 37" descr="mouth stick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86015" y="3749766"/>
              <a:ext cx="556007" cy="6160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Text Box 38"/>
            <p:cNvSpPr txBox="1">
              <a:spLocks noChangeArrowheads="1"/>
            </p:cNvSpPr>
            <p:nvPr/>
          </p:nvSpPr>
          <p:spPr bwMode="auto">
            <a:xfrm>
              <a:off x="7588926" y="4383772"/>
              <a:ext cx="990867" cy="2613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Mouth Sticks</a:t>
              </a:r>
            </a:p>
          </p:txBody>
        </p:sp>
      </p:grpSp>
      <p:sp>
        <p:nvSpPr>
          <p:cNvPr id="23" name="Rectangle 2"/>
          <p:cNvSpPr txBox="1">
            <a:spLocks noChangeArrowheads="1"/>
          </p:cNvSpPr>
          <p:nvPr/>
        </p:nvSpPr>
        <p:spPr bwMode="auto">
          <a:xfrm>
            <a:off x="3147170" y="3838575"/>
            <a:ext cx="3015575" cy="657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br>
              <a:rPr lang="en-US" sz="1300" dirty="0">
                <a:solidFill>
                  <a:schemeClr val="tx2"/>
                </a:solidFill>
                <a:latin typeface="Arial" panose="020B0604020202020204" pitchFamily="34" charset="0"/>
                <a:ea typeface="ＭＳ Ｐゴシック" charset="-128"/>
                <a:cs typeface="Arial" panose="020B0604020202020204" pitchFamily="34" charset="0"/>
              </a:rPr>
            </a:br>
            <a:endParaRPr lang="en-US" sz="1300" dirty="0">
              <a:solidFill>
                <a:schemeClr val="tx2"/>
              </a:solidFill>
              <a:latin typeface="Arial" panose="020B0604020202020204" pitchFamily="34" charset="0"/>
              <a:ea typeface="ＭＳ Ｐゴシック" charset="-128"/>
              <a:cs typeface="Arial" panose="020B0604020202020204" pitchFamily="34" charset="0"/>
            </a:endParaRPr>
          </a:p>
          <a:p>
            <a:pPr algn="ctr"/>
            <a:r>
              <a:rPr lang="en-US" sz="1300" dirty="0">
                <a:solidFill>
                  <a:schemeClr val="tx1"/>
                </a:solidFill>
                <a:latin typeface="Arial" panose="020B0604020202020204" pitchFamily="34" charset="0"/>
                <a:ea typeface="ＭＳ Ｐゴシック" charset="-128"/>
                <a:cs typeface="Arial" panose="020B0604020202020204" pitchFamily="34" charset="0"/>
              </a:rPr>
              <a:t>Deaf users need alternatives for audio content (captioning); the hard of hearing need the ability to increase volume. </a:t>
            </a:r>
          </a:p>
        </p:txBody>
      </p:sp>
      <p:pic>
        <p:nvPicPr>
          <p:cNvPr id="24" name="Picture 3" descr="Screen shot of Windows Media Player.  There is a picture of Abraham Lincoln speaking.  The caption for his message says Four score and seven years ago."/>
          <p:cNvPicPr>
            <a:picLocks noGrp="1" noChangeAspect="1" noChangeArrowheads="1"/>
          </p:cNvPicPr>
          <p:nvPr>
            <p:ph sz="half" idx="1"/>
          </p:nvPr>
        </p:nvPicPr>
        <p:blipFill>
          <a:blip r:embed="rId11" cstate="print">
            <a:extLst>
              <a:ext uri="{28A0092B-C50C-407E-A947-70E740481C1C}">
                <a14:useLocalDpi xmlns:a14="http://schemas.microsoft.com/office/drawing/2010/main" val="0"/>
              </a:ext>
            </a:extLst>
          </a:blip>
          <a:srcRect/>
          <a:stretch>
            <a:fillRect/>
          </a:stretch>
        </p:blipFill>
        <p:spPr>
          <a:xfrm>
            <a:off x="3443561" y="4692900"/>
            <a:ext cx="2602763" cy="1822887"/>
          </a:xfrm>
          <a:noFill/>
        </p:spPr>
      </p:pic>
      <p:pic>
        <p:nvPicPr>
          <p:cNvPr id="25" name="Picture 4" descr="Four score and seven years a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a:xfrm>
            <a:off x="5074434" y="5363782"/>
            <a:ext cx="1193594" cy="663042"/>
          </a:xfrm>
          <a:prstGeom prst="rect">
            <a:avLst/>
          </a:prstGeom>
          <a:noFill/>
        </p:spPr>
      </p:pic>
    </p:spTree>
    <p:extLst>
      <p:ext uri="{BB962C8B-B14F-4D97-AF65-F5344CB8AC3E}">
        <p14:creationId xmlns:p14="http://schemas.microsoft.com/office/powerpoint/2010/main" val="151875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20</a:t>
            </a:fld>
            <a:endParaRPr lang="en-US" altLang="en-US" dirty="0">
              <a:solidFill>
                <a:srgbClr val="000000"/>
              </a:solidFill>
            </a:endParaRPr>
          </a:p>
        </p:txBody>
      </p:sp>
      <p:sp>
        <p:nvSpPr>
          <p:cNvPr id="3" name="Title 2"/>
          <p:cNvSpPr>
            <a:spLocks noGrp="1"/>
          </p:cNvSpPr>
          <p:nvPr>
            <p:ph type="title" idx="4294967295"/>
          </p:nvPr>
        </p:nvSpPr>
        <p:spPr>
          <a:xfrm>
            <a:off x="1668332" y="3048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#2 </a:t>
            </a:r>
          </a:p>
        </p:txBody>
      </p:sp>
      <p:sp>
        <p:nvSpPr>
          <p:cNvPr id="2" name="Text Placeholder 1"/>
          <p:cNvSpPr>
            <a:spLocks noGrp="1"/>
          </p:cNvSpPr>
          <p:nvPr>
            <p:ph type="body" idx="4294967295"/>
          </p:nvPr>
        </p:nvSpPr>
        <p:spPr>
          <a:xfrm>
            <a:off x="220532" y="1371600"/>
            <a:ext cx="8686800" cy="4876800"/>
          </a:xfrm>
        </p:spPr>
        <p:txBody>
          <a:bodyPr>
            <a:normAutofit/>
          </a:bodyPr>
          <a:lstStyle/>
          <a:p>
            <a:pPr marL="0" indent="0" rtl="0" eaLnBrk="1" latinLnBrk="0" hangingPunct="1">
              <a:buNone/>
            </a:pPr>
            <a:r>
              <a:rPr lang="en-US" sz="2400" b="1" kern="1200" dirty="0">
                <a:solidFill>
                  <a:schemeClr val="tx1"/>
                </a:solidFill>
                <a:effectLst/>
                <a:latin typeface="Arial" panose="020B0604020202020204" pitchFamily="34" charset="0"/>
                <a:ea typeface="+mn-ea"/>
                <a:cs typeface="Arial" panose="020B0604020202020204" pitchFamily="34" charset="0"/>
              </a:rPr>
              <a:t>Establish and maintain an organizational structure that enables and facilitates progress in ICT accessibility.  </a:t>
            </a:r>
            <a:endParaRPr lang="en-US" sz="2400" b="1" dirty="0">
              <a:effectLst/>
              <a:latin typeface="Arial" panose="020B0604020202020204" pitchFamily="34" charset="0"/>
              <a:cs typeface="Arial" panose="020B0604020202020204" pitchFamily="34" charset="0"/>
            </a:endParaRPr>
          </a:p>
          <a:p>
            <a:r>
              <a:rPr lang="en-US" sz="2000" kern="1200" dirty="0">
                <a:solidFill>
                  <a:schemeClr val="tx1"/>
                </a:solidFill>
                <a:effectLst/>
                <a:latin typeface="Arial" panose="020B0604020202020204" pitchFamily="34" charset="0"/>
                <a:ea typeface="+mn-ea"/>
                <a:cs typeface="Arial" panose="020B0604020202020204" pitchFamily="34" charset="0"/>
              </a:rPr>
              <a:t>Defines the p</a:t>
            </a:r>
            <a:r>
              <a:rPr lang="en-US" sz="2000" dirty="0">
                <a:latin typeface="Arial" panose="020B0604020202020204" pitchFamily="34" charset="0"/>
                <a:cs typeface="Arial" panose="020B0604020202020204" pitchFamily="34" charset="0"/>
              </a:rPr>
              <a:t>lacement of a “core”  accessibility function within the organization </a:t>
            </a:r>
          </a:p>
          <a:p>
            <a:r>
              <a:rPr lang="en-US" sz="2000" kern="1200" dirty="0">
                <a:solidFill>
                  <a:schemeClr val="tx1"/>
                </a:solidFill>
                <a:effectLst/>
                <a:latin typeface="Arial" panose="020B0604020202020204" pitchFamily="34" charset="0"/>
                <a:ea typeface="+mn-ea"/>
                <a:cs typeface="Arial" panose="020B0604020202020204" pitchFamily="34" charset="0"/>
              </a:rPr>
              <a:t>Designates an executive champion / sponsor (Ex. CAO) </a:t>
            </a: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Ensures that ICT accessibility focal points / SMEs are identified and positioned within key units of the organization for greatest impact</a:t>
            </a:r>
            <a:endParaRPr lang="en-US" sz="2000" dirty="0">
              <a:effectLst/>
              <a:latin typeface="Arial" panose="020B0604020202020204" pitchFamily="34" charset="0"/>
              <a:cs typeface="Arial" panose="020B0604020202020204" pitchFamily="34" charset="0"/>
            </a:endParaRPr>
          </a:p>
        </p:txBody>
      </p:sp>
      <p:graphicFrame>
        <p:nvGraphicFramePr>
          <p:cNvPr id="6" name="Table 5" descr="PDAA Maturity Model and Self Assessment table"/>
          <p:cNvGraphicFramePr>
            <a:graphicFrameLocks noGrp="1"/>
          </p:cNvGraphicFramePr>
          <p:nvPr>
            <p:extLst>
              <p:ext uri="{D42A27DB-BD31-4B8C-83A1-F6EECF244321}">
                <p14:modId xmlns:p14="http://schemas.microsoft.com/office/powerpoint/2010/main" val="733946421"/>
              </p:ext>
            </p:extLst>
          </p:nvPr>
        </p:nvGraphicFramePr>
        <p:xfrm>
          <a:off x="152400" y="4267200"/>
          <a:ext cx="8602533" cy="1187403"/>
        </p:xfrm>
        <a:graphic>
          <a:graphicData uri="http://schemas.openxmlformats.org/drawingml/2006/table">
            <a:tbl>
              <a:tblPr firstRow="1" firstCol="1" bandRow="1"/>
              <a:tblGrid>
                <a:gridCol w="291611">
                  <a:extLst>
                    <a:ext uri="{9D8B030D-6E8A-4147-A177-3AD203B41FA5}">
                      <a16:colId xmlns:a16="http://schemas.microsoft.com/office/drawing/2014/main" val="20000"/>
                    </a:ext>
                  </a:extLst>
                </a:gridCol>
                <a:gridCol w="2697404">
                  <a:extLst>
                    <a:ext uri="{9D8B030D-6E8A-4147-A177-3AD203B41FA5}">
                      <a16:colId xmlns:a16="http://schemas.microsoft.com/office/drawing/2014/main" val="20001"/>
                    </a:ext>
                  </a:extLst>
                </a:gridCol>
                <a:gridCol w="1822571">
                  <a:extLst>
                    <a:ext uri="{9D8B030D-6E8A-4147-A177-3AD203B41FA5}">
                      <a16:colId xmlns:a16="http://schemas.microsoft.com/office/drawing/2014/main" val="20002"/>
                    </a:ext>
                  </a:extLst>
                </a:gridCol>
                <a:gridCol w="1749668">
                  <a:extLst>
                    <a:ext uri="{9D8B030D-6E8A-4147-A177-3AD203B41FA5}">
                      <a16:colId xmlns:a16="http://schemas.microsoft.com/office/drawing/2014/main" val="20003"/>
                    </a:ext>
                  </a:extLst>
                </a:gridCol>
                <a:gridCol w="2041279">
                  <a:extLst>
                    <a:ext uri="{9D8B030D-6E8A-4147-A177-3AD203B41FA5}">
                      <a16:colId xmlns:a16="http://schemas.microsoft.com/office/drawing/2014/main" val="20004"/>
                    </a:ext>
                  </a:extLst>
                </a:gridCol>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882071">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2.</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Establish and maintain an organizational structure that enables and facilitates progress in ICT accessibility.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 an organization wide governance system.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Designate of one or more individuals responsible for implementation.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 reporting/decision mechanism and maintain records.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7402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cNvSpPr>
            <a:spLocks noGrp="1" noChangeArrowheads="1"/>
          </p:cNvSpPr>
          <p:nvPr>
            <p:ph type="sldNum" sz="quarter" idx="4294967295"/>
          </p:nvPr>
        </p:nvSpPr>
        <p:spPr bwMode="auto">
          <a:xfrm>
            <a:off x="8649432" y="6613525"/>
            <a:ext cx="457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45564F91-3F82-4A95-BD09-DA67A8A49CF4}" type="slidenum">
              <a:rPr lang="en-US">
                <a:solidFill>
                  <a:schemeClr val="tx1"/>
                </a:solidFill>
              </a:rPr>
              <a:pPr/>
              <a:t>21</a:t>
            </a:fld>
            <a:endParaRPr lang="en-US" dirty="0">
              <a:solidFill>
                <a:schemeClr val="tx1"/>
              </a:solidFill>
            </a:endParaRPr>
          </a:p>
        </p:txBody>
      </p:sp>
      <p:sp>
        <p:nvSpPr>
          <p:cNvPr id="89090" name="Title"/>
          <p:cNvSpPr>
            <a:spLocks noGrp="1" noChangeArrowheads="1"/>
          </p:cNvSpPr>
          <p:nvPr>
            <p:ph type="title"/>
          </p:nvPr>
        </p:nvSpPr>
        <p:spPr>
          <a:xfrm>
            <a:off x="228600" y="609600"/>
            <a:ext cx="8686800" cy="4572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Organizing accessibility</a:t>
            </a:r>
          </a:p>
        </p:txBody>
      </p:sp>
      <p:sp>
        <p:nvSpPr>
          <p:cNvPr id="89091" name="Rectangle 3"/>
          <p:cNvSpPr>
            <a:spLocks noGrp="1" noChangeArrowheads="1"/>
          </p:cNvSpPr>
          <p:nvPr>
            <p:ph type="body" idx="1"/>
          </p:nvPr>
        </p:nvSpPr>
        <p:spPr>
          <a:xfrm>
            <a:off x="65315" y="1661160"/>
            <a:ext cx="8825591" cy="5120640"/>
          </a:xfrm>
        </p:spPr>
        <p:txBody>
          <a:bodyPr>
            <a:normAutofit/>
          </a:bodyPr>
          <a:lstStyle/>
          <a:p>
            <a:pPr>
              <a:spcBef>
                <a:spcPts val="600"/>
              </a:spcBef>
            </a:pPr>
            <a:r>
              <a:rPr lang="en-US" sz="2000" dirty="0">
                <a:latin typeface="Arial" panose="020B0604020202020204" pitchFamily="34" charset="0"/>
                <a:cs typeface="Arial" panose="020B0604020202020204" pitchFamily="34" charset="0"/>
              </a:rPr>
              <a:t>Senior manager “executive sponsor” </a:t>
            </a:r>
          </a:p>
          <a:p>
            <a:pPr>
              <a:spcBef>
                <a:spcPts val="600"/>
              </a:spcBef>
            </a:pPr>
            <a:r>
              <a:rPr lang="en-US" sz="2000" dirty="0">
                <a:latin typeface="Arial" panose="020B0604020202020204" pitchFamily="34" charset="0"/>
                <a:cs typeface="Arial" panose="020B0604020202020204" pitchFamily="34" charset="0"/>
              </a:rPr>
              <a:t>“Neutral” organizational placement</a:t>
            </a:r>
          </a:p>
          <a:p>
            <a:pPr marL="742950" lvl="1" indent="-285750">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Analysis of implications based reporting organization</a:t>
            </a:r>
          </a:p>
          <a:p>
            <a:pPr>
              <a:spcBef>
                <a:spcPts val="600"/>
              </a:spcBef>
            </a:pPr>
            <a:r>
              <a:rPr lang="en-US" sz="2000" dirty="0">
                <a:latin typeface="Arial" panose="020B0604020202020204" pitchFamily="34" charset="0"/>
                <a:cs typeface="Arial" panose="020B0604020202020204" pitchFamily="34" charset="0"/>
              </a:rPr>
              <a:t>Centralized accessibility function</a:t>
            </a:r>
          </a:p>
          <a:p>
            <a:pPr marL="742950" lvl="1" indent="-285750">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Policy and governance</a:t>
            </a:r>
          </a:p>
          <a:p>
            <a:pPr marL="742950" lvl="1" indent="-285750">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Technical consulting</a:t>
            </a:r>
          </a:p>
          <a:p>
            <a:pPr marL="742950" lvl="1" indent="-285750">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Business development / sales support</a:t>
            </a:r>
          </a:p>
          <a:p>
            <a:pPr marL="742950" lvl="1" indent="-285750">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Project office</a:t>
            </a:r>
          </a:p>
          <a:p>
            <a:pPr marL="742950" lvl="1" indent="-285750">
              <a:spcBef>
                <a:spcPts val="600"/>
              </a:spcBef>
              <a:buFont typeface="Courier New" panose="02070309020205020404" pitchFamily="49" charset="0"/>
              <a:buChar char="o"/>
            </a:pPr>
            <a:r>
              <a:rPr lang="en-US" sz="1800" dirty="0">
                <a:latin typeface="Arial" panose="020B0604020202020204" pitchFamily="34" charset="0"/>
                <a:cs typeface="Arial" panose="020B0604020202020204" pitchFamily="34" charset="0"/>
              </a:rPr>
              <a:t>Other?</a:t>
            </a:r>
          </a:p>
          <a:p>
            <a:pPr>
              <a:spcBef>
                <a:spcPts val="600"/>
              </a:spcBef>
            </a:pPr>
            <a:r>
              <a:rPr lang="en-US" sz="2000" dirty="0">
                <a:latin typeface="Arial" panose="020B0604020202020204" pitchFamily="34" charset="0"/>
                <a:cs typeface="Arial" panose="020B0604020202020204" pitchFamily="34" charset="0"/>
              </a:rPr>
              <a:t>Sub-Unit focal points / coordinators</a:t>
            </a:r>
          </a:p>
        </p:txBody>
      </p:sp>
      <p:pic>
        <p:nvPicPr>
          <p:cNvPr id="3" name="Picture 2" descr="Diagram showing the relationships of a centralized accessiiblity function and sub-unit focal ponts as dotted line report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752600"/>
            <a:ext cx="5107293" cy="4050611"/>
          </a:xfrm>
          <a:prstGeom prst="rect">
            <a:avLst/>
          </a:prstGeom>
        </p:spPr>
      </p:pic>
    </p:spTree>
    <p:extLst>
      <p:ext uri="{BB962C8B-B14F-4D97-AF65-F5344CB8AC3E}">
        <p14:creationId xmlns:p14="http://schemas.microsoft.com/office/powerpoint/2010/main" val="1864763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22</a:t>
            </a:fld>
            <a:endParaRPr lang="en-US" dirty="0"/>
          </a:p>
        </p:txBody>
      </p:sp>
      <p:sp>
        <p:nvSpPr>
          <p:cNvPr id="2" name="Title 1"/>
          <p:cNvSpPr>
            <a:spLocks noGrp="1"/>
          </p:cNvSpPr>
          <p:nvPr>
            <p:ph type="title"/>
          </p:nvPr>
        </p:nvSpPr>
        <p:spPr>
          <a:xfrm>
            <a:off x="3048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Exercise 3: “Neutral Placement” Organization</a:t>
            </a:r>
          </a:p>
        </p:txBody>
      </p:sp>
      <p:graphicFrame>
        <p:nvGraphicFramePr>
          <p:cNvPr id="6" name="Table 5" descr="Table for Neutral Placement Excercise"/>
          <p:cNvGraphicFramePr>
            <a:graphicFrameLocks noGrp="1"/>
          </p:cNvGraphicFramePr>
          <p:nvPr>
            <p:extLst>
              <p:ext uri="{D42A27DB-BD31-4B8C-83A1-F6EECF244321}">
                <p14:modId xmlns:p14="http://schemas.microsoft.com/office/powerpoint/2010/main" val="3698701059"/>
              </p:ext>
            </p:extLst>
          </p:nvPr>
        </p:nvGraphicFramePr>
        <p:xfrm>
          <a:off x="457200" y="1828800"/>
          <a:ext cx="8153400" cy="3886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647700">
                <a:tc>
                  <a:txBody>
                    <a:bodyPr/>
                    <a:lstStyle/>
                    <a:p>
                      <a:r>
                        <a:rPr lang="en-US" dirty="0">
                          <a:latin typeface="Arial" panose="020B0604020202020204" pitchFamily="34" charset="0"/>
                          <a:cs typeface="Arial" panose="020B0604020202020204" pitchFamily="34" charset="0"/>
                        </a:rPr>
                        <a:t>Organization</a:t>
                      </a:r>
                      <a:r>
                        <a:rPr lang="en-US" baseline="0" dirty="0">
                          <a:latin typeface="Arial" panose="020B0604020202020204" pitchFamily="34" charset="0"/>
                          <a:cs typeface="Arial" panose="020B0604020202020204" pitchFamily="34" charset="0"/>
                        </a:rPr>
                        <a:t> Area</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rPr>
                        <a:t>Pros</a:t>
                      </a:r>
                    </a:p>
                  </a:txBody>
                  <a:tcPr/>
                </a:tc>
                <a:tc>
                  <a:txBody>
                    <a:bodyPr/>
                    <a:lstStyle/>
                    <a:p>
                      <a:r>
                        <a:rPr lang="en-US" dirty="0">
                          <a:latin typeface="Arial" panose="020B0604020202020204" pitchFamily="34" charset="0"/>
                          <a:cs typeface="Arial" panose="020B0604020202020204" pitchFamily="34" charset="0"/>
                        </a:rPr>
                        <a:t>Cons</a:t>
                      </a:r>
                    </a:p>
                  </a:txBody>
                  <a:tcPr/>
                </a:tc>
                <a:extLst>
                  <a:ext uri="{0D108BD9-81ED-4DB2-BD59-A6C34878D82A}">
                    <a16:rowId xmlns:a16="http://schemas.microsoft.com/office/drawing/2014/main" val="10000"/>
                  </a:ext>
                </a:extLst>
              </a:tr>
              <a:tr h="647700">
                <a:tc>
                  <a:txBody>
                    <a:bodyPr/>
                    <a:lstStyle/>
                    <a:p>
                      <a:r>
                        <a:rPr lang="en-US" dirty="0">
                          <a:latin typeface="Arial" panose="020B0604020202020204" pitchFamily="34" charset="0"/>
                          <a:cs typeface="Arial" panose="020B0604020202020204" pitchFamily="34" charset="0"/>
                        </a:rPr>
                        <a:t>IT Development</a:t>
                      </a: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647700">
                <a:tc>
                  <a:txBody>
                    <a:bodyPr/>
                    <a:lstStyle/>
                    <a:p>
                      <a:r>
                        <a:rPr lang="en-US" dirty="0">
                          <a:latin typeface="Arial" panose="020B0604020202020204" pitchFamily="34" charset="0"/>
                          <a:cs typeface="Arial" panose="020B0604020202020204" pitchFamily="34" charset="0"/>
                        </a:rPr>
                        <a:t>HR</a:t>
                      </a: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647700">
                <a:tc>
                  <a:txBody>
                    <a:bodyPr/>
                    <a:lstStyle/>
                    <a:p>
                      <a:r>
                        <a:rPr lang="en-US" dirty="0">
                          <a:latin typeface="Arial" panose="020B0604020202020204" pitchFamily="34" charset="0"/>
                          <a:cs typeface="Arial" panose="020B0604020202020204" pitchFamily="34" charset="0"/>
                        </a:rPr>
                        <a:t>CIO</a:t>
                      </a: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r h="647700">
                <a:tc>
                  <a:txBody>
                    <a:bodyPr/>
                    <a:lstStyle/>
                    <a:p>
                      <a:r>
                        <a:rPr lang="en-US" dirty="0">
                          <a:latin typeface="Arial" panose="020B0604020202020204" pitchFamily="34" charset="0"/>
                          <a:cs typeface="Arial" panose="020B0604020202020204" pitchFamily="34" charset="0"/>
                        </a:rPr>
                        <a:t>Other</a:t>
                      </a: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647700">
                <a:tc>
                  <a:txBody>
                    <a:bodyPr/>
                    <a:lstStyle/>
                    <a:p>
                      <a:r>
                        <a:rPr lang="en-US" dirty="0">
                          <a:latin typeface="Arial" panose="020B0604020202020204" pitchFamily="34" charset="0"/>
                          <a:cs typeface="Arial" panose="020B0604020202020204" pitchFamily="34" charset="0"/>
                        </a:rPr>
                        <a:t>Other</a:t>
                      </a: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70678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8610600" y="6416676"/>
            <a:ext cx="457200" cy="365125"/>
          </a:xfrm>
          <a:prstGeom prst="rect">
            <a:avLst/>
          </a:prstGeom>
        </p:spPr>
        <p:txBody>
          <a:bodyPr vert="horz" anchor="b"/>
          <a:lstStyle>
            <a:defPPr>
              <a:defRPr lang="en-US"/>
            </a:defPPr>
            <a:lvl1pPr algn="l" rtl="0" eaLnBrk="1" fontAlgn="base" latinLnBrk="0" hangingPunct="1">
              <a:lnSpc>
                <a:spcPct val="80000"/>
              </a:lnSpc>
              <a:spcBef>
                <a:spcPct val="0"/>
              </a:spcBef>
              <a:spcAft>
                <a:spcPct val="0"/>
              </a:spcAft>
              <a:buClr>
                <a:schemeClr val="bg1"/>
              </a:buClr>
              <a:defRPr kumimoji="0" sz="1200" kern="1200">
                <a:solidFill>
                  <a:schemeClr val="tx2"/>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fld id="{F17F8950-3217-4FD8-88C2-7DEA50260A5F}" type="slidenum">
              <a:rPr lang="en-US" smtClean="0"/>
              <a:pPr/>
              <a:t>23</a:t>
            </a:fld>
            <a:endParaRPr lang="en-US"/>
          </a:p>
        </p:txBody>
      </p:sp>
      <p:sp>
        <p:nvSpPr>
          <p:cNvPr id="89090" name="Rectangle 2"/>
          <p:cNvSpPr>
            <a:spLocks noGrp="1" noChangeArrowheads="1"/>
          </p:cNvSpPr>
          <p:nvPr>
            <p:ph type="title"/>
          </p:nvPr>
        </p:nvSpPr>
        <p:spPr>
          <a:xfrm>
            <a:off x="228600" y="630646"/>
            <a:ext cx="8686800" cy="457200"/>
          </a:xfrm>
        </p:spPr>
        <p:txBody>
          <a:bodyPr>
            <a:normAutofit fontScale="90000"/>
          </a:bodyPr>
          <a:lstStyle/>
          <a:p>
            <a:pPr algn="r"/>
            <a:r>
              <a:rPr lang="en-US" sz="2800" dirty="0">
                <a:effectLst/>
              </a:rPr>
              <a:t>Program Costs</a:t>
            </a:r>
          </a:p>
        </p:txBody>
      </p:sp>
      <p:sp>
        <p:nvSpPr>
          <p:cNvPr id="89091" name="Rectangle 3"/>
          <p:cNvSpPr>
            <a:spLocks noGrp="1" noChangeArrowheads="1"/>
          </p:cNvSpPr>
          <p:nvPr>
            <p:ph idx="1"/>
          </p:nvPr>
        </p:nvSpPr>
        <p:spPr>
          <a:xfrm>
            <a:off x="990600" y="1381176"/>
            <a:ext cx="8825591" cy="5120640"/>
          </a:xfrm>
        </p:spPr>
        <p:txBody>
          <a:bodyPr/>
          <a:lstStyle/>
          <a:p>
            <a:pPr marL="0" indent="0">
              <a:spcBef>
                <a:spcPts val="0"/>
              </a:spcBef>
              <a:buNone/>
            </a:pPr>
            <a:r>
              <a:rPr lang="en-US" sz="2000" dirty="0">
                <a:cs typeface="Arial" panose="020B0604020202020204" pitchFamily="34" charset="0"/>
              </a:rPr>
              <a:t>Determining</a:t>
            </a:r>
            <a:r>
              <a:rPr lang="en-US" sz="1800" dirty="0"/>
              <a:t> Factors</a:t>
            </a:r>
          </a:p>
          <a:p>
            <a:pPr>
              <a:spcBef>
                <a:spcPts val="0"/>
              </a:spcBef>
            </a:pPr>
            <a:r>
              <a:rPr lang="en-US" sz="2000" dirty="0">
                <a:cs typeface="Arial" panose="020B0604020202020204" pitchFamily="34" charset="0"/>
              </a:rPr>
              <a:t>Funding</a:t>
            </a:r>
            <a:r>
              <a:rPr lang="en-US" sz="1800" dirty="0"/>
              <a:t> Models</a:t>
            </a:r>
          </a:p>
          <a:p>
            <a:pPr>
              <a:spcBef>
                <a:spcPts val="0"/>
              </a:spcBef>
            </a:pPr>
            <a:r>
              <a:rPr lang="en-US" sz="1800" dirty="0"/>
              <a:t>Speed and trajectory of the ICT accessibility initiative driven by </a:t>
            </a:r>
          </a:p>
          <a:p>
            <a:pPr lvl="1">
              <a:spcBef>
                <a:spcPts val="0"/>
              </a:spcBef>
            </a:pPr>
            <a:r>
              <a:rPr lang="en-US" sz="1600" dirty="0"/>
              <a:t>Urgency based on business or other requirements</a:t>
            </a:r>
          </a:p>
          <a:p>
            <a:pPr lvl="1">
              <a:spcBef>
                <a:spcPts val="0"/>
              </a:spcBef>
            </a:pPr>
            <a:r>
              <a:rPr lang="en-US" sz="1600" dirty="0"/>
              <a:t>Budget considerations</a:t>
            </a:r>
          </a:p>
          <a:p>
            <a:pPr>
              <a:spcBef>
                <a:spcPts val="0"/>
              </a:spcBef>
            </a:pPr>
            <a:r>
              <a:rPr lang="en-US" sz="1800" dirty="0"/>
              <a:t>Startup and ongoing costs</a:t>
            </a:r>
          </a:p>
        </p:txBody>
      </p:sp>
      <p:graphicFrame>
        <p:nvGraphicFramePr>
          <p:cNvPr id="2" name="Table 1" descr="table of elements associated with startup and ongoing cosnts for an organization wide accessibility program"/>
          <p:cNvGraphicFramePr>
            <a:graphicFrameLocks noGrp="1"/>
          </p:cNvGraphicFramePr>
          <p:nvPr>
            <p:extLst>
              <p:ext uri="{D42A27DB-BD31-4B8C-83A1-F6EECF244321}">
                <p14:modId xmlns:p14="http://schemas.microsoft.com/office/powerpoint/2010/main" val="1748632979"/>
              </p:ext>
            </p:extLst>
          </p:nvPr>
        </p:nvGraphicFramePr>
        <p:xfrm>
          <a:off x="1069989" y="3376996"/>
          <a:ext cx="7004022" cy="3353979"/>
        </p:xfrm>
        <a:graphic>
          <a:graphicData uri="http://schemas.openxmlformats.org/drawingml/2006/table">
            <a:tbl>
              <a:tblPr firstRow="1" lastRow="1">
                <a:effectLst/>
              </a:tblPr>
              <a:tblGrid>
                <a:gridCol w="1443142">
                  <a:extLst>
                    <a:ext uri="{9D8B030D-6E8A-4147-A177-3AD203B41FA5}">
                      <a16:colId xmlns:a16="http://schemas.microsoft.com/office/drawing/2014/main" val="20000"/>
                    </a:ext>
                  </a:extLst>
                </a:gridCol>
                <a:gridCol w="2813075">
                  <a:extLst>
                    <a:ext uri="{9D8B030D-6E8A-4147-A177-3AD203B41FA5}">
                      <a16:colId xmlns:a16="http://schemas.microsoft.com/office/drawing/2014/main" val="20001"/>
                    </a:ext>
                  </a:extLst>
                </a:gridCol>
                <a:gridCol w="1325864">
                  <a:extLst>
                    <a:ext uri="{9D8B030D-6E8A-4147-A177-3AD203B41FA5}">
                      <a16:colId xmlns:a16="http://schemas.microsoft.com/office/drawing/2014/main" val="20002"/>
                    </a:ext>
                  </a:extLst>
                </a:gridCol>
                <a:gridCol w="1421941">
                  <a:extLst>
                    <a:ext uri="{9D8B030D-6E8A-4147-A177-3AD203B41FA5}">
                      <a16:colId xmlns:a16="http://schemas.microsoft.com/office/drawing/2014/main" val="20003"/>
                    </a:ext>
                  </a:extLst>
                </a:gridCol>
              </a:tblGrid>
              <a:tr h="335397">
                <a:tc>
                  <a:txBody>
                    <a:bodyPr/>
                    <a:lstStyle/>
                    <a:p>
                      <a:pPr marL="0" marR="0" algn="ctr">
                        <a:spcBef>
                          <a:spcPts val="0"/>
                        </a:spcBef>
                        <a:spcAft>
                          <a:spcPts val="0"/>
                        </a:spcAft>
                      </a:pPr>
                      <a:r>
                        <a:rPr lang="en-US" sz="900" b="1" dirty="0">
                          <a:solidFill>
                            <a:schemeClr val="bg1"/>
                          </a:solidFill>
                          <a:effectLst/>
                          <a:latin typeface="Arial"/>
                          <a:ea typeface="Times New Roman"/>
                          <a:cs typeface="Times New Roman"/>
                        </a:rPr>
                        <a:t>Cost Type</a:t>
                      </a:r>
                      <a:endParaRPr lang="en-US" sz="900" dirty="0">
                        <a:solidFill>
                          <a:schemeClr val="bg1"/>
                        </a:solidFill>
                        <a:effectLst/>
                        <a:latin typeface="Garamond"/>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algn="ctr">
                        <a:spcBef>
                          <a:spcPts val="0"/>
                        </a:spcBef>
                        <a:spcAft>
                          <a:spcPts val="0"/>
                        </a:spcAft>
                      </a:pPr>
                      <a:r>
                        <a:rPr lang="en-US" sz="900" b="1" dirty="0">
                          <a:solidFill>
                            <a:schemeClr val="bg1"/>
                          </a:solidFill>
                          <a:effectLst/>
                          <a:latin typeface="Arial"/>
                          <a:ea typeface="Times New Roman"/>
                          <a:cs typeface="Times New Roman"/>
                        </a:rPr>
                        <a:t>Element</a:t>
                      </a:r>
                      <a:endParaRPr lang="en-US" sz="900" dirty="0">
                        <a:solidFill>
                          <a:schemeClr val="bg1"/>
                        </a:solidFill>
                        <a:effectLst/>
                        <a:latin typeface="Garamond"/>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algn="ctr">
                        <a:spcBef>
                          <a:spcPts val="0"/>
                        </a:spcBef>
                        <a:spcAft>
                          <a:spcPts val="0"/>
                        </a:spcAft>
                      </a:pPr>
                      <a:r>
                        <a:rPr lang="en-US" sz="900" b="1" dirty="0">
                          <a:solidFill>
                            <a:schemeClr val="bg1"/>
                          </a:solidFill>
                          <a:effectLst/>
                          <a:latin typeface="Arial"/>
                          <a:ea typeface="Times New Roman"/>
                          <a:cs typeface="Times New Roman"/>
                        </a:rPr>
                        <a:t>Start-up Investment Level</a:t>
                      </a:r>
                      <a:endParaRPr lang="en-US" sz="900" dirty="0">
                        <a:solidFill>
                          <a:schemeClr val="bg1"/>
                        </a:solidFill>
                        <a:effectLst/>
                        <a:latin typeface="Garamond"/>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algn="ctr">
                        <a:spcBef>
                          <a:spcPts val="0"/>
                        </a:spcBef>
                        <a:spcAft>
                          <a:spcPts val="0"/>
                        </a:spcAft>
                      </a:pPr>
                      <a:r>
                        <a:rPr lang="en-US" sz="900" b="1" dirty="0">
                          <a:solidFill>
                            <a:schemeClr val="bg1"/>
                          </a:solidFill>
                          <a:effectLst/>
                          <a:latin typeface="Arial"/>
                          <a:ea typeface="Times New Roman"/>
                          <a:cs typeface="Times New Roman"/>
                        </a:rPr>
                        <a:t>Ongoing Investment Level</a:t>
                      </a:r>
                      <a:endParaRPr lang="en-US" sz="900" dirty="0">
                        <a:solidFill>
                          <a:schemeClr val="bg1"/>
                        </a:solidFill>
                        <a:effectLst/>
                        <a:latin typeface="Garamond"/>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0"/>
                  </a:ext>
                </a:extLst>
              </a:tr>
              <a:tr h="167699">
                <a:tc>
                  <a:txBody>
                    <a:bodyPr/>
                    <a:lstStyle/>
                    <a:p>
                      <a:pPr marL="0" marR="0">
                        <a:spcBef>
                          <a:spcPts val="0"/>
                        </a:spcBef>
                        <a:spcAft>
                          <a:spcPts val="0"/>
                        </a:spcAft>
                      </a:pPr>
                      <a:r>
                        <a:rPr lang="en-US" sz="900" dirty="0">
                          <a:effectLst/>
                          <a:latin typeface="Arial"/>
                          <a:ea typeface="Times New Roman"/>
                          <a:cs typeface="Times New Roman"/>
                        </a:rPr>
                        <a:t>Human resources</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Enterprise/organization staffing</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High</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7699">
                <a:tc>
                  <a:txBody>
                    <a:bodyPr/>
                    <a:lstStyle/>
                    <a:p>
                      <a:pPr marL="0" marR="0">
                        <a:spcBef>
                          <a:spcPts val="0"/>
                        </a:spcBef>
                        <a:spcAft>
                          <a:spcPts val="0"/>
                        </a:spcAft>
                      </a:pPr>
                      <a:r>
                        <a:rPr lang="en-US" sz="900" dirty="0">
                          <a:effectLst/>
                          <a:latin typeface="Arial"/>
                          <a:ea typeface="Times New Roman"/>
                          <a:cs typeface="Times New Roman"/>
                        </a:rPr>
                        <a:t>Human resources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External consulting</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Medium/high</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a:effectLst/>
                          <a:latin typeface="Arial"/>
                          <a:ea typeface="Times New Roman"/>
                          <a:cs typeface="Times New Roman"/>
                        </a:rPr>
                        <a:t>Low/very low</a:t>
                      </a:r>
                      <a:endParaRPr lang="en-US" sz="90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7699">
                <a:tc>
                  <a:txBody>
                    <a:bodyPr/>
                    <a:lstStyle/>
                    <a:p>
                      <a:pPr marL="0" marR="0">
                        <a:spcBef>
                          <a:spcPts val="0"/>
                        </a:spcBef>
                        <a:spcAft>
                          <a:spcPts val="0"/>
                        </a:spcAft>
                      </a:pPr>
                      <a:r>
                        <a:rPr lang="en-US" sz="900" dirty="0">
                          <a:effectLst/>
                          <a:latin typeface="Arial"/>
                          <a:ea typeface="Times New Roman"/>
                          <a:cs typeface="Times New Roman"/>
                        </a:rPr>
                        <a:t>Human resources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Subunit/2nd-level subunit coordinators</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a:effectLst/>
                          <a:latin typeface="Arial"/>
                          <a:ea typeface="Times New Roman"/>
                          <a:cs typeface="Times New Roman"/>
                        </a:rPr>
                        <a:t>Low</a:t>
                      </a:r>
                      <a:endParaRPr lang="en-US" sz="90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7699">
                <a:tc>
                  <a:txBody>
                    <a:bodyPr/>
                    <a:lstStyle/>
                    <a:p>
                      <a:pPr marL="0" marR="0">
                        <a:spcBef>
                          <a:spcPts val="0"/>
                        </a:spcBef>
                        <a:spcAft>
                          <a:spcPts val="0"/>
                        </a:spcAft>
                      </a:pPr>
                      <a:r>
                        <a:rPr lang="en-US" sz="900" dirty="0">
                          <a:effectLst/>
                          <a:latin typeface="Arial"/>
                          <a:ea typeface="Times New Roman"/>
                          <a:cs typeface="Times New Roman"/>
                        </a:rPr>
                        <a:t>Human resources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Overall Initiative management</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a:effectLst/>
                          <a:latin typeface="Arial"/>
                          <a:ea typeface="Times New Roman"/>
                          <a:cs typeface="Times New Roman"/>
                        </a:rPr>
                        <a:t>Low</a:t>
                      </a:r>
                      <a:endParaRPr lang="en-US" sz="90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7699">
                <a:tc>
                  <a:txBody>
                    <a:bodyPr/>
                    <a:lstStyle/>
                    <a:p>
                      <a:pPr marL="0" marR="0">
                        <a:spcBef>
                          <a:spcPts val="0"/>
                        </a:spcBef>
                        <a:spcAft>
                          <a:spcPts val="0"/>
                        </a:spcAft>
                      </a:pPr>
                      <a:r>
                        <a:rPr lang="en-US" sz="900" dirty="0">
                          <a:effectLst/>
                          <a:latin typeface="Arial"/>
                          <a:ea typeface="Times New Roman"/>
                          <a:cs typeface="Times New Roman"/>
                        </a:rPr>
                        <a:t>Human resources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Policy and process creation / integration</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7699">
                <a:tc>
                  <a:txBody>
                    <a:bodyPr/>
                    <a:lstStyle/>
                    <a:p>
                      <a:pPr marL="0" marR="0">
                        <a:spcBef>
                          <a:spcPts val="0"/>
                        </a:spcBef>
                        <a:spcAft>
                          <a:spcPts val="0"/>
                        </a:spcAft>
                      </a:pPr>
                      <a:r>
                        <a:rPr lang="en-US" sz="900" dirty="0">
                          <a:effectLst/>
                          <a:latin typeface="Arial"/>
                          <a:ea typeface="Times New Roman"/>
                          <a:cs typeface="Times New Roman"/>
                        </a:rPr>
                        <a:t>Human resources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Training</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7699">
                <a:tc>
                  <a:txBody>
                    <a:bodyPr/>
                    <a:lstStyle/>
                    <a:p>
                      <a:pPr marL="0" marR="0">
                        <a:spcBef>
                          <a:spcPts val="0"/>
                        </a:spcBef>
                        <a:spcAft>
                          <a:spcPts val="0"/>
                        </a:spcAft>
                      </a:pPr>
                      <a:r>
                        <a:rPr lang="en-US" sz="900">
                          <a:effectLst/>
                          <a:latin typeface="Arial"/>
                          <a:ea typeface="Times New Roman"/>
                          <a:cs typeface="Times New Roman"/>
                        </a:rPr>
                        <a:t>Human resources</a:t>
                      </a:r>
                      <a:endParaRPr lang="en-US" sz="900" dirty="0">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Manual testing</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Medium/high</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7699">
                <a:tc>
                  <a:txBody>
                    <a:bodyPr/>
                    <a:lstStyle/>
                    <a:p>
                      <a:pPr marL="0" marR="0">
                        <a:spcBef>
                          <a:spcPts val="0"/>
                        </a:spcBef>
                        <a:spcAft>
                          <a:spcPts val="0"/>
                        </a:spcAft>
                      </a:pPr>
                      <a:r>
                        <a:rPr lang="en-US" sz="900">
                          <a:effectLst/>
                          <a:latin typeface="Arial"/>
                          <a:ea typeface="Times New Roman"/>
                          <a:cs typeface="Times New Roman"/>
                        </a:rPr>
                        <a:t>Human resources</a:t>
                      </a:r>
                      <a:endParaRPr lang="en-US" sz="900" dirty="0">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Accessibility development</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7699">
                <a:tc>
                  <a:txBody>
                    <a:bodyPr/>
                    <a:lstStyle/>
                    <a:p>
                      <a:pPr marL="0" marR="0">
                        <a:spcBef>
                          <a:spcPts val="0"/>
                        </a:spcBef>
                        <a:spcAft>
                          <a:spcPts val="0"/>
                        </a:spcAft>
                      </a:pPr>
                      <a:r>
                        <a:rPr lang="en-US" sz="900">
                          <a:effectLst/>
                          <a:latin typeface="Arial"/>
                          <a:ea typeface="Times New Roman"/>
                          <a:cs typeface="Times New Roman"/>
                        </a:rPr>
                        <a:t>Human resources</a:t>
                      </a:r>
                      <a:endParaRPr lang="en-US" sz="900" dirty="0">
                        <a:effectLst/>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Management system development</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7699">
                <a:tc>
                  <a:txBody>
                    <a:bodyPr/>
                    <a:lstStyle/>
                    <a:p>
                      <a:pPr marL="0" marR="0">
                        <a:spcBef>
                          <a:spcPts val="0"/>
                        </a:spcBef>
                        <a:spcAft>
                          <a:spcPts val="0"/>
                        </a:spcAft>
                      </a:pPr>
                      <a:r>
                        <a:rPr lang="en-US" sz="900" dirty="0">
                          <a:effectLst/>
                          <a:latin typeface="Arial"/>
                          <a:ea typeface="Times New Roman"/>
                          <a:cs typeface="Times New Roman"/>
                        </a:rPr>
                        <a:t>Human resources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Marketing support (private sector)</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a:effectLst/>
                          <a:latin typeface="Arial"/>
                          <a:ea typeface="Times New Roman"/>
                          <a:cs typeface="Times New Roman"/>
                        </a:rPr>
                        <a:t>Low</a:t>
                      </a:r>
                      <a:endParaRPr lang="en-US" sz="90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7699">
                <a:tc>
                  <a:txBody>
                    <a:bodyPr/>
                    <a:lstStyle/>
                    <a:p>
                      <a:pPr marL="0" marR="0">
                        <a:spcBef>
                          <a:spcPts val="0"/>
                        </a:spcBef>
                        <a:spcAft>
                          <a:spcPts val="0"/>
                        </a:spcAft>
                      </a:pPr>
                      <a:r>
                        <a:rPr lang="en-US" sz="900" dirty="0">
                          <a:effectLst/>
                          <a:latin typeface="Arial"/>
                          <a:ea typeface="Times New Roman"/>
                          <a:cs typeface="Times New Roman"/>
                        </a:rPr>
                        <a:t>ICT hardware/ software</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Tracking/reporting tools </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Very 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7699">
                <a:tc>
                  <a:txBody>
                    <a:bodyPr/>
                    <a:lstStyle/>
                    <a:p>
                      <a:pPr marL="0" marR="0">
                        <a:spcBef>
                          <a:spcPts val="0"/>
                        </a:spcBef>
                        <a:spcAft>
                          <a:spcPts val="0"/>
                        </a:spcAft>
                      </a:pPr>
                      <a:r>
                        <a:rPr lang="en-US" sz="900" dirty="0">
                          <a:effectLst/>
                          <a:latin typeface="Arial"/>
                          <a:ea typeface="Times New Roman"/>
                          <a:cs typeface="Times New Roman"/>
                        </a:rPr>
                        <a:t>ICT hardware/ software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Enterprise scan tool(s)</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7699">
                <a:tc>
                  <a:txBody>
                    <a:bodyPr/>
                    <a:lstStyle/>
                    <a:p>
                      <a:pPr marL="0" marR="0">
                        <a:spcBef>
                          <a:spcPts val="0"/>
                        </a:spcBef>
                        <a:spcAft>
                          <a:spcPts val="0"/>
                        </a:spcAft>
                      </a:pPr>
                      <a:r>
                        <a:rPr lang="en-US" sz="900" dirty="0">
                          <a:effectLst/>
                          <a:latin typeface="Arial"/>
                          <a:ea typeface="Times New Roman"/>
                          <a:cs typeface="Times New Roman"/>
                        </a:rPr>
                        <a:t>ICT hardware/ software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Enterprise scan tool maintenance</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a:effectLst/>
                          <a:latin typeface="Arial"/>
                          <a:ea typeface="Times New Roman"/>
                          <a:cs typeface="Times New Roman"/>
                        </a:rPr>
                        <a:t>Low</a:t>
                      </a:r>
                      <a:endParaRPr lang="en-US" sz="90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7699">
                <a:tc>
                  <a:txBody>
                    <a:bodyPr/>
                    <a:lstStyle/>
                    <a:p>
                      <a:pPr marL="0" marR="0">
                        <a:spcBef>
                          <a:spcPts val="0"/>
                        </a:spcBef>
                        <a:spcAft>
                          <a:spcPts val="0"/>
                        </a:spcAft>
                      </a:pPr>
                      <a:r>
                        <a:rPr lang="en-US" sz="900" dirty="0">
                          <a:effectLst/>
                          <a:latin typeface="Arial"/>
                          <a:ea typeface="Times New Roman"/>
                          <a:cs typeface="Times New Roman"/>
                        </a:rPr>
                        <a:t>ICT hardware/ software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Developer tools</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7699">
                <a:tc>
                  <a:txBody>
                    <a:bodyPr/>
                    <a:lstStyle/>
                    <a:p>
                      <a:pPr marL="0" marR="0">
                        <a:spcBef>
                          <a:spcPts val="0"/>
                        </a:spcBef>
                        <a:spcAft>
                          <a:spcPts val="0"/>
                        </a:spcAft>
                      </a:pPr>
                      <a:r>
                        <a:rPr lang="en-US" sz="900" dirty="0">
                          <a:effectLst/>
                          <a:latin typeface="Arial"/>
                          <a:ea typeface="Times New Roman"/>
                          <a:cs typeface="Times New Roman"/>
                        </a:rPr>
                        <a:t>ICT hardware/ software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Test tools</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Medium</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67699">
                <a:tc>
                  <a:txBody>
                    <a:bodyPr/>
                    <a:lstStyle/>
                    <a:p>
                      <a:pPr marL="0" marR="0">
                        <a:spcBef>
                          <a:spcPts val="0"/>
                        </a:spcBef>
                        <a:spcAft>
                          <a:spcPts val="0"/>
                        </a:spcAft>
                      </a:pPr>
                      <a:r>
                        <a:rPr lang="en-US" sz="900" dirty="0">
                          <a:effectLst/>
                          <a:latin typeface="Arial"/>
                          <a:ea typeface="Times New Roman"/>
                          <a:cs typeface="Times New Roman"/>
                        </a:rPr>
                        <a:t>ICT hardware/ software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Development and test tool maintenance</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67699">
                <a:tc>
                  <a:txBody>
                    <a:bodyPr/>
                    <a:lstStyle/>
                    <a:p>
                      <a:pPr marL="0" marR="0">
                        <a:spcBef>
                          <a:spcPts val="0"/>
                        </a:spcBef>
                        <a:spcAft>
                          <a:spcPts val="0"/>
                        </a:spcAft>
                      </a:pPr>
                      <a:r>
                        <a:rPr lang="en-US" sz="900" dirty="0">
                          <a:effectLst/>
                          <a:latin typeface="Arial"/>
                          <a:ea typeface="Times New Roman"/>
                          <a:cs typeface="Times New Roman"/>
                        </a:rPr>
                        <a:t>ICT hardware/ software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ICT hardware (desktop computers, etc.)</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67699">
                <a:tc>
                  <a:txBody>
                    <a:bodyPr/>
                    <a:lstStyle/>
                    <a:p>
                      <a:pPr marL="0" marR="0">
                        <a:spcBef>
                          <a:spcPts val="0"/>
                        </a:spcBef>
                        <a:spcAft>
                          <a:spcPts val="0"/>
                        </a:spcAft>
                      </a:pPr>
                      <a:r>
                        <a:rPr lang="en-US" sz="900" dirty="0">
                          <a:effectLst/>
                          <a:latin typeface="Arial"/>
                          <a:ea typeface="Times New Roman"/>
                          <a:cs typeface="Times New Roman"/>
                        </a:rPr>
                        <a:t>ICT hardware/ software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900" dirty="0">
                          <a:effectLst/>
                          <a:latin typeface="Arial"/>
                          <a:ea typeface="Times New Roman"/>
                          <a:cs typeface="Times New Roman"/>
                        </a:rPr>
                        <a:t>ICT service (database hosting, etc.)</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900" dirty="0">
                          <a:effectLst/>
                          <a:latin typeface="Arial"/>
                          <a:ea typeface="Times New Roman"/>
                          <a:cs typeface="Times New Roman"/>
                        </a:rPr>
                        <a:t>Low</a:t>
                      </a:r>
                      <a:endParaRPr lang="en-US" sz="900" dirty="0">
                        <a:effectLst/>
                        <a:latin typeface="Garamond"/>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27717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p:cNvSpPr>
          <p:nvPr/>
        </p:nvSpPr>
        <p:spPr>
          <a:xfrm>
            <a:off x="8610600" y="6416676"/>
            <a:ext cx="457200" cy="365125"/>
          </a:xfrm>
          <a:prstGeom prst="rect">
            <a:avLst/>
          </a:prstGeom>
        </p:spPr>
        <p:txBody>
          <a:bodyPr vert="horz" anchor="b"/>
          <a:lstStyle>
            <a:defPPr>
              <a:defRPr lang="en-US"/>
            </a:defPPr>
            <a:lvl1pPr algn="l" rtl="0" eaLnBrk="1" fontAlgn="base" latinLnBrk="0" hangingPunct="1">
              <a:lnSpc>
                <a:spcPct val="80000"/>
              </a:lnSpc>
              <a:spcBef>
                <a:spcPct val="0"/>
              </a:spcBef>
              <a:spcAft>
                <a:spcPct val="0"/>
              </a:spcAft>
              <a:buClr>
                <a:schemeClr val="bg1"/>
              </a:buClr>
              <a:defRPr kumimoji="0" sz="1200" kern="1200">
                <a:solidFill>
                  <a:schemeClr val="tx2"/>
                </a:solidFill>
                <a:latin typeface="Arial" charset="0"/>
                <a:ea typeface="+mn-ea"/>
                <a:cs typeface="+mn-cs"/>
              </a:defRPr>
            </a:lvl1pPr>
            <a:lvl2pPr marL="4572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2pPr>
            <a:lvl3pPr marL="9144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3pPr>
            <a:lvl4pPr marL="13716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4pPr>
            <a:lvl5pPr marL="1828800" algn="ctr" rtl="0" eaLnBrk="0" fontAlgn="base" hangingPunct="0">
              <a:lnSpc>
                <a:spcPct val="80000"/>
              </a:lnSpc>
              <a:spcBef>
                <a:spcPct val="0"/>
              </a:spcBef>
              <a:spcAft>
                <a:spcPct val="0"/>
              </a:spcAft>
              <a:buClr>
                <a:schemeClr val="bg1"/>
              </a:buClr>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a:fld id="{F17F8950-3217-4FD8-88C2-7DEA50260A5F}" type="slidenum">
              <a:rPr lang="en-US" smtClean="0"/>
              <a:pPr/>
              <a:t>24</a:t>
            </a:fld>
            <a:endParaRPr lang="en-US"/>
          </a:p>
        </p:txBody>
      </p:sp>
      <p:sp>
        <p:nvSpPr>
          <p:cNvPr id="111618" name="Rectangle 2"/>
          <p:cNvSpPr>
            <a:spLocks noGrp="1" noChangeArrowheads="1"/>
          </p:cNvSpPr>
          <p:nvPr>
            <p:ph type="title"/>
          </p:nvPr>
        </p:nvSpPr>
        <p:spPr>
          <a:xfrm>
            <a:off x="503336" y="609791"/>
            <a:ext cx="8450262" cy="474663"/>
          </a:xfrm>
        </p:spPr>
        <p:txBody>
          <a:bodyPr>
            <a:normAutofit fontScale="90000"/>
          </a:bodyPr>
          <a:lstStyle/>
          <a:p>
            <a:pPr algn="r"/>
            <a:r>
              <a:rPr lang="en-US" sz="2800" dirty="0">
                <a:effectLst/>
              </a:rPr>
              <a:t>Prioritize the Work Effort</a:t>
            </a:r>
          </a:p>
        </p:txBody>
      </p:sp>
      <p:sp>
        <p:nvSpPr>
          <p:cNvPr id="111619" name="Rectangle 3"/>
          <p:cNvSpPr>
            <a:spLocks noGrp="1" noChangeArrowheads="1"/>
          </p:cNvSpPr>
          <p:nvPr>
            <p:ph type="body" sz="half" idx="1"/>
          </p:nvPr>
        </p:nvSpPr>
        <p:spPr>
          <a:xfrm>
            <a:off x="532433" y="1298590"/>
            <a:ext cx="5229381" cy="866539"/>
          </a:xfrm>
        </p:spPr>
        <p:txBody>
          <a:bodyPr>
            <a:normAutofit/>
          </a:bodyPr>
          <a:lstStyle/>
          <a:p>
            <a:pPr marL="0" indent="0">
              <a:buNone/>
            </a:pPr>
            <a:r>
              <a:rPr lang="en-US" sz="1800" b="1" dirty="0"/>
              <a:t>Priority classification hierarchy* example</a:t>
            </a:r>
          </a:p>
          <a:p>
            <a:pPr marL="0" indent="0">
              <a:buNone/>
            </a:pPr>
            <a:endParaRPr lang="en-US" sz="1800" b="1" dirty="0"/>
          </a:p>
        </p:txBody>
      </p:sp>
      <p:graphicFrame>
        <p:nvGraphicFramePr>
          <p:cNvPr id="2" name="Diagram 1" descr="Upside dowm triamgle showing highest to lowest priority example"/>
          <p:cNvGraphicFramePr/>
          <p:nvPr>
            <p:extLst>
              <p:ext uri="{D42A27DB-BD31-4B8C-83A1-F6EECF244321}">
                <p14:modId xmlns:p14="http://schemas.microsoft.com/office/powerpoint/2010/main" val="1885535867"/>
              </p:ext>
            </p:extLst>
          </p:nvPr>
        </p:nvGraphicFramePr>
        <p:xfrm>
          <a:off x="1221894" y="1688312"/>
          <a:ext cx="7134478" cy="4162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descr="2 headed arrow showing the range of the pyramid for externally facing EIR"/>
          <p:cNvCxnSpPr/>
          <p:nvPr/>
        </p:nvCxnSpPr>
        <p:spPr bwMode="auto">
          <a:xfrm>
            <a:off x="857754" y="1739789"/>
            <a:ext cx="0" cy="1981198"/>
          </a:xfrm>
          <a:prstGeom prst="straightConnector1">
            <a:avLst/>
          </a:prstGeom>
          <a:solidFill>
            <a:schemeClr val="accent1"/>
          </a:solidFill>
          <a:ln w="57150" cap="flat" cmpd="sng" algn="ctr">
            <a:solidFill>
              <a:srgbClr val="5E3FD1"/>
            </a:solidFill>
            <a:prstDash val="solid"/>
            <a:round/>
            <a:headEnd type="arrow"/>
            <a:tailEnd type="arrow"/>
          </a:ln>
          <a:effectLst/>
        </p:spPr>
      </p:cxnSp>
      <p:sp>
        <p:nvSpPr>
          <p:cNvPr id="25" name="Rectangle 3"/>
          <p:cNvSpPr txBox="1">
            <a:spLocks noChangeArrowheads="1"/>
          </p:cNvSpPr>
          <p:nvPr/>
        </p:nvSpPr>
        <p:spPr bwMode="auto">
          <a:xfrm>
            <a:off x="838200" y="2362200"/>
            <a:ext cx="1296074" cy="1073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2575" indent="-282575" algn="l" rtl="0" fontAlgn="base">
              <a:spcBef>
                <a:spcPct val="50000"/>
              </a:spcBef>
              <a:spcAft>
                <a:spcPct val="0"/>
              </a:spcAft>
              <a:buBlip>
                <a:blip r:embed="rId8"/>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algn="ctr">
              <a:buFontTx/>
              <a:buNone/>
            </a:pPr>
            <a:r>
              <a:rPr lang="en-US" sz="1400" b="1" dirty="0"/>
              <a:t>External products,  Internet and internet applications, etc.</a:t>
            </a:r>
          </a:p>
        </p:txBody>
      </p:sp>
      <p:cxnSp>
        <p:nvCxnSpPr>
          <p:cNvPr id="13" name="Straight Arrow Connector 12" descr="2 headed arrow showing the range of the pyramid for internal EIR"/>
          <p:cNvCxnSpPr/>
          <p:nvPr/>
        </p:nvCxnSpPr>
        <p:spPr bwMode="auto">
          <a:xfrm>
            <a:off x="848313" y="3738522"/>
            <a:ext cx="0" cy="2101231"/>
          </a:xfrm>
          <a:prstGeom prst="straightConnector1">
            <a:avLst/>
          </a:prstGeom>
          <a:solidFill>
            <a:schemeClr val="accent1"/>
          </a:solidFill>
          <a:ln w="57150" cap="flat" cmpd="sng" algn="ctr">
            <a:solidFill>
              <a:srgbClr val="2A3270"/>
            </a:solidFill>
            <a:prstDash val="solid"/>
            <a:round/>
            <a:headEnd type="arrow"/>
            <a:tailEnd type="arrow"/>
          </a:ln>
          <a:effectLst/>
        </p:spPr>
      </p:cxnSp>
      <p:sp>
        <p:nvSpPr>
          <p:cNvPr id="26" name="Rectangle 3"/>
          <p:cNvSpPr txBox="1">
            <a:spLocks noChangeArrowheads="1"/>
          </p:cNvSpPr>
          <p:nvPr/>
        </p:nvSpPr>
        <p:spPr bwMode="auto">
          <a:xfrm>
            <a:off x="898130" y="4570268"/>
            <a:ext cx="2283219" cy="10737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2575" indent="-282575" algn="l" rtl="0" fontAlgn="base">
              <a:spcBef>
                <a:spcPct val="50000"/>
              </a:spcBef>
              <a:spcAft>
                <a:spcPct val="0"/>
              </a:spcAft>
              <a:buBlip>
                <a:blip r:embed="rId8"/>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algn="ctr">
              <a:buFontTx/>
              <a:buNone/>
            </a:pPr>
            <a:r>
              <a:rPr lang="en-US" sz="1400" b="1" dirty="0"/>
              <a:t>Internal use: Intranet and intranet applications, desktop apps, copy machines, telecommunications, etc.</a:t>
            </a:r>
          </a:p>
        </p:txBody>
      </p:sp>
      <p:cxnSp>
        <p:nvCxnSpPr>
          <p:cNvPr id="9" name="Straight Connector 8" descr="upper limit of externally facing parts of the pyramid"/>
          <p:cNvCxnSpPr/>
          <p:nvPr/>
        </p:nvCxnSpPr>
        <p:spPr bwMode="auto">
          <a:xfrm flipH="1">
            <a:off x="420785" y="1712254"/>
            <a:ext cx="793019" cy="809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6" name="Straight Connector 15" descr="seperator bwtween externally facing and intrnal parts of the pyramid"/>
          <p:cNvCxnSpPr/>
          <p:nvPr/>
        </p:nvCxnSpPr>
        <p:spPr bwMode="auto">
          <a:xfrm flipH="1" flipV="1">
            <a:off x="485522" y="3720987"/>
            <a:ext cx="2427610" cy="8092"/>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7" name="Straight Connector 16" descr="bottom of the  pyramid"/>
          <p:cNvCxnSpPr/>
          <p:nvPr/>
        </p:nvCxnSpPr>
        <p:spPr bwMode="auto">
          <a:xfrm flipH="1">
            <a:off x="420785" y="5839753"/>
            <a:ext cx="431845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0" name="Rectangle 3"/>
          <p:cNvSpPr txBox="1">
            <a:spLocks noChangeArrowheads="1"/>
          </p:cNvSpPr>
          <p:nvPr/>
        </p:nvSpPr>
        <p:spPr bwMode="auto">
          <a:xfrm>
            <a:off x="5225526" y="5609721"/>
            <a:ext cx="3760929" cy="7120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82575" indent="-282575" algn="l" rtl="0" fontAlgn="base">
              <a:spcBef>
                <a:spcPct val="50000"/>
              </a:spcBef>
              <a:spcAft>
                <a:spcPct val="0"/>
              </a:spcAft>
              <a:buBlip>
                <a:blip r:embed="rId8"/>
              </a:buBlip>
              <a:defRPr sz="2000" b="0">
                <a:solidFill>
                  <a:schemeClr val="tx1"/>
                </a:solidFill>
                <a:latin typeface="+mn-lt"/>
                <a:ea typeface="+mn-ea"/>
                <a:cs typeface="+mn-cs"/>
              </a:defRPr>
            </a:lvl1pPr>
            <a:lvl2pPr marL="576263" indent="-179388" algn="l" rtl="0" fontAlgn="base">
              <a:spcBef>
                <a:spcPct val="40000"/>
              </a:spcBef>
              <a:spcAft>
                <a:spcPct val="0"/>
              </a:spcAft>
              <a:buSzPct val="110000"/>
              <a:buChar char="•"/>
              <a:defRPr>
                <a:solidFill>
                  <a:schemeClr val="tx1"/>
                </a:solidFill>
                <a:latin typeface="+mn-lt"/>
              </a:defRPr>
            </a:lvl2pPr>
            <a:lvl3pPr marL="914400" indent="-223838" algn="l" rtl="0" fontAlgn="base">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75" indent="-168275" algn="l" rtl="0" fontAlgn="base">
              <a:spcBef>
                <a:spcPct val="30000"/>
              </a:spcBef>
              <a:spcAft>
                <a:spcPct val="0"/>
              </a:spcAft>
              <a:buClr>
                <a:schemeClr val="tx1"/>
              </a:buClr>
              <a:buChar char="•"/>
              <a:defRPr sz="1600">
                <a:solidFill>
                  <a:schemeClr val="tx1"/>
                </a:solidFill>
                <a:latin typeface="+mn-lt"/>
              </a:defRPr>
            </a:lvl4pPr>
            <a:lvl5pPr marL="1490663" indent="-179388" algn="l" rtl="0" fontAlgn="base">
              <a:spcBef>
                <a:spcPct val="30000"/>
              </a:spcBef>
              <a:spcAft>
                <a:spcPct val="0"/>
              </a:spcAft>
              <a:buClr>
                <a:srgbClr val="457BE7"/>
              </a:buClr>
              <a:buFont typeface="Arial" charset="0"/>
              <a:buChar char="»"/>
              <a:defRPr sz="1600">
                <a:solidFill>
                  <a:schemeClr val="tx1"/>
                </a:solidFill>
                <a:latin typeface="+mn-lt"/>
              </a:defRPr>
            </a:lvl5pPr>
            <a:lvl6pPr marL="1947863" indent="-179388" algn="l" rtl="0" fontAlgn="base">
              <a:spcBef>
                <a:spcPct val="30000"/>
              </a:spcBef>
              <a:spcAft>
                <a:spcPct val="0"/>
              </a:spcAft>
              <a:buClr>
                <a:srgbClr val="457BE7"/>
              </a:buClr>
              <a:buFont typeface="Arial" charset="0"/>
              <a:buChar char="»"/>
              <a:defRPr sz="1600">
                <a:solidFill>
                  <a:schemeClr val="tx1"/>
                </a:solidFill>
                <a:latin typeface="+mn-lt"/>
              </a:defRPr>
            </a:lvl6pPr>
            <a:lvl7pPr marL="2405063" indent="-179388" algn="l" rtl="0" fontAlgn="base">
              <a:spcBef>
                <a:spcPct val="30000"/>
              </a:spcBef>
              <a:spcAft>
                <a:spcPct val="0"/>
              </a:spcAft>
              <a:buClr>
                <a:srgbClr val="457BE7"/>
              </a:buClr>
              <a:buFont typeface="Arial" charset="0"/>
              <a:buChar char="»"/>
              <a:defRPr sz="1600">
                <a:solidFill>
                  <a:schemeClr val="tx1"/>
                </a:solidFill>
                <a:latin typeface="+mn-lt"/>
              </a:defRPr>
            </a:lvl7pPr>
            <a:lvl8pPr marL="2862263" indent="-179388" algn="l" rtl="0" fontAlgn="base">
              <a:spcBef>
                <a:spcPct val="30000"/>
              </a:spcBef>
              <a:spcAft>
                <a:spcPct val="0"/>
              </a:spcAft>
              <a:buClr>
                <a:srgbClr val="457BE7"/>
              </a:buClr>
              <a:buFont typeface="Arial" charset="0"/>
              <a:buChar char="»"/>
              <a:defRPr sz="1600">
                <a:solidFill>
                  <a:schemeClr val="tx1"/>
                </a:solidFill>
                <a:latin typeface="+mn-lt"/>
              </a:defRPr>
            </a:lvl8pPr>
            <a:lvl9pPr marL="3319463" indent="-179388" algn="l" rtl="0" fontAlgn="base">
              <a:spcBef>
                <a:spcPct val="30000"/>
              </a:spcBef>
              <a:spcAft>
                <a:spcPct val="0"/>
              </a:spcAft>
              <a:buClr>
                <a:srgbClr val="457BE7"/>
              </a:buClr>
              <a:buFont typeface="Arial" charset="0"/>
              <a:buChar char="»"/>
              <a:defRPr sz="1600">
                <a:solidFill>
                  <a:schemeClr val="tx1"/>
                </a:solidFill>
                <a:latin typeface="+mn-lt"/>
              </a:defRPr>
            </a:lvl9pPr>
          </a:lstStyle>
          <a:p>
            <a:pPr marL="0" indent="0">
              <a:spcBef>
                <a:spcPts val="1200"/>
              </a:spcBef>
              <a:buFontTx/>
              <a:buNone/>
            </a:pPr>
            <a:r>
              <a:rPr lang="en-US" sz="1100" dirty="0"/>
              <a:t>*Priority classification assumptions</a:t>
            </a:r>
          </a:p>
          <a:p>
            <a:pPr marL="347663" indent="-228600">
              <a:spcBef>
                <a:spcPts val="300"/>
              </a:spcBef>
              <a:buFontTx/>
              <a:buNone/>
            </a:pPr>
            <a:r>
              <a:rPr lang="en-US" sz="1100" dirty="0"/>
              <a:t>1. 	New applications under development, being updated, or being procured should receive priority within the priority class</a:t>
            </a:r>
          </a:p>
        </p:txBody>
      </p:sp>
    </p:spTree>
    <p:extLst>
      <p:ext uri="{BB962C8B-B14F-4D97-AF65-F5344CB8AC3E}">
        <p14:creationId xmlns:p14="http://schemas.microsoft.com/office/powerpoint/2010/main" val="2555181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25</a:t>
            </a:fld>
            <a:endParaRPr lang="en-US" altLang="en-US" dirty="0">
              <a:solidFill>
                <a:srgbClr val="000000"/>
              </a:solidFill>
            </a:endParaRPr>
          </a:p>
        </p:txBody>
      </p:sp>
      <p:sp>
        <p:nvSpPr>
          <p:cNvPr id="3" name="Title 2"/>
          <p:cNvSpPr>
            <a:spLocks noGrp="1"/>
          </p:cNvSpPr>
          <p:nvPr>
            <p:ph type="title" idx="4294967295"/>
          </p:nvPr>
        </p:nvSpPr>
        <p:spPr>
          <a:xfrm>
            <a:off x="1668332" y="3810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#3 </a:t>
            </a:r>
          </a:p>
        </p:txBody>
      </p:sp>
      <p:graphicFrame>
        <p:nvGraphicFramePr>
          <p:cNvPr id="6" name="Table 5" descr="PDAA Maturity Model and Self Assessment table"/>
          <p:cNvGraphicFramePr>
            <a:graphicFrameLocks noGrp="1"/>
          </p:cNvGraphicFramePr>
          <p:nvPr>
            <p:extLst>
              <p:ext uri="{D42A27DB-BD31-4B8C-83A1-F6EECF244321}">
                <p14:modId xmlns:p14="http://schemas.microsoft.com/office/powerpoint/2010/main" val="3341261925"/>
              </p:ext>
            </p:extLst>
          </p:nvPr>
        </p:nvGraphicFramePr>
        <p:xfrm>
          <a:off x="252487" y="4419600"/>
          <a:ext cx="8458202" cy="1403350"/>
        </p:xfrm>
        <a:graphic>
          <a:graphicData uri="http://schemas.openxmlformats.org/drawingml/2006/table">
            <a:tbl>
              <a:tblPr firstRow="1" firstCol="1" bandRow="1"/>
              <a:tblGrid>
                <a:gridCol w="286719">
                  <a:extLst>
                    <a:ext uri="{9D8B030D-6E8A-4147-A177-3AD203B41FA5}">
                      <a16:colId xmlns:a16="http://schemas.microsoft.com/office/drawing/2014/main" val="20000"/>
                    </a:ext>
                  </a:extLst>
                </a:gridCol>
                <a:gridCol w="2652148">
                  <a:extLst>
                    <a:ext uri="{9D8B030D-6E8A-4147-A177-3AD203B41FA5}">
                      <a16:colId xmlns:a16="http://schemas.microsoft.com/office/drawing/2014/main" val="20001"/>
                    </a:ext>
                  </a:extLst>
                </a:gridCol>
                <a:gridCol w="1791992">
                  <a:extLst>
                    <a:ext uri="{9D8B030D-6E8A-4147-A177-3AD203B41FA5}">
                      <a16:colId xmlns:a16="http://schemas.microsoft.com/office/drawing/2014/main" val="20002"/>
                    </a:ext>
                  </a:extLst>
                </a:gridCol>
                <a:gridCol w="1720312">
                  <a:extLst>
                    <a:ext uri="{9D8B030D-6E8A-4147-A177-3AD203B41FA5}">
                      <a16:colId xmlns:a16="http://schemas.microsoft.com/office/drawing/2014/main" val="20003"/>
                    </a:ext>
                  </a:extLst>
                </a:gridCol>
                <a:gridCol w="2007031">
                  <a:extLst>
                    <a:ext uri="{9D8B030D-6E8A-4147-A177-3AD203B41FA5}">
                      <a16:colId xmlns:a16="http://schemas.microsoft.com/office/drawing/2014/main" val="20004"/>
                    </a:ext>
                  </a:extLst>
                </a:gridCol>
              </a:tblGrid>
              <a:tr h="35677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046578">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3.</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Integrate ICT accessibility criteria into key phases of development, procurement, acquisitions, and other relevant business processes.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candidate processes for criteria integration.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 process changes.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Integrate fully into all key processes.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
        <p:nvSpPr>
          <p:cNvPr id="2" name="Text Placeholder 1"/>
          <p:cNvSpPr>
            <a:spLocks noGrp="1"/>
          </p:cNvSpPr>
          <p:nvPr>
            <p:ph type="body" idx="4294967295"/>
          </p:nvPr>
        </p:nvSpPr>
        <p:spPr>
          <a:xfrm>
            <a:off x="252487" y="1477092"/>
            <a:ext cx="8686800" cy="4876800"/>
          </a:xfrm>
        </p:spPr>
        <p:txBody>
          <a:bodyPr>
            <a:normAutofit/>
          </a:bodyPr>
          <a:lstStyle/>
          <a:p>
            <a:pPr marL="0" indent="0" rtl="0" eaLnBrk="1" latinLnBrk="0" hangingPunct="1">
              <a:buNone/>
            </a:pPr>
            <a:r>
              <a:rPr lang="en-US" sz="2400" b="1" kern="1200" dirty="0">
                <a:solidFill>
                  <a:schemeClr val="tx1"/>
                </a:solidFill>
                <a:effectLst/>
                <a:latin typeface="Arial" panose="020B0604020202020204" pitchFamily="34" charset="0"/>
                <a:ea typeface="+mn-ea"/>
                <a:cs typeface="Arial" panose="020B0604020202020204" pitchFamily="34" charset="0"/>
              </a:rPr>
              <a:t>Integrate ICT accessibility criteria into key phases of development, procurement, acquisitions, and other relevant business processes.</a:t>
            </a:r>
            <a:endParaRPr lang="en-US" sz="2400" b="1"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ea typeface="+mn-ea"/>
                <a:cs typeface="Arial" panose="020B0604020202020204" pitchFamily="34" charset="0"/>
              </a:rPr>
              <a:t>Ensures that ICT accessibility is perpetual and implemented in a consistent, repeatable fashion</a:t>
            </a:r>
            <a:endParaRPr lang="en-US" sz="2000"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ea typeface="+mn-ea"/>
                <a:cs typeface="Arial" panose="020B0604020202020204" pitchFamily="34" charset="0"/>
              </a:rPr>
              <a:t>Removes</a:t>
            </a:r>
            <a:r>
              <a:rPr lang="en-US" sz="2000" b="0" kern="1200" baseline="0" dirty="0">
                <a:solidFill>
                  <a:schemeClr val="tx1"/>
                </a:solidFill>
                <a:effectLst/>
                <a:latin typeface="Arial" panose="020B0604020202020204" pitchFamily="34" charset="0"/>
                <a:ea typeface="+mn-ea"/>
                <a:cs typeface="Arial" panose="020B0604020202020204" pitchFamily="34" charset="0"/>
              </a:rPr>
              <a:t> </a:t>
            </a:r>
            <a:r>
              <a:rPr lang="en-US" sz="2000" b="0" kern="1200" dirty="0">
                <a:solidFill>
                  <a:schemeClr val="tx1"/>
                </a:solidFill>
                <a:effectLst/>
                <a:latin typeface="Arial" panose="020B0604020202020204" pitchFamily="34" charset="0"/>
                <a:ea typeface="+mn-ea"/>
                <a:cs typeface="Arial" panose="020B0604020202020204" pitchFamily="34" charset="0"/>
              </a:rPr>
              <a:t>dependency on specific individuals who “carry the torch” for specific events or projects where ICT accessibility is required. </a:t>
            </a:r>
            <a:endParaRPr lang="en-US"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474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6248400" y="6561137"/>
            <a:ext cx="2895600" cy="365125"/>
          </a:xfrm>
        </p:spPr>
        <p:txBody>
          <a:bodyPr/>
          <a:lstStyle/>
          <a:p>
            <a:pPr algn="r"/>
            <a:fld id="{9DC20386-BE2C-4D43-82D1-1CD8D4898280}" type="slidenum">
              <a:rPr lang="en-US" b="1" smtClean="0">
                <a:solidFill>
                  <a:schemeClr val="tx1"/>
                </a:solidFill>
              </a:rPr>
              <a:pPr algn="r"/>
              <a:t>26</a:t>
            </a:fld>
            <a:endParaRPr lang="en-US" b="1" dirty="0">
              <a:solidFill>
                <a:schemeClr val="tx1"/>
              </a:solidFill>
            </a:endParaRPr>
          </a:p>
        </p:txBody>
      </p:sp>
      <p:sp>
        <p:nvSpPr>
          <p:cNvPr id="2" name="Title 1"/>
          <p:cNvSpPr>
            <a:spLocks noGrp="1"/>
          </p:cNvSpPr>
          <p:nvPr>
            <p:ph type="title" idx="4294967295"/>
          </p:nvPr>
        </p:nvSpPr>
        <p:spPr>
          <a:xfrm>
            <a:off x="228599" y="152400"/>
            <a:ext cx="8569099" cy="684446"/>
          </a:xfrm>
        </p:spPr>
        <p:txBody>
          <a:bodyPr vert="horz" lIns="91440" tIns="45720" rIns="91440" bIns="45720" rtlCol="0" anchor="ctr">
            <a:normAutofit fontScale="90000"/>
          </a:bodyPr>
          <a:lstStyle/>
          <a:p>
            <a:pPr algn="r"/>
            <a:r>
              <a:rPr lang="en-US" sz="2400" b="0" dirty="0">
                <a:effectLst/>
                <a:latin typeface="Arial" panose="020B0604020202020204" pitchFamily="34" charset="0"/>
                <a:cs typeface="Arial" panose="020B0604020202020204" pitchFamily="34" charset="0"/>
              </a:rPr>
              <a:t>Integrate Accessibility into Key Business Processes: Analysis Example</a:t>
            </a:r>
          </a:p>
        </p:txBody>
      </p:sp>
      <p:sp>
        <p:nvSpPr>
          <p:cNvPr id="5" name="Rectangle 4" descr="null"/>
          <p:cNvSpPr/>
          <p:nvPr/>
        </p:nvSpPr>
        <p:spPr>
          <a:xfrm>
            <a:off x="1" y="989246"/>
            <a:ext cx="9144000" cy="57163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descr="diagram of the analysis of a complex business prosess illustrating where accessibility was consiered  prior to the analysis, and where it needs to be a consideration per the analysis results"/>
          <p:cNvPicPr>
            <a:picLocks noChangeAspect="1"/>
          </p:cNvPicPr>
          <p:nvPr/>
        </p:nvPicPr>
        <p:blipFill rotWithShape="1">
          <a:blip r:embed="rId3">
            <a:extLst>
              <a:ext uri="{28A0092B-C50C-407E-A947-70E740481C1C}">
                <a14:useLocalDpi xmlns:a14="http://schemas.microsoft.com/office/drawing/2010/main" val="0"/>
              </a:ext>
            </a:extLst>
          </a:blip>
          <a:srcRect t="6271" r="2041"/>
          <a:stretch/>
        </p:blipFill>
        <p:spPr>
          <a:xfrm>
            <a:off x="380998" y="1066800"/>
            <a:ext cx="8264299" cy="5640154"/>
          </a:xfrm>
          <a:prstGeom prst="rect">
            <a:avLst/>
          </a:prstGeom>
        </p:spPr>
      </p:pic>
    </p:spTree>
    <p:extLst>
      <p:ext uri="{BB962C8B-B14F-4D97-AF65-F5344CB8AC3E}">
        <p14:creationId xmlns:p14="http://schemas.microsoft.com/office/powerpoint/2010/main" val="2279331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27</a:t>
            </a:fld>
            <a:endParaRPr lang="en-US" dirty="0"/>
          </a:p>
        </p:txBody>
      </p:sp>
      <p:sp>
        <p:nvSpPr>
          <p:cNvPr id="2" name="Title 1"/>
          <p:cNvSpPr>
            <a:spLocks noGrp="1"/>
          </p:cNvSpPr>
          <p:nvPr>
            <p:ph type="title"/>
          </p:nvPr>
        </p:nvSpPr>
        <p:spPr>
          <a:xfrm>
            <a:off x="4572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Exercise 4: Process Integration</a:t>
            </a:r>
          </a:p>
        </p:txBody>
      </p:sp>
      <p:graphicFrame>
        <p:nvGraphicFramePr>
          <p:cNvPr id="6" name="Table 5" descr="Table for Process Integration Excercise"/>
          <p:cNvGraphicFramePr>
            <a:graphicFrameLocks noGrp="1"/>
          </p:cNvGraphicFramePr>
          <p:nvPr>
            <p:extLst>
              <p:ext uri="{D42A27DB-BD31-4B8C-83A1-F6EECF244321}">
                <p14:modId xmlns:p14="http://schemas.microsoft.com/office/powerpoint/2010/main" val="1613098794"/>
              </p:ext>
            </p:extLst>
          </p:nvPr>
        </p:nvGraphicFramePr>
        <p:xfrm>
          <a:off x="457200" y="1828800"/>
          <a:ext cx="7543800" cy="4027140"/>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302281">
                <a:tc>
                  <a:txBody>
                    <a:bodyPr/>
                    <a:lstStyle/>
                    <a:p>
                      <a:pPr algn="ctr"/>
                      <a:r>
                        <a:rPr lang="en-US" sz="2400" dirty="0">
                          <a:latin typeface="Arial" panose="020B0604020202020204" pitchFamily="34" charset="0"/>
                          <a:cs typeface="Arial" panose="020B0604020202020204" pitchFamily="34" charset="0"/>
                        </a:rPr>
                        <a:t>Identified Business Process where ICT Accessibility Plays a Role</a:t>
                      </a:r>
                    </a:p>
                  </a:txBody>
                  <a:tcPr/>
                </a:tc>
                <a:extLst>
                  <a:ext uri="{0D108BD9-81ED-4DB2-BD59-A6C34878D82A}">
                    <a16:rowId xmlns:a16="http://schemas.microsoft.com/office/drawing/2014/main" val="10000"/>
                  </a:ext>
                </a:extLst>
              </a:tr>
              <a:tr h="534030">
                <a:tc>
                  <a:txBody>
                    <a:bodyPr/>
                    <a:lstStyle/>
                    <a:p>
                      <a:pPr algn="ctr"/>
                      <a:r>
                        <a:rPr lang="en-US" sz="2400" dirty="0">
                          <a:latin typeface="Arial" panose="020B0604020202020204" pitchFamily="34" charset="0"/>
                          <a:cs typeface="Arial" panose="020B0604020202020204" pitchFamily="34" charset="0"/>
                        </a:rPr>
                        <a:t>Product (ICT) Development </a:t>
                      </a:r>
                    </a:p>
                  </a:txBody>
                  <a:tcPr>
                    <a:solidFill>
                      <a:schemeClr val="accent1">
                        <a:lumMod val="40000"/>
                        <a:lumOff val="60000"/>
                      </a:schemeClr>
                    </a:solidFill>
                  </a:tcPr>
                </a:tc>
                <a:extLst>
                  <a:ext uri="{0D108BD9-81ED-4DB2-BD59-A6C34878D82A}">
                    <a16:rowId xmlns:a16="http://schemas.microsoft.com/office/drawing/2014/main" val="10001"/>
                  </a:ext>
                </a:extLst>
              </a:tr>
              <a:tr h="534030">
                <a:tc>
                  <a:txBody>
                    <a:bodyPr/>
                    <a:lstStyle/>
                    <a:p>
                      <a:pPr algn="ctr"/>
                      <a:r>
                        <a:rPr lang="en-US" sz="2400" baseline="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534030">
                <a:tc>
                  <a:txBody>
                    <a:bodyPr/>
                    <a:lstStyle/>
                    <a:p>
                      <a:pPr algn="ct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r h="534030">
                <a:tc>
                  <a:txBody>
                    <a:bodyPr/>
                    <a:lstStyle/>
                    <a:p>
                      <a:pPr algn="ct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534030">
                <a:tc>
                  <a:txBody>
                    <a:bodyPr/>
                    <a:lstStyle/>
                    <a:p>
                      <a:pPr algn="ct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r h="534030">
                <a:tc>
                  <a:txBody>
                    <a:bodyPr/>
                    <a:lstStyle/>
                    <a:p>
                      <a:pPr algn="ctr"/>
                      <a:endParaRPr lang="en-US" sz="24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43498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28</a:t>
            </a:fld>
            <a:endParaRPr lang="en-US" altLang="en-US" dirty="0">
              <a:solidFill>
                <a:srgbClr val="000000"/>
              </a:solidFill>
            </a:endParaRPr>
          </a:p>
        </p:txBody>
      </p:sp>
      <p:sp>
        <p:nvSpPr>
          <p:cNvPr id="3" name="Title 2"/>
          <p:cNvSpPr>
            <a:spLocks noGrp="1"/>
          </p:cNvSpPr>
          <p:nvPr>
            <p:ph type="title" idx="4294967295"/>
          </p:nvPr>
        </p:nvSpPr>
        <p:spPr>
          <a:xfrm>
            <a:off x="1668332" y="3810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#4 </a:t>
            </a:r>
          </a:p>
        </p:txBody>
      </p:sp>
      <p:graphicFrame>
        <p:nvGraphicFramePr>
          <p:cNvPr id="6" name="Table 5" descr="PDAA Maturity Model and Self Assessment table"/>
          <p:cNvGraphicFramePr>
            <a:graphicFrameLocks noGrp="1"/>
          </p:cNvGraphicFramePr>
          <p:nvPr>
            <p:extLst>
              <p:ext uri="{D42A27DB-BD31-4B8C-83A1-F6EECF244321}">
                <p14:modId xmlns:p14="http://schemas.microsoft.com/office/powerpoint/2010/main" val="2373750474"/>
              </p:ext>
            </p:extLst>
          </p:nvPr>
        </p:nvGraphicFramePr>
        <p:xfrm>
          <a:off x="111675" y="4267200"/>
          <a:ext cx="8839200" cy="1434712"/>
        </p:xfrm>
        <a:graphic>
          <a:graphicData uri="http://schemas.openxmlformats.org/drawingml/2006/table">
            <a:tbl>
              <a:tblPr firstRow="1" firstCol="1" bandRow="1"/>
              <a:tblGrid>
                <a:gridCol w="309966">
                  <a:extLst>
                    <a:ext uri="{9D8B030D-6E8A-4147-A177-3AD203B41FA5}">
                      <a16:colId xmlns:a16="http://schemas.microsoft.com/office/drawing/2014/main" val="20000"/>
                    </a:ext>
                  </a:extLst>
                </a:gridCol>
                <a:gridCol w="1595034">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859436">
                  <a:extLst>
                    <a:ext uri="{9D8B030D-6E8A-4147-A177-3AD203B41FA5}">
                      <a16:colId xmlns:a16="http://schemas.microsoft.com/office/drawing/2014/main" val="20003"/>
                    </a:ext>
                  </a:extLst>
                </a:gridCol>
                <a:gridCol w="1864964">
                  <a:extLst>
                    <a:ext uri="{9D8B030D-6E8A-4147-A177-3AD203B41FA5}">
                      <a16:colId xmlns:a16="http://schemas.microsoft.com/office/drawing/2014/main" val="20004"/>
                    </a:ext>
                  </a:extLst>
                </a:gridCol>
              </a:tblGrid>
              <a:tr h="25042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1154232">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4.</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Provide processes for addressing inaccessible ICT.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plans that include dates for compliance of inaccessible ICT.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Provide alternate means of access until the ICT is accessible; implement corrective actions process for handling accessibility technical issues and defects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Maintain records of identified inaccessible ICT, corrective action, and tracking.</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
        <p:nvSpPr>
          <p:cNvPr id="7" name="Text Placeholder 6"/>
          <p:cNvSpPr>
            <a:spLocks noGrp="1"/>
          </p:cNvSpPr>
          <p:nvPr>
            <p:ph type="body" idx="4294967295"/>
          </p:nvPr>
        </p:nvSpPr>
        <p:spPr>
          <a:xfrm>
            <a:off x="187875" y="2264037"/>
            <a:ext cx="8686800" cy="4006326"/>
          </a:xfrm>
        </p:spPr>
        <p:txBody>
          <a:bodyPr>
            <a:normAutofit/>
          </a:bodyPr>
          <a:lstStyle/>
          <a:p>
            <a:pPr marL="0" indent="0" rtl="0" eaLnBrk="1" latinLnBrk="0" hangingPunct="1">
              <a:buNone/>
            </a:pPr>
            <a:r>
              <a:rPr lang="en-US" sz="2400" b="1" kern="1200" dirty="0">
                <a:solidFill>
                  <a:schemeClr val="tx1"/>
                </a:solidFill>
                <a:effectLst/>
                <a:latin typeface="Arial" panose="020B0604020202020204" pitchFamily="34" charset="0"/>
                <a:ea typeface="+mn-ea"/>
                <a:cs typeface="Arial" panose="020B0604020202020204" pitchFamily="34" charset="0"/>
              </a:rPr>
              <a:t>Provide a process for addressing inaccessible ICT. </a:t>
            </a:r>
            <a:endParaRPr lang="en-US" sz="2400" b="1" dirty="0">
              <a:effectLst/>
              <a:latin typeface="Arial" panose="020B0604020202020204" pitchFamily="34" charset="0"/>
              <a:cs typeface="Arial" panose="020B0604020202020204" pitchFamily="34" charset="0"/>
            </a:endParaRPr>
          </a:p>
          <a:p>
            <a:pPr rtl="0" eaLnBrk="1" latinLnBrk="0" hangingPunct="1"/>
            <a:r>
              <a:rPr lang="en-US" sz="2000" b="0" kern="1200" dirty="0">
                <a:solidFill>
                  <a:schemeClr val="tx1"/>
                </a:solidFill>
                <a:effectLst/>
                <a:latin typeface="Arial" panose="020B0604020202020204" pitchFamily="34" charset="0"/>
                <a:cs typeface="Arial" panose="020B0604020202020204" pitchFamily="34" charset="0"/>
              </a:rPr>
              <a:t>Ensures </a:t>
            </a:r>
            <a:r>
              <a:rPr lang="en-US" sz="2000" dirty="0">
                <a:latin typeface="Arial" panose="020B0604020202020204" pitchFamily="34" charset="0"/>
                <a:cs typeface="Arial" panose="020B0604020202020204" pitchFamily="34" charset="0"/>
              </a:rPr>
              <a:t>that short term and long term </a:t>
            </a:r>
            <a:r>
              <a:rPr lang="en-US" sz="2000" b="0" kern="1200" dirty="0">
                <a:solidFill>
                  <a:schemeClr val="tx1"/>
                </a:solidFill>
                <a:effectLst/>
                <a:latin typeface="Arial" panose="020B0604020202020204" pitchFamily="34" charset="0"/>
                <a:cs typeface="Arial" panose="020B0604020202020204" pitchFamily="34" charset="0"/>
              </a:rPr>
              <a:t>plans are developed to address ICT accessibility issues once identified. </a:t>
            </a:r>
          </a:p>
        </p:txBody>
      </p:sp>
    </p:spTree>
    <p:extLst>
      <p:ext uri="{BB962C8B-B14F-4D97-AF65-F5344CB8AC3E}">
        <p14:creationId xmlns:p14="http://schemas.microsoft.com/office/powerpoint/2010/main" val="3853706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29</a:t>
            </a:fld>
            <a:endParaRPr lang="en-US" dirty="0"/>
          </a:p>
        </p:txBody>
      </p:sp>
      <p:sp>
        <p:nvSpPr>
          <p:cNvPr id="2" name="Title 1"/>
          <p:cNvSpPr>
            <a:spLocks noGrp="1"/>
          </p:cNvSpPr>
          <p:nvPr>
            <p:ph type="title"/>
          </p:nvPr>
        </p:nvSpPr>
        <p:spPr>
          <a:xfrm>
            <a:off x="5334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Exercise 5: Addressing Inaccessible ICT</a:t>
            </a:r>
          </a:p>
        </p:txBody>
      </p:sp>
      <p:graphicFrame>
        <p:nvGraphicFramePr>
          <p:cNvPr id="6" name="Table 5" descr="Table for Inaccessible ICT Excercise"/>
          <p:cNvGraphicFramePr>
            <a:graphicFrameLocks noGrp="1"/>
          </p:cNvGraphicFramePr>
          <p:nvPr>
            <p:extLst>
              <p:ext uri="{D42A27DB-BD31-4B8C-83A1-F6EECF244321}">
                <p14:modId xmlns:p14="http://schemas.microsoft.com/office/powerpoint/2010/main" val="436561701"/>
              </p:ext>
            </p:extLst>
          </p:nvPr>
        </p:nvGraphicFramePr>
        <p:xfrm>
          <a:off x="609600" y="1828800"/>
          <a:ext cx="7543800" cy="3962400"/>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302281">
                <a:tc>
                  <a:txBody>
                    <a:bodyPr/>
                    <a:lstStyle/>
                    <a:p>
                      <a:pPr algn="ctr"/>
                      <a:r>
                        <a:rPr lang="en-US" dirty="0">
                          <a:latin typeface="Arial" panose="020B0604020202020204" pitchFamily="34" charset="0"/>
                          <a:cs typeface="Arial" panose="020B0604020202020204" pitchFamily="34" charset="0"/>
                        </a:rPr>
                        <a:t>Methods to Address Inaccessible ICT</a:t>
                      </a:r>
                    </a:p>
                  </a:txBody>
                  <a:tcPr/>
                </a:tc>
                <a:extLst>
                  <a:ext uri="{0D108BD9-81ED-4DB2-BD59-A6C34878D82A}">
                    <a16:rowId xmlns:a16="http://schemas.microsoft.com/office/drawing/2014/main" val="10000"/>
                  </a:ext>
                </a:extLst>
              </a:tr>
              <a:tr h="534030">
                <a:tc>
                  <a:txBody>
                    <a:bodyPr/>
                    <a:lstStyle/>
                    <a:p>
                      <a:pPr algn="ctr"/>
                      <a:r>
                        <a:rPr lang="en-US" dirty="0">
                          <a:latin typeface="Arial" panose="020B0604020202020204" pitchFamily="34" charset="0"/>
                          <a:cs typeface="Arial" panose="020B0604020202020204" pitchFamily="34" charset="0"/>
                        </a:rPr>
                        <a:t>800</a:t>
                      </a:r>
                      <a:r>
                        <a:rPr lang="en-US" baseline="0" dirty="0">
                          <a:latin typeface="Arial" panose="020B0604020202020204" pitchFamily="34" charset="0"/>
                          <a:cs typeface="Arial" panose="020B0604020202020204" pitchFamily="34" charset="0"/>
                        </a:rPr>
                        <a:t> call in (24/7/365)</a:t>
                      </a:r>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534030">
                <a:tc>
                  <a:txBody>
                    <a:bodyPr/>
                    <a:lstStyle/>
                    <a:p>
                      <a:pPr algn="ctr"/>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534030">
                <a:tc>
                  <a:txBody>
                    <a:bodyPr/>
                    <a:lstStyle/>
                    <a:p>
                      <a:pPr algn="ctr"/>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r h="534030">
                <a:tc>
                  <a:txBody>
                    <a:bodyPr/>
                    <a:lstStyle/>
                    <a:p>
                      <a:pPr algn="ctr"/>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534030">
                <a:tc>
                  <a:txBody>
                    <a:bodyPr/>
                    <a:lstStyle/>
                    <a:p>
                      <a:pPr algn="ctr"/>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r h="926490">
                <a:tc>
                  <a:txBody>
                    <a:bodyPr/>
                    <a:lstStyle/>
                    <a:p>
                      <a:pPr algn="ctr"/>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7211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DC8AA99-7238-42D3-B68A-A4E1B56FEE73}" type="slidenum">
              <a:rPr lang="en-US" smtClean="0"/>
              <a:t>3</a:t>
            </a:fld>
            <a:endParaRPr lang="en-US" dirty="0"/>
          </a:p>
        </p:txBody>
      </p:sp>
      <p:sp>
        <p:nvSpPr>
          <p:cNvPr id="89090" name="Rectangle 2"/>
          <p:cNvSpPr>
            <a:spLocks noGrp="1" noChangeArrowheads="1"/>
          </p:cNvSpPr>
          <p:nvPr>
            <p:ph type="title"/>
          </p:nvPr>
        </p:nvSpPr>
        <p:spPr>
          <a:xfrm>
            <a:off x="204747" y="838200"/>
            <a:ext cx="8686800" cy="457200"/>
          </a:xfrm>
        </p:spPr>
        <p:txBody>
          <a:bodyPr vert="horz" lIns="91440" tIns="45720" rIns="91440" bIns="45720" rtlCol="0" anchor="ctr">
            <a:normAutofit fontScale="90000"/>
          </a:bodyPr>
          <a:lstStyle/>
          <a:p>
            <a:pPr algn="r"/>
            <a:r>
              <a:rPr lang="en-US" sz="2400" b="0" dirty="0">
                <a:effectLst/>
                <a:latin typeface="Arial" panose="020B0604020202020204" pitchFamily="34" charset="0"/>
                <a:cs typeface="Arial" panose="020B0604020202020204" pitchFamily="34" charset="0"/>
              </a:rPr>
              <a:t>Scenario: Online Recruiting</a:t>
            </a:r>
            <a:br>
              <a:rPr lang="en-US" sz="2400" b="0" dirty="0">
                <a:effectLst/>
                <a:latin typeface="Arial" panose="020B0604020202020204" pitchFamily="34" charset="0"/>
                <a:cs typeface="Arial" panose="020B0604020202020204" pitchFamily="34" charset="0"/>
              </a:rPr>
            </a:br>
            <a:endParaRPr lang="en-US" sz="2400" b="0" dirty="0">
              <a:effectLst/>
              <a:latin typeface="Arial" panose="020B0604020202020204" pitchFamily="34" charset="0"/>
              <a:cs typeface="Arial" panose="020B0604020202020204" pitchFamily="34" charset="0"/>
            </a:endParaRPr>
          </a:p>
        </p:txBody>
      </p:sp>
      <p:sp>
        <p:nvSpPr>
          <p:cNvPr id="89091" name="Rectangle 3"/>
          <p:cNvSpPr>
            <a:spLocks noGrp="1" noChangeArrowheads="1"/>
          </p:cNvSpPr>
          <p:nvPr>
            <p:ph idx="1"/>
          </p:nvPr>
        </p:nvSpPr>
        <p:spPr>
          <a:xfrm>
            <a:off x="381000" y="1524000"/>
            <a:ext cx="8001000" cy="5775530"/>
          </a:xfrm>
        </p:spPr>
        <p:txBody>
          <a:bodyPr>
            <a:noAutofit/>
          </a:bodyPr>
          <a:lstStyle/>
          <a:p>
            <a:pPr marL="0" indent="0">
              <a:lnSpc>
                <a:spcPct val="150000"/>
              </a:lnSpc>
              <a:spcBef>
                <a:spcPts val="600"/>
              </a:spcBef>
              <a:spcAft>
                <a:spcPts val="600"/>
              </a:spcAft>
              <a:buNone/>
            </a:pPr>
            <a:r>
              <a:rPr lang="en-US" sz="2000" b="1" i="1" dirty="0">
                <a:latin typeface="Arial" panose="020B0604020202020204" pitchFamily="34" charset="0"/>
                <a:cs typeface="Arial" panose="020B0604020202020204" pitchFamily="34" charset="0"/>
              </a:rPr>
              <a:t>Corporation X just completed the procurement and deployment of a large new web application for recruiting new employees and managing job candidates. </a:t>
            </a:r>
          </a:p>
          <a:p>
            <a:pPr marL="0" indent="0">
              <a:lnSpc>
                <a:spcPct val="150000"/>
              </a:lnSpc>
              <a:spcBef>
                <a:spcPts val="600"/>
              </a:spcBef>
              <a:spcAft>
                <a:spcPts val="600"/>
              </a:spcAft>
              <a:buNone/>
            </a:pPr>
            <a:endParaRPr lang="en-US" sz="2000" b="1" i="1" dirty="0">
              <a:latin typeface="Arial" panose="020B0604020202020204" pitchFamily="34" charset="0"/>
              <a:cs typeface="Arial" panose="020B0604020202020204" pitchFamily="34" charset="0"/>
            </a:endParaRPr>
          </a:p>
          <a:p>
            <a:pPr marL="0" indent="0">
              <a:lnSpc>
                <a:spcPct val="150000"/>
              </a:lnSpc>
              <a:spcBef>
                <a:spcPts val="600"/>
              </a:spcBef>
              <a:spcAft>
                <a:spcPts val="600"/>
              </a:spcAft>
              <a:buNone/>
            </a:pPr>
            <a:r>
              <a:rPr lang="en-US" sz="2000" b="1" i="1" dirty="0">
                <a:latin typeface="Arial" panose="020B0604020202020204" pitchFamily="34" charset="0"/>
                <a:cs typeface="Arial" panose="020B0604020202020204" pitchFamily="34" charset="0"/>
              </a:rPr>
              <a:t>Software Company A developed the product. Both Company A and Corporation X’s studies indicated that the  new system would offer significant advantages in cost savings, productivity, and candidate quality over the previous, mostly manual processes.</a:t>
            </a:r>
          </a:p>
          <a:p>
            <a:pPr marL="0" indent="0">
              <a:lnSpc>
                <a:spcPct val="150000"/>
              </a:lnSpc>
              <a:spcBef>
                <a:spcPts val="600"/>
              </a:spcBef>
              <a:spcAft>
                <a:spcPts val="600"/>
              </a:spcAft>
              <a:buNone/>
            </a:pPr>
            <a:r>
              <a:rPr lang="en-US" sz="2000" b="1" i="1" dirty="0">
                <a:latin typeface="Arial" panose="020B0604020202020204" pitchFamily="34" charset="0"/>
                <a:cs typeface="Arial" panose="020B0604020202020204" pitchFamily="34" charset="0"/>
              </a:rPr>
              <a:t>Then….</a:t>
            </a:r>
          </a:p>
        </p:txBody>
      </p:sp>
      <p:pic>
        <p:nvPicPr>
          <p:cNvPr id="21507" name="Picture 3" descr="businessman extening hand for a handshack and a caption line &quot;Hire the right pers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866" y="5495741"/>
            <a:ext cx="2590800" cy="13622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19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30</a:t>
            </a:fld>
            <a:endParaRPr lang="en-US" dirty="0"/>
          </a:p>
        </p:txBody>
      </p:sp>
      <p:sp>
        <p:nvSpPr>
          <p:cNvPr id="2" name="Title 1"/>
          <p:cNvSpPr>
            <a:spLocks noGrp="1"/>
          </p:cNvSpPr>
          <p:nvPr>
            <p:ph type="title"/>
          </p:nvPr>
        </p:nvSpPr>
        <p:spPr>
          <a:xfrm>
            <a:off x="228600" y="76200"/>
            <a:ext cx="84582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#4: Examples</a:t>
            </a:r>
          </a:p>
        </p:txBody>
      </p:sp>
      <p:sp>
        <p:nvSpPr>
          <p:cNvPr id="3" name="Content Placeholder 2"/>
          <p:cNvSpPr>
            <a:spLocks noGrp="1"/>
          </p:cNvSpPr>
          <p:nvPr>
            <p:ph idx="1"/>
          </p:nvPr>
        </p:nvSpPr>
        <p:spPr>
          <a:xfrm>
            <a:off x="0" y="1828800"/>
            <a:ext cx="8686800" cy="3581400"/>
          </a:xfrm>
        </p:spPr>
        <p:txBody>
          <a:bodyPr/>
          <a:lstStyle/>
          <a:p>
            <a:pPr marL="457200" lvl="1" indent="0">
              <a:buFont typeface="Arial" panose="020B0604020202020204" pitchFamily="34" charset="0"/>
              <a:buNone/>
            </a:pPr>
            <a:r>
              <a:rPr lang="en-US" sz="2800" b="1" dirty="0">
                <a:latin typeface="Arial" panose="020B0604020202020204" pitchFamily="34" charset="0"/>
                <a:cs typeface="Arial" panose="020B0604020202020204" pitchFamily="34" charset="0"/>
              </a:rPr>
              <a:t>Examples of addressing inaccessible ICT</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Corrective actions identification and tracking in product development life cycle </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Procurement of future, more accessible ICT </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Mechanism for providing alternate means of access until the ICT is made accessible or replaced </a:t>
            </a:r>
          </a:p>
          <a:p>
            <a:pPr marL="1143000" lvl="2" indent="-228600">
              <a:buFont typeface="Courier New" panose="02070309020205020404" pitchFamily="49" charset="0"/>
              <a:buChar char="o"/>
            </a:pPr>
            <a:r>
              <a:rPr lang="en-US" sz="2000" dirty="0">
                <a:latin typeface="Arial" panose="020B0604020202020204" pitchFamily="34" charset="0"/>
                <a:cs typeface="Arial" panose="020B0604020202020204" pitchFamily="34" charset="0"/>
              </a:rPr>
              <a:t>1-800</a:t>
            </a:r>
            <a:r>
              <a:rPr lang="en-US" sz="2000" baseline="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numbers,</a:t>
            </a:r>
            <a:r>
              <a:rPr lang="en-US" sz="2000" baseline="0" dirty="0">
                <a:latin typeface="Arial" panose="020B0604020202020204" pitchFamily="34" charset="0"/>
                <a:cs typeface="Arial" panose="020B0604020202020204" pitchFamily="34" charset="0"/>
              </a:rPr>
              <a:t> etc.</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411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31</a:t>
            </a:fld>
            <a:endParaRPr lang="en-US" altLang="en-US" dirty="0">
              <a:solidFill>
                <a:srgbClr val="000000"/>
              </a:solidFill>
            </a:endParaRPr>
          </a:p>
        </p:txBody>
      </p:sp>
      <p:sp>
        <p:nvSpPr>
          <p:cNvPr id="3" name="Title 2"/>
          <p:cNvSpPr>
            <a:spLocks noGrp="1"/>
          </p:cNvSpPr>
          <p:nvPr>
            <p:ph type="title" idx="4294967295"/>
          </p:nvPr>
        </p:nvSpPr>
        <p:spPr>
          <a:xfrm>
            <a:off x="1681655" y="3810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#5</a:t>
            </a:r>
          </a:p>
        </p:txBody>
      </p:sp>
      <p:graphicFrame>
        <p:nvGraphicFramePr>
          <p:cNvPr id="6" name="Table 5" descr="PDAA Maturity Model and Self Assessment table"/>
          <p:cNvGraphicFramePr>
            <a:graphicFrameLocks noGrp="1"/>
          </p:cNvGraphicFramePr>
          <p:nvPr>
            <p:extLst/>
          </p:nvPr>
        </p:nvGraphicFramePr>
        <p:xfrm>
          <a:off x="371571" y="5052915"/>
          <a:ext cx="8315229" cy="1143786"/>
        </p:xfrm>
        <a:graphic>
          <a:graphicData uri="http://schemas.openxmlformats.org/drawingml/2006/table">
            <a:tbl>
              <a:tblPr firstRow="1" firstCol="1" bandRow="1"/>
              <a:tblGrid>
                <a:gridCol w="281872">
                  <a:extLst>
                    <a:ext uri="{9D8B030D-6E8A-4147-A177-3AD203B41FA5}">
                      <a16:colId xmlns:a16="http://schemas.microsoft.com/office/drawing/2014/main" val="20000"/>
                    </a:ext>
                  </a:extLst>
                </a:gridCol>
                <a:gridCol w="2607318">
                  <a:extLst>
                    <a:ext uri="{9D8B030D-6E8A-4147-A177-3AD203B41FA5}">
                      <a16:colId xmlns:a16="http://schemas.microsoft.com/office/drawing/2014/main" val="20001"/>
                    </a:ext>
                  </a:extLst>
                </a:gridCol>
                <a:gridCol w="1761702">
                  <a:extLst>
                    <a:ext uri="{9D8B030D-6E8A-4147-A177-3AD203B41FA5}">
                      <a16:colId xmlns:a16="http://schemas.microsoft.com/office/drawing/2014/main" val="20002"/>
                    </a:ext>
                  </a:extLst>
                </a:gridCol>
                <a:gridCol w="1691232">
                  <a:extLst>
                    <a:ext uri="{9D8B030D-6E8A-4147-A177-3AD203B41FA5}">
                      <a16:colId xmlns:a16="http://schemas.microsoft.com/office/drawing/2014/main" val="20003"/>
                    </a:ext>
                  </a:extLst>
                </a:gridCol>
                <a:gridCol w="1973105">
                  <a:extLst>
                    <a:ext uri="{9D8B030D-6E8A-4147-A177-3AD203B41FA5}">
                      <a16:colId xmlns:a16="http://schemas.microsoft.com/office/drawing/2014/main" val="20004"/>
                    </a:ext>
                  </a:extLst>
                </a:gridCol>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661553">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5.</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Ensure the availability of relevant ICT accessibility skills within (or to) the organization.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skills/job descriptions.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Identify existing resources that match up and address gaps.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Manage progress in acquiring skills and allocating qualified resources.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
        <p:nvSpPr>
          <p:cNvPr id="2" name="Text Placeholder 1"/>
          <p:cNvSpPr>
            <a:spLocks noGrp="1"/>
          </p:cNvSpPr>
          <p:nvPr>
            <p:ph type="body" idx="4294967295"/>
          </p:nvPr>
        </p:nvSpPr>
        <p:spPr>
          <a:xfrm>
            <a:off x="185785" y="1809664"/>
            <a:ext cx="8686800" cy="3168126"/>
          </a:xfrm>
        </p:spPr>
        <p:txBody>
          <a:bodyPr>
            <a:normAutofit/>
          </a:bodyPr>
          <a:lstStyle/>
          <a:p>
            <a:pPr marL="0" indent="0" rtl="0" eaLnBrk="1" latinLnBrk="0" hangingPunct="1">
              <a:buNone/>
            </a:pPr>
            <a:r>
              <a:rPr lang="en-US" sz="2400" b="1" kern="1200" dirty="0">
                <a:solidFill>
                  <a:schemeClr val="tx1"/>
                </a:solidFill>
                <a:effectLst/>
                <a:latin typeface="Arial" panose="020B0604020202020204" pitchFamily="34" charset="0"/>
                <a:ea typeface="+mn-ea"/>
                <a:cs typeface="Arial" panose="020B0604020202020204" pitchFamily="34" charset="0"/>
              </a:rPr>
              <a:t>Ensure the availability of relevant ICT accessibility skills and other resources within (or to) the organization. </a:t>
            </a:r>
            <a:endParaRPr lang="en-US" sz="2000" b="1"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Identify necessary knowledge/skills and existing gaps</a:t>
            </a:r>
            <a:endParaRPr lang="en-US" sz="2000"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Provide training opportunities</a:t>
            </a:r>
            <a:endParaRPr lang="en-US" sz="2000"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Include accessibility skills in hiring criteria</a:t>
            </a:r>
            <a:endParaRPr lang="en-US" sz="2000"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Track and manage gaps </a:t>
            </a:r>
            <a:endParaRPr lang="en-US"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37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71781" y="6400800"/>
            <a:ext cx="572219" cy="476251"/>
          </a:xfrm>
        </p:spPr>
        <p:txBody>
          <a:bodyPr/>
          <a:lstStyle/>
          <a:p>
            <a:fld id="{A12EAC9C-9A33-4F5B-BE6E-092AAE232994}" type="slidenum">
              <a:rPr lang="en-US" b="1" smtClean="0">
                <a:solidFill>
                  <a:schemeClr val="tx1"/>
                </a:solidFill>
              </a:rPr>
              <a:pPr/>
              <a:t>32</a:t>
            </a:fld>
            <a:endParaRPr lang="en-US" b="1" dirty="0">
              <a:solidFill>
                <a:schemeClr val="tx1"/>
              </a:solidFill>
            </a:endParaRPr>
          </a:p>
        </p:txBody>
      </p:sp>
      <p:sp>
        <p:nvSpPr>
          <p:cNvPr id="187394" name="Title"/>
          <p:cNvSpPr>
            <a:spLocks noGrp="1" noChangeArrowheads="1"/>
          </p:cNvSpPr>
          <p:nvPr>
            <p:ph type="title"/>
          </p:nvPr>
        </p:nvSpPr>
        <p:spPr>
          <a:xfrm>
            <a:off x="723188" y="228600"/>
            <a:ext cx="8289141" cy="762000"/>
          </a:xfrm>
        </p:spPr>
        <p:txBody>
          <a:bodyPr vert="horz" lIns="91440" tIns="45720" rIns="91440" bIns="45720" rtlCol="0" anchor="ctr">
            <a:normAutofit fontScale="90000"/>
          </a:bodyPr>
          <a:lstStyle/>
          <a:p>
            <a:pPr algn="r"/>
            <a:r>
              <a:rPr lang="en-US" sz="2400" b="0" dirty="0">
                <a:effectLst/>
                <a:latin typeface="Arial" panose="020B0604020202020204" pitchFamily="34" charset="0"/>
                <a:cs typeface="Arial" panose="020B0604020202020204" pitchFamily="34" charset="0"/>
              </a:rPr>
              <a:t>Identify Skill Gaps and Build “Role Based” Accessibility Training Plans</a:t>
            </a:r>
          </a:p>
        </p:txBody>
      </p:sp>
      <p:graphicFrame>
        <p:nvGraphicFramePr>
          <p:cNvPr id="187396" name="Group 4" descr="Column headers are found in columns 3 through 7 in row 1. &#10;Roles accross the top in row 1 with specific trainings in column 2. Column 1 groups the trainings in column 2 as fundemental, advanced, and specialized&#10;" title="Role based training plan table"/>
          <p:cNvGraphicFramePr>
            <a:graphicFrameLocks noGrp="1"/>
          </p:cNvGraphicFramePr>
          <p:nvPr>
            <p:ph type="tbl" idx="1"/>
            <p:extLst>
              <p:ext uri="{D42A27DB-BD31-4B8C-83A1-F6EECF244321}">
                <p14:modId xmlns:p14="http://schemas.microsoft.com/office/powerpoint/2010/main" val="131921201"/>
              </p:ext>
            </p:extLst>
          </p:nvPr>
        </p:nvGraphicFramePr>
        <p:xfrm>
          <a:off x="304803" y="1219200"/>
          <a:ext cx="8531190" cy="5385816"/>
        </p:xfrm>
        <a:graphic>
          <a:graphicData uri="http://schemas.openxmlformats.org/drawingml/2006/table">
            <a:tbl>
              <a:tblPr firstRow="1"/>
              <a:tblGrid>
                <a:gridCol w="891530">
                  <a:extLst>
                    <a:ext uri="{9D8B030D-6E8A-4147-A177-3AD203B41FA5}">
                      <a16:colId xmlns:a16="http://schemas.microsoft.com/office/drawing/2014/main" val="20000"/>
                    </a:ext>
                  </a:extLst>
                </a:gridCol>
                <a:gridCol w="1544095">
                  <a:extLst>
                    <a:ext uri="{9D8B030D-6E8A-4147-A177-3AD203B41FA5}">
                      <a16:colId xmlns:a16="http://schemas.microsoft.com/office/drawing/2014/main" val="20001"/>
                    </a:ext>
                  </a:extLst>
                </a:gridCol>
                <a:gridCol w="680770">
                  <a:extLst>
                    <a:ext uri="{9D8B030D-6E8A-4147-A177-3AD203B41FA5}">
                      <a16:colId xmlns:a16="http://schemas.microsoft.com/office/drawing/2014/main" val="20002"/>
                    </a:ext>
                  </a:extLst>
                </a:gridCol>
                <a:gridCol w="774232">
                  <a:extLst>
                    <a:ext uri="{9D8B030D-6E8A-4147-A177-3AD203B41FA5}">
                      <a16:colId xmlns:a16="http://schemas.microsoft.com/office/drawing/2014/main" val="20003"/>
                    </a:ext>
                  </a:extLst>
                </a:gridCol>
                <a:gridCol w="774232">
                  <a:extLst>
                    <a:ext uri="{9D8B030D-6E8A-4147-A177-3AD203B41FA5}">
                      <a16:colId xmlns:a16="http://schemas.microsoft.com/office/drawing/2014/main" val="20004"/>
                    </a:ext>
                  </a:extLst>
                </a:gridCol>
                <a:gridCol w="774232">
                  <a:extLst>
                    <a:ext uri="{9D8B030D-6E8A-4147-A177-3AD203B41FA5}">
                      <a16:colId xmlns:a16="http://schemas.microsoft.com/office/drawing/2014/main" val="20005"/>
                    </a:ext>
                  </a:extLst>
                </a:gridCol>
                <a:gridCol w="830451">
                  <a:extLst>
                    <a:ext uri="{9D8B030D-6E8A-4147-A177-3AD203B41FA5}">
                      <a16:colId xmlns:a16="http://schemas.microsoft.com/office/drawing/2014/main" val="20006"/>
                    </a:ext>
                  </a:extLst>
                </a:gridCol>
                <a:gridCol w="718015">
                  <a:extLst>
                    <a:ext uri="{9D8B030D-6E8A-4147-A177-3AD203B41FA5}">
                      <a16:colId xmlns:a16="http://schemas.microsoft.com/office/drawing/2014/main" val="20007"/>
                    </a:ext>
                  </a:extLst>
                </a:gridCol>
                <a:gridCol w="774232">
                  <a:extLst>
                    <a:ext uri="{9D8B030D-6E8A-4147-A177-3AD203B41FA5}">
                      <a16:colId xmlns:a16="http://schemas.microsoft.com/office/drawing/2014/main" val="20008"/>
                    </a:ext>
                  </a:extLst>
                </a:gridCol>
                <a:gridCol w="769401">
                  <a:extLst>
                    <a:ext uri="{9D8B030D-6E8A-4147-A177-3AD203B41FA5}">
                      <a16:colId xmlns:a16="http://schemas.microsoft.com/office/drawing/2014/main" val="20009"/>
                    </a:ext>
                  </a:extLst>
                </a:gridCol>
              </a:tblGrid>
              <a:tr h="376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bg1"/>
                          </a:solidFill>
                          <a:effectLst/>
                          <a:latin typeface="Arial" charset="0"/>
                        </a:rPr>
                        <a:t>Course Level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bg1"/>
                          </a:solidFill>
                          <a:effectLst/>
                          <a:latin typeface="Arial" charset="0"/>
                        </a:rPr>
                        <a:t>Course Title</a:t>
                      </a:r>
                    </a:p>
                  </a:txBody>
                  <a:tcPr marT="36576" marB="36576"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bg1"/>
                          </a:solidFill>
                          <a:effectLst/>
                          <a:latin typeface="Arial" charset="0"/>
                        </a:rPr>
                        <a:t>All Staff</a:t>
                      </a: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bg1"/>
                          </a:solidFill>
                          <a:effectLst/>
                          <a:latin typeface="Arial" charset="0"/>
                        </a:rPr>
                        <a:t>Web Content Producers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bg1"/>
                          </a:solidFill>
                          <a:effectLst/>
                          <a:latin typeface="Arial" charset="0"/>
                        </a:rPr>
                        <a:t>Web &amp; Application Testers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bg1"/>
                          </a:solidFill>
                          <a:effectLst/>
                          <a:latin typeface="Arial" charset="0"/>
                        </a:rPr>
                        <a:t>Web Application Developers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bg1"/>
                          </a:solidFill>
                          <a:effectLst/>
                          <a:latin typeface="Arial" charset="0"/>
                        </a:rPr>
                        <a:t>Procurement Staff </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bg1"/>
                          </a:solidFill>
                          <a:effectLst/>
                          <a:latin typeface="Arial" charset="0"/>
                        </a:rPr>
                        <a:t>Contract Writers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bg1"/>
                          </a:solidFill>
                          <a:effectLst/>
                          <a:latin typeface="Arial" charset="0"/>
                        </a:rPr>
                        <a:t>Contract Compliance</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700" b="1" i="0" u="none" strike="noStrike" cap="none" normalizeH="0" baseline="0" dirty="0">
                          <a:ln>
                            <a:noFill/>
                          </a:ln>
                          <a:solidFill>
                            <a:schemeClr val="bg1"/>
                          </a:solidFill>
                          <a:effectLst/>
                          <a:latin typeface="Arial" charset="0"/>
                        </a:rPr>
                        <a:t>Project Managers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75000"/>
                      </a:schemeClr>
                    </a:solidFill>
                  </a:tcPr>
                </a:tc>
                <a:extLst>
                  <a:ext uri="{0D108BD9-81ED-4DB2-BD59-A6C34878D82A}">
                    <a16:rowId xmlns:a16="http://schemas.microsoft.com/office/drawing/2014/main" val="10000"/>
                  </a:ext>
                </a:extLst>
              </a:tr>
              <a:tr h="303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Introduction to Accessibility (Self)</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extLst>
                  <a:ext uri="{0D108BD9-81ED-4DB2-BD59-A6C34878D82A}">
                    <a16:rowId xmlns:a16="http://schemas.microsoft.com/office/drawing/2014/main" val="10001"/>
                  </a:ext>
                </a:extLst>
              </a:tr>
              <a:tr h="315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Office Documents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extLst>
                  <a:ext uri="{0D108BD9-81ED-4DB2-BD59-A6C34878D82A}">
                    <a16:rowId xmlns:a16="http://schemas.microsoft.com/office/drawing/2014/main" val="10002"/>
                  </a:ext>
                </a:extLst>
              </a:tr>
              <a:tr h="303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PDF  (Internal)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 / Optional*</a:t>
                      </a: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extLst>
                  <a:ext uri="{0D108BD9-81ED-4DB2-BD59-A6C34878D82A}">
                    <a16:rowId xmlns:a16="http://schemas.microsoft.com/office/drawing/2014/main" val="10003"/>
                  </a:ext>
                </a:extLst>
              </a:tr>
              <a:tr h="33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HTML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04"/>
                  </a:ext>
                </a:extLst>
              </a:tr>
              <a:tr h="33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HTML Forms</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05"/>
                  </a:ext>
                </a:extLst>
              </a:tr>
              <a:tr h="33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Testing &amp; Tools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06"/>
                  </a:ext>
                </a:extLst>
              </a:tr>
              <a:tr h="315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CSS</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07"/>
                  </a:ext>
                </a:extLst>
              </a:tr>
              <a:tr h="315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Fundamentals</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ACBB"/>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err="1">
                          <a:ln>
                            <a:noFill/>
                          </a:ln>
                          <a:solidFill>
                            <a:schemeClr val="tx1"/>
                          </a:solidFill>
                          <a:effectLst/>
                          <a:latin typeface="Arial" charset="0"/>
                        </a:rPr>
                        <a:t>Javascript</a:t>
                      </a:r>
                      <a:r>
                        <a:rPr kumimoji="0" lang="en-US" sz="800" b="0" i="0" u="none" strike="noStrike" cap="none" normalizeH="0" baseline="0" dirty="0">
                          <a:ln>
                            <a:noFill/>
                          </a:ln>
                          <a:solidFill>
                            <a:schemeClr val="tx1"/>
                          </a:solidFill>
                          <a:effectLst/>
                          <a:latin typeface="Arial" charset="0"/>
                        </a:rPr>
                        <a:t>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08"/>
                  </a:ext>
                </a:extLst>
              </a:tr>
              <a:tr h="315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Advanced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E8C"/>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err="1">
                          <a:ln>
                            <a:noFill/>
                          </a:ln>
                          <a:solidFill>
                            <a:schemeClr val="tx1"/>
                          </a:solidFill>
                          <a:effectLst/>
                          <a:latin typeface="Arial" charset="0"/>
                        </a:rPr>
                        <a:t>Sharepoint</a:t>
                      </a:r>
                      <a:r>
                        <a:rPr kumimoji="0" lang="en-US" sz="800" b="0" i="0" u="none" strike="noStrike" cap="none" normalizeH="0" baseline="0" dirty="0">
                          <a:ln>
                            <a:noFill/>
                          </a:ln>
                          <a:solidFill>
                            <a:schemeClr val="tx1"/>
                          </a:solidFill>
                          <a:effectLst/>
                          <a:latin typeface="Arial" charset="0"/>
                        </a:rPr>
                        <a:t> / Dreamweaver</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09"/>
                  </a:ext>
                </a:extLst>
              </a:tr>
              <a:tr h="315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Advanced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E8C"/>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ASP / </a:t>
                      </a:r>
                      <a:r>
                        <a:rPr kumimoji="0" lang="en-US" sz="800" b="0" i="0" u="none" strike="noStrike" cap="none" normalizeH="0" baseline="0" dirty="0" err="1">
                          <a:ln>
                            <a:noFill/>
                          </a:ln>
                          <a:solidFill>
                            <a:schemeClr val="tx1"/>
                          </a:solidFill>
                          <a:effectLst/>
                          <a:latin typeface="Arial" charset="0"/>
                        </a:rPr>
                        <a:t>ASP.Net</a:t>
                      </a:r>
                      <a:endParaRPr kumimoji="0" lang="en-US" sz="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10"/>
                  </a:ext>
                </a:extLst>
              </a:tr>
              <a:tr h="315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Advanced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E8C"/>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Java / JSP</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11"/>
                  </a:ext>
                </a:extLst>
              </a:tr>
              <a:tr h="3152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Advanced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ABE8C"/>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Web 2.0 Technologies</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(Internal or External)</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a:ln>
                            <a:noFill/>
                          </a:ln>
                          <a:solidFill>
                            <a:schemeClr val="tx1"/>
                          </a:solidFill>
                          <a:effectLst/>
                          <a:latin typeface="Arial" charset="0"/>
                        </a:rPr>
                        <a:t>Required / Optional*</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extLst>
                  <a:ext uri="{0D108BD9-81ED-4DB2-BD59-A6C34878D82A}">
                    <a16:rowId xmlns:a16="http://schemas.microsoft.com/office/drawing/2014/main" val="10012"/>
                  </a:ext>
                </a:extLst>
              </a:tr>
              <a:tr h="3035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Specialized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96B4"/>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Accessibility Law, and its Impacts </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extLst>
                  <a:ext uri="{0D108BD9-81ED-4DB2-BD59-A6C34878D82A}">
                    <a16:rowId xmlns:a16="http://schemas.microsoft.com/office/drawing/2014/main" val="10013"/>
                  </a:ext>
                </a:extLst>
              </a:tr>
              <a:tr h="33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Specialized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96B4"/>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Accessibility in Contract Solicitations</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extLst>
                  <a:ext uri="{0D108BD9-81ED-4DB2-BD59-A6C34878D82A}">
                    <a16:rowId xmlns:a16="http://schemas.microsoft.com/office/drawing/2014/main" val="10014"/>
                  </a:ext>
                </a:extLst>
              </a:tr>
              <a:tr h="33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Specialized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396B4"/>
                    </a:solid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Understanding/validating Vendor IT accessibility</a:t>
                      </a:r>
                    </a:p>
                  </a:txBody>
                  <a:tcPr marT="36576" marB="3657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endParaRPr lang="en-US" dirty="0">
                        <a:solidFill>
                          <a:schemeClr val="tx1"/>
                        </a:solidFill>
                      </a:endParaRPr>
                    </a:p>
                  </a:txBody>
                  <a:tcPr marT="36576" marB="36576"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endParaRPr lang="en-US" dirty="0">
                        <a:solidFill>
                          <a:schemeClr val="tx1"/>
                        </a:solidFill>
                      </a:endParaRP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8C2B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Required</a:t>
                      </a:r>
                    </a:p>
                  </a:txBody>
                  <a:tcPr marT="36576" marB="3657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3DBD6"/>
                    </a:solidFill>
                  </a:tcPr>
                </a:tc>
                <a:extLst>
                  <a:ext uri="{0D108BD9-81ED-4DB2-BD59-A6C34878D82A}">
                    <a16:rowId xmlns:a16="http://schemas.microsoft.com/office/drawing/2014/main" val="10015"/>
                  </a:ext>
                </a:extLst>
              </a:tr>
            </a:tbl>
          </a:graphicData>
        </a:graphic>
      </p:graphicFrame>
      <p:sp>
        <p:nvSpPr>
          <p:cNvPr id="187395" name="Text Box 3"/>
          <p:cNvSpPr txBox="1">
            <a:spLocks noChangeArrowheads="1"/>
          </p:cNvSpPr>
          <p:nvPr/>
        </p:nvSpPr>
        <p:spPr bwMode="auto">
          <a:xfrm>
            <a:off x="723188" y="6596390"/>
            <a:ext cx="5562600" cy="261610"/>
          </a:xfrm>
          <a:prstGeom prst="rect">
            <a:avLst/>
          </a:prstGeom>
          <a:noFill/>
          <a:ln w="9525">
            <a:noFill/>
            <a:miter lim="800000"/>
            <a:headEnd/>
            <a:tailEnd/>
          </a:ln>
          <a:effectLst/>
        </p:spPr>
        <p:txBody>
          <a:bodyPr>
            <a:spAutoFit/>
          </a:bodyPr>
          <a:lstStyle/>
          <a:p>
            <a:pPr algn="l"/>
            <a:r>
              <a:rPr lang="en-US" sz="1050" dirty="0"/>
              <a:t>* As needed based on assignment.</a:t>
            </a:r>
            <a:r>
              <a:rPr lang="en-US" sz="600" dirty="0"/>
              <a:t> </a:t>
            </a:r>
          </a:p>
        </p:txBody>
      </p:sp>
    </p:spTree>
    <p:extLst>
      <p:ext uri="{BB962C8B-B14F-4D97-AF65-F5344CB8AC3E}">
        <p14:creationId xmlns:p14="http://schemas.microsoft.com/office/powerpoint/2010/main" val="401369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2DBB371-B01B-4BF2-BA36-E358D4C1FC65}" type="slidenum">
              <a:rPr lang="en-US" altLang="en-US" smtClean="0">
                <a:solidFill>
                  <a:srgbClr val="000000"/>
                </a:solidFill>
              </a:rPr>
              <a:pPr/>
              <a:t>33</a:t>
            </a:fld>
            <a:endParaRPr lang="en-US" altLang="en-US" dirty="0">
              <a:solidFill>
                <a:srgbClr val="000000"/>
              </a:solidFill>
            </a:endParaRPr>
          </a:p>
        </p:txBody>
      </p:sp>
      <p:sp>
        <p:nvSpPr>
          <p:cNvPr id="3" name="Title 2"/>
          <p:cNvSpPr>
            <a:spLocks noGrp="1"/>
          </p:cNvSpPr>
          <p:nvPr>
            <p:ph type="title" idx="4294967295"/>
          </p:nvPr>
        </p:nvSpPr>
        <p:spPr>
          <a:xfrm>
            <a:off x="1668332" y="272526"/>
            <a:ext cx="7239000" cy="1327674"/>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PDAA Core Criteria #6 </a:t>
            </a:r>
          </a:p>
        </p:txBody>
      </p:sp>
      <p:graphicFrame>
        <p:nvGraphicFramePr>
          <p:cNvPr id="6" name="Table 5" descr="PDAA Maturity Model and Self Assessment table"/>
          <p:cNvGraphicFramePr>
            <a:graphicFrameLocks noGrp="1"/>
          </p:cNvGraphicFramePr>
          <p:nvPr>
            <p:extLst>
              <p:ext uri="{D42A27DB-BD31-4B8C-83A1-F6EECF244321}">
                <p14:modId xmlns:p14="http://schemas.microsoft.com/office/powerpoint/2010/main" val="803208019"/>
              </p:ext>
            </p:extLst>
          </p:nvPr>
        </p:nvGraphicFramePr>
        <p:xfrm>
          <a:off x="228600" y="4648200"/>
          <a:ext cx="8481129" cy="994318"/>
        </p:xfrm>
        <a:graphic>
          <a:graphicData uri="http://schemas.openxmlformats.org/drawingml/2006/table">
            <a:tbl>
              <a:tblPr firstRow="1" firstCol="1" bandRow="1"/>
              <a:tblGrid>
                <a:gridCol w="287496">
                  <a:extLst>
                    <a:ext uri="{9D8B030D-6E8A-4147-A177-3AD203B41FA5}">
                      <a16:colId xmlns:a16="http://schemas.microsoft.com/office/drawing/2014/main" val="20000"/>
                    </a:ext>
                  </a:extLst>
                </a:gridCol>
                <a:gridCol w="2610223">
                  <a:extLst>
                    <a:ext uri="{9D8B030D-6E8A-4147-A177-3AD203B41FA5}">
                      <a16:colId xmlns:a16="http://schemas.microsoft.com/office/drawing/2014/main" val="20001"/>
                    </a:ext>
                  </a:extLst>
                </a:gridCol>
                <a:gridCol w="1845964">
                  <a:extLst>
                    <a:ext uri="{9D8B030D-6E8A-4147-A177-3AD203B41FA5}">
                      <a16:colId xmlns:a16="http://schemas.microsoft.com/office/drawing/2014/main" val="20002"/>
                    </a:ext>
                  </a:extLst>
                </a:gridCol>
                <a:gridCol w="1724975">
                  <a:extLst>
                    <a:ext uri="{9D8B030D-6E8A-4147-A177-3AD203B41FA5}">
                      <a16:colId xmlns:a16="http://schemas.microsoft.com/office/drawing/2014/main" val="20003"/>
                    </a:ext>
                  </a:extLst>
                </a:gridCol>
                <a:gridCol w="2012471">
                  <a:extLst>
                    <a:ext uri="{9D8B030D-6E8A-4147-A177-3AD203B41FA5}">
                      <a16:colId xmlns:a16="http://schemas.microsoft.com/office/drawing/2014/main" val="20004"/>
                    </a:ext>
                  </a:extLst>
                </a:gridCol>
              </a:tblGrid>
              <a:tr h="305332">
                <a:tc>
                  <a:txBody>
                    <a:bodyPr/>
                    <a:lstStyle/>
                    <a:p>
                      <a:pPr marL="0" marR="0">
                        <a:lnSpc>
                          <a:spcPct val="107000"/>
                        </a:lnSpc>
                        <a:spcBef>
                          <a:spcPts val="0"/>
                        </a:spcBef>
                        <a:spcAft>
                          <a:spcPts val="0"/>
                        </a:spcAft>
                        <a:tabLst>
                          <a:tab pos="228600" algn="l"/>
                          <a:tab pos="685800" algn="l"/>
                          <a:tab pos="457200" algn="l"/>
                        </a:tabLs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Core Criteria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crgbClr r="0" g="0" b="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Launch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Integrate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algn="ctr">
                        <a:lnSpc>
                          <a:spcPct val="107000"/>
                        </a:lnSpc>
                        <a:spcBef>
                          <a:spcPts val="0"/>
                        </a:spcBef>
                        <a:spcAft>
                          <a:spcPts val="0"/>
                        </a:spcAft>
                        <a:tabLst>
                          <a:tab pos="228600" algn="l"/>
                          <a:tab pos="685800" algn="l"/>
                          <a:tab pos="457200" algn="l"/>
                        </a:tabLst>
                      </a:pPr>
                      <a:r>
                        <a:rPr lang="en-US"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Optimize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0000"/>
                  </a:ext>
                </a:extLst>
              </a:tr>
              <a:tr h="688986">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6.</a:t>
                      </a:r>
                    </a:p>
                  </a:txBody>
                  <a:tcPr marL="62442" marR="62442"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nSpc>
                          <a:spcPct val="107000"/>
                        </a:lnSpc>
                        <a:spcBef>
                          <a:spcPts val="0"/>
                        </a:spcBef>
                        <a:spcAft>
                          <a:spcPts val="0"/>
                        </a:spcAft>
                        <a:tabLst>
                          <a:tab pos="228600" algn="l"/>
                          <a:tab pos="685800" algn="l"/>
                          <a:tab pos="457200" algn="l"/>
                        </a:tabLst>
                      </a:pPr>
                      <a:r>
                        <a:rPr lang="en-US" sz="1300" b="1" dirty="0">
                          <a:effectLst/>
                          <a:latin typeface="Calibri" panose="020F0502020204030204" pitchFamily="34" charset="0"/>
                          <a:ea typeface="Times New Roman" panose="02020603050405020304" pitchFamily="18" charset="0"/>
                          <a:cs typeface="Times New Roman" panose="02020603050405020304" pitchFamily="18" charset="0"/>
                        </a:rPr>
                        <a:t> Make information regarding ICT accessibility policy, plans, and progress available to customers.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Launch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Integrate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F8BA"/>
                    </a:solidFill>
                  </a:tcPr>
                </a:tc>
                <a:tc>
                  <a:txBody>
                    <a:bodyPr/>
                    <a:lstStyle/>
                    <a:p>
                      <a:pPr marL="0" marR="0" algn="l">
                        <a:lnSpc>
                          <a:spcPct val="107000"/>
                        </a:lnSpc>
                        <a:spcBef>
                          <a:spcPts val="0"/>
                        </a:spcBef>
                        <a:spcAft>
                          <a:spcPts val="0"/>
                        </a:spcAft>
                        <a:tabLst>
                          <a:tab pos="228600" algn="l"/>
                          <a:tab pos="685800" algn="l"/>
                          <a:tab pos="457200" algn="l"/>
                        </a:tabLst>
                      </a:pPr>
                      <a:r>
                        <a:rPr lang="en-US" sz="13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Make Optimize level information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442" marR="6244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
        <p:nvSpPr>
          <p:cNvPr id="2" name="Text Placeholder 1"/>
          <p:cNvSpPr>
            <a:spLocks noGrp="1"/>
          </p:cNvSpPr>
          <p:nvPr>
            <p:ph type="body" idx="4294967295"/>
          </p:nvPr>
        </p:nvSpPr>
        <p:spPr>
          <a:xfrm>
            <a:off x="192229" y="1981200"/>
            <a:ext cx="8686800" cy="4876800"/>
          </a:xfrm>
        </p:spPr>
        <p:txBody>
          <a:bodyPr>
            <a:normAutofit/>
          </a:bodyPr>
          <a:lstStyle/>
          <a:p>
            <a:pPr marL="0" indent="0" rtl="0" eaLnBrk="1" latinLnBrk="0" hangingPunct="1">
              <a:buNone/>
            </a:pPr>
            <a:r>
              <a:rPr lang="en-US" sz="2400" b="1" kern="1200" dirty="0">
                <a:solidFill>
                  <a:schemeClr val="tx1"/>
                </a:solidFill>
                <a:effectLst/>
                <a:latin typeface="Arial" panose="020B0604020202020204" pitchFamily="34" charset="0"/>
                <a:ea typeface="+mn-ea"/>
                <a:cs typeface="Arial" panose="020B0604020202020204" pitchFamily="34" charset="0"/>
              </a:rPr>
              <a:t>Make information regarding ICT accessibility policy, plans, and progress available to customers. </a:t>
            </a:r>
            <a:endParaRPr lang="en-US" sz="2400" b="1"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Encourages formalized tracking and management of PDAA initiatives</a:t>
            </a:r>
            <a:endParaRPr lang="en-US" sz="2000" dirty="0">
              <a:effectLst/>
              <a:latin typeface="Arial" panose="020B0604020202020204" pitchFamily="34" charset="0"/>
              <a:cs typeface="Arial" panose="020B0604020202020204" pitchFamily="34" charset="0"/>
            </a:endParaRPr>
          </a:p>
          <a:p>
            <a:pPr rtl="0" eaLnBrk="1" latinLnBrk="0" hangingPunct="1"/>
            <a:r>
              <a:rPr lang="en-US" sz="2000" kern="1200" dirty="0">
                <a:solidFill>
                  <a:schemeClr val="tx1"/>
                </a:solidFill>
                <a:effectLst/>
                <a:latin typeface="Arial" panose="020B0604020202020204" pitchFamily="34" charset="0"/>
                <a:ea typeface="+mn-ea"/>
                <a:cs typeface="Arial" panose="020B0604020202020204" pitchFamily="34" charset="0"/>
              </a:rPr>
              <a:t>Provides customers with information for gauging organizational abilities and progress</a:t>
            </a:r>
            <a:endParaRPr lang="en-US"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825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34</a:t>
            </a:fld>
            <a:endParaRPr lang="en-US" dirty="0"/>
          </a:p>
        </p:txBody>
      </p:sp>
      <p:sp>
        <p:nvSpPr>
          <p:cNvPr id="2" name="Title 1"/>
          <p:cNvSpPr>
            <a:spLocks noGrp="1"/>
          </p:cNvSpPr>
          <p:nvPr>
            <p:ph type="title"/>
          </p:nvPr>
        </p:nvSpPr>
        <p:spPr>
          <a:xfrm>
            <a:off x="4572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Exercise 6: External Information Availability</a:t>
            </a:r>
          </a:p>
        </p:txBody>
      </p:sp>
      <p:graphicFrame>
        <p:nvGraphicFramePr>
          <p:cNvPr id="6" name="Table 5" descr="Table for External Information  Excercise"/>
          <p:cNvGraphicFramePr>
            <a:graphicFrameLocks noGrp="1"/>
          </p:cNvGraphicFramePr>
          <p:nvPr>
            <p:extLst>
              <p:ext uri="{D42A27DB-BD31-4B8C-83A1-F6EECF244321}">
                <p14:modId xmlns:p14="http://schemas.microsoft.com/office/powerpoint/2010/main" val="3777173324"/>
              </p:ext>
            </p:extLst>
          </p:nvPr>
        </p:nvGraphicFramePr>
        <p:xfrm>
          <a:off x="457200" y="1828800"/>
          <a:ext cx="7543800" cy="4422152"/>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287009">
                <a:tc>
                  <a:txBody>
                    <a:bodyPr/>
                    <a:lstStyle/>
                    <a:p>
                      <a:pPr algn="ctr"/>
                      <a:r>
                        <a:rPr lang="en-US" dirty="0">
                          <a:latin typeface="Arial" panose="020B0604020202020204" pitchFamily="34" charset="0"/>
                          <a:cs typeface="Arial" panose="020B0604020202020204" pitchFamily="34" charset="0"/>
                        </a:rPr>
                        <a:t>Information Type</a:t>
                      </a:r>
                    </a:p>
                  </a:txBody>
                  <a:tcPr/>
                </a:tc>
                <a:extLst>
                  <a:ext uri="{0D108BD9-81ED-4DB2-BD59-A6C34878D82A}">
                    <a16:rowId xmlns:a16="http://schemas.microsoft.com/office/drawing/2014/main" val="10000"/>
                  </a:ext>
                </a:extLst>
              </a:tr>
              <a:tr h="507049">
                <a:tc>
                  <a:txBody>
                    <a:bodyPr/>
                    <a:lstStyle/>
                    <a:p>
                      <a:pPr algn="ctr"/>
                      <a:r>
                        <a:rPr lang="en-US" dirty="0">
                          <a:latin typeface="Arial" panose="020B0604020202020204" pitchFamily="34" charset="0"/>
                          <a:cs typeface="Arial" panose="020B0604020202020204" pitchFamily="34" charset="0"/>
                        </a:rPr>
                        <a:t>VPATs</a:t>
                      </a:r>
                    </a:p>
                  </a:txBody>
                  <a:tcPr>
                    <a:solidFill>
                      <a:schemeClr val="accent1">
                        <a:lumMod val="40000"/>
                        <a:lumOff val="60000"/>
                      </a:schemeClr>
                    </a:solidFill>
                  </a:tcPr>
                </a:tc>
                <a:extLst>
                  <a:ext uri="{0D108BD9-81ED-4DB2-BD59-A6C34878D82A}">
                    <a16:rowId xmlns:a16="http://schemas.microsoft.com/office/drawing/2014/main" val="10001"/>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6"/>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7"/>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29263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0"/>
          <p:cNvSpPr txBox="1">
            <a:spLocks/>
          </p:cNvSpPr>
          <p:nvPr/>
        </p:nvSpPr>
        <p:spPr bwMode="auto">
          <a:xfrm>
            <a:off x="8692261" y="6513512"/>
            <a:ext cx="393216" cy="344488"/>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lnSpc>
                <a:spcPct val="100000"/>
              </a:lnSpc>
              <a:spcBef>
                <a:spcPct val="0"/>
              </a:spcBef>
              <a:spcAft>
                <a:spcPct val="0"/>
              </a:spcAft>
              <a:buClrTx/>
              <a:defRPr sz="1300" b="1" kern="1200">
                <a:solidFill>
                  <a:schemeClr val="tx1"/>
                </a:solidFill>
                <a:latin typeface="Arial" charset="0"/>
                <a:ea typeface="ＭＳ Ｐゴシック" pitchFamily="-111" charset="-128"/>
                <a:cs typeface="+mn-cs"/>
              </a:defRPr>
            </a:lvl1pPr>
            <a:lvl2pPr marL="742950" indent="-28575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2pPr>
            <a:lvl3pPr marL="11430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3pPr>
            <a:lvl4pPr marL="16002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4pPr>
            <a:lvl5pPr marL="20574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5pPr>
            <a:lvl6pPr marL="25146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6pPr>
            <a:lvl7pPr marL="29718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7pPr>
            <a:lvl8pPr marL="34290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8pPr>
            <a:lvl9pPr marL="38862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9pPr>
          </a:lstStyle>
          <a:p>
            <a:fld id="{D1D0B3B6-D301-43C7-B6A3-252F19F49BAB}" type="slidenum">
              <a:rPr lang="en-US" sz="1200" b="0" smtClean="0">
                <a:latin typeface="Gill Sans" charset="0"/>
              </a:rPr>
              <a:pPr/>
              <a:t>35</a:t>
            </a:fld>
            <a:endParaRPr lang="en-US" sz="1200" b="0" dirty="0">
              <a:latin typeface="Gill Sans" charset="0"/>
            </a:endParaRPr>
          </a:p>
        </p:txBody>
      </p:sp>
      <p:sp>
        <p:nvSpPr>
          <p:cNvPr id="89090" name="Title"/>
          <p:cNvSpPr>
            <a:spLocks noGrp="1" noChangeArrowheads="1"/>
          </p:cNvSpPr>
          <p:nvPr>
            <p:ph type="title"/>
          </p:nvPr>
        </p:nvSpPr>
        <p:spPr>
          <a:xfrm>
            <a:off x="3135960" y="605192"/>
            <a:ext cx="5843500" cy="4572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The Procurement Dependency</a:t>
            </a:r>
          </a:p>
        </p:txBody>
      </p:sp>
      <p:sp>
        <p:nvSpPr>
          <p:cNvPr id="89091" name="Rectangle 3"/>
          <p:cNvSpPr>
            <a:spLocks noGrp="1" noChangeArrowheads="1"/>
          </p:cNvSpPr>
          <p:nvPr>
            <p:ph idx="1"/>
          </p:nvPr>
        </p:nvSpPr>
        <p:spPr>
          <a:xfrm>
            <a:off x="210947" y="1981200"/>
            <a:ext cx="8452739" cy="3462175"/>
          </a:xfrm>
        </p:spPr>
        <p:txBody>
          <a:bodyPr vert="horz" lIns="91440" tIns="45720" rIns="91440" bIns="45720" rtlCol="0">
            <a:noAutofit/>
          </a:bodyPr>
          <a:lstStyle/>
          <a:p>
            <a:pPr marL="0" indent="0">
              <a:buNone/>
            </a:pPr>
            <a:r>
              <a:rPr lang="en-US" sz="1800" b="1" dirty="0">
                <a:latin typeface="Arial" panose="020B0604020202020204" pitchFamily="34" charset="0"/>
                <a:cs typeface="Arial" panose="020B0604020202020204" pitchFamily="34" charset="0"/>
              </a:rPr>
              <a:t>Vendor sourced IT products and services make up the majority of government IT</a:t>
            </a:r>
          </a:p>
          <a:p>
            <a:pPr lvl="1"/>
            <a:r>
              <a:rPr lang="en-US" sz="1800" dirty="0">
                <a:latin typeface="Arial" panose="020B0604020202020204" pitchFamily="34" charset="0"/>
                <a:cs typeface="Arial" panose="020B0604020202020204" pitchFamily="34" charset="0"/>
              </a:rPr>
              <a:t>Most products and services do not meet accessibility technical standards (US 508, WCAG 2.0  AA)</a:t>
            </a:r>
          </a:p>
          <a:p>
            <a:pPr lvl="1"/>
            <a:r>
              <a:rPr lang="en-US" sz="1800" dirty="0">
                <a:latin typeface="Arial" panose="020B0604020202020204" pitchFamily="34" charset="0"/>
                <a:cs typeface="Arial" panose="020B0604020202020204" pitchFamily="34" charset="0"/>
              </a:rPr>
              <a:t>There will be continued high dependency on procured IT for the foreseeable future </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Vendor accessibility documentation – how good is it?</a:t>
            </a:r>
          </a:p>
          <a:p>
            <a:pPr lvl="1"/>
            <a:r>
              <a:rPr lang="en-US" sz="1800" dirty="0">
                <a:latin typeface="Arial" panose="020B0604020202020204" pitchFamily="34" charset="0"/>
                <a:cs typeface="Arial" panose="020B0604020202020204" pitchFamily="34" charset="0"/>
              </a:rPr>
              <a:t>Commercial off the Shelf (COTS) products</a:t>
            </a:r>
          </a:p>
          <a:p>
            <a:pPr lvl="2"/>
            <a:r>
              <a:rPr lang="en-US" dirty="0">
                <a:latin typeface="Arial" panose="020B0604020202020204" pitchFamily="34" charset="0"/>
                <a:cs typeface="Arial" panose="020B0604020202020204" pitchFamily="34" charset="0"/>
              </a:rPr>
              <a:t>Accessibility levels documented in vendor published Voluntary Product Accessibility Templates (VPATs) </a:t>
            </a:r>
          </a:p>
          <a:p>
            <a:pPr lvl="3"/>
            <a:r>
              <a:rPr lang="en-US" sz="1800" dirty="0">
                <a:latin typeface="Arial" panose="020B0604020202020204" pitchFamily="34" charset="0"/>
                <a:cs typeface="Arial" panose="020B0604020202020204" pitchFamily="34" charset="0"/>
              </a:rPr>
              <a:t>Accuracy varies wildly from vendor to vendor, product to product</a:t>
            </a:r>
          </a:p>
          <a:p>
            <a:pPr lvl="1"/>
            <a:r>
              <a:rPr lang="en-US" sz="1800" dirty="0">
                <a:latin typeface="Arial" panose="020B0604020202020204" pitchFamily="34" charset="0"/>
                <a:cs typeface="Arial" panose="020B0604020202020204" pitchFamily="34" charset="0"/>
              </a:rPr>
              <a:t>Development services and related deliverables</a:t>
            </a:r>
          </a:p>
          <a:p>
            <a:pPr lvl="2"/>
            <a:r>
              <a:rPr lang="en-US" dirty="0">
                <a:latin typeface="Arial" panose="020B0604020202020204" pitchFamily="34" charset="0"/>
                <a:cs typeface="Arial" panose="020B0604020202020204" pitchFamily="34" charset="0"/>
              </a:rPr>
              <a:t>VPATs do not apply so other forms of documentation / assessment are required. </a:t>
            </a:r>
          </a:p>
          <a:p>
            <a:pPr lvl="1"/>
            <a:endParaRPr lang="en-US" sz="1800" dirty="0">
              <a:latin typeface="Arial" panose="020B0604020202020204" pitchFamily="34" charset="0"/>
              <a:cs typeface="Arial" panose="020B0604020202020204" pitchFamily="34" charset="0"/>
            </a:endParaRPr>
          </a:p>
        </p:txBody>
      </p:sp>
      <p:pic>
        <p:nvPicPr>
          <p:cNvPr id="10245" name="Picture 5" descr="&quot;Buy&quot; text attached to a 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1695451" cy="12699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EDC8AA99-7238-42D3-B68A-A4E1B56FEE73}" type="slidenum">
              <a:rPr lang="en-US" smtClean="0"/>
              <a:t>35</a:t>
            </a:fld>
            <a:endParaRPr lang="en-US" dirty="0"/>
          </a:p>
        </p:txBody>
      </p:sp>
    </p:spTree>
    <p:extLst>
      <p:ext uri="{BB962C8B-B14F-4D97-AF65-F5344CB8AC3E}">
        <p14:creationId xmlns:p14="http://schemas.microsoft.com/office/powerpoint/2010/main" val="3927791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The Challenges</a:t>
            </a:r>
          </a:p>
        </p:txBody>
      </p:sp>
      <p:sp>
        <p:nvSpPr>
          <p:cNvPr id="5" name="Slide Number Placeholder 4"/>
          <p:cNvSpPr>
            <a:spLocks noGrp="1"/>
          </p:cNvSpPr>
          <p:nvPr>
            <p:ph type="sldNum" sz="quarter" idx="4294967295"/>
          </p:nvPr>
        </p:nvSpPr>
        <p:spPr>
          <a:xfrm>
            <a:off x="7543800" y="5624513"/>
            <a:ext cx="1600200" cy="273844"/>
          </a:xfrm>
          <a:prstGeom prst="rect">
            <a:avLst/>
          </a:prstGeom>
        </p:spPr>
        <p:txBody>
          <a:bodyPr/>
          <a:lstStyle/>
          <a:p>
            <a:fld id="{EDC8AA99-7238-42D3-B68A-A4E1B56FEE73}" type="slidenum">
              <a:rPr lang="en-US" smtClean="0"/>
              <a:t>36</a:t>
            </a:fld>
            <a:endParaRPr lang="en-US" dirty="0"/>
          </a:p>
        </p:txBody>
      </p:sp>
      <p:sp>
        <p:nvSpPr>
          <p:cNvPr id="6" name="Rectangle 5"/>
          <p:cNvSpPr/>
          <p:nvPr/>
        </p:nvSpPr>
        <p:spPr>
          <a:xfrm>
            <a:off x="76200" y="1905000"/>
            <a:ext cx="8763000" cy="4126001"/>
          </a:xfrm>
          <a:prstGeom prst="rect">
            <a:avLst/>
          </a:prstGeom>
        </p:spPr>
        <p:txBody>
          <a:bodyPr wrap="square">
            <a:spAutoFit/>
          </a:bodyPr>
          <a:lstStyle/>
          <a:p>
            <a:pPr marL="542927" indent="-457200">
              <a:buFont typeface="+mj-lt"/>
              <a:buAutoNum type="arabicPeriod"/>
            </a:pPr>
            <a:r>
              <a:rPr lang="en-US" sz="2400" dirty="0">
                <a:latin typeface="Arial" panose="020B0604020202020204" pitchFamily="34" charset="0"/>
                <a:cs typeface="Arial" panose="020B0604020202020204" pitchFamily="34" charset="0"/>
              </a:rPr>
              <a:t>How can I be confident about the accessibility information provided by vendors?</a:t>
            </a:r>
          </a:p>
          <a:p>
            <a:pPr marL="600077" indent="-514350">
              <a:buFont typeface="+mj-lt"/>
              <a:buAutoNum type="arabicPeriod"/>
            </a:pPr>
            <a:endParaRPr lang="en-US" sz="2400" dirty="0">
              <a:latin typeface="Arial" panose="020B0604020202020204" pitchFamily="34" charset="0"/>
              <a:cs typeface="Arial" panose="020B0604020202020204" pitchFamily="34" charset="0"/>
            </a:endParaRPr>
          </a:p>
          <a:p>
            <a:pPr marL="542927" indent="-457200">
              <a:buFont typeface="+mj-lt"/>
              <a:buAutoNum type="arabicPeriod"/>
            </a:pPr>
            <a:r>
              <a:rPr lang="en-US" sz="2400" dirty="0">
                <a:latin typeface="Arial" panose="020B0604020202020204" pitchFamily="34" charset="0"/>
                <a:cs typeface="Arial" panose="020B0604020202020204" pitchFamily="34" charset="0"/>
              </a:rPr>
              <a:t>To what degree are vendors are committed to future improvements in the accessibility of their products / services?</a:t>
            </a:r>
          </a:p>
          <a:p>
            <a:pPr marL="542927" indent="-457200">
              <a:buFont typeface="+mj-lt"/>
              <a:buAutoNum type="arabicPeriod"/>
            </a:pPr>
            <a:endParaRPr lang="en-US" sz="2400" dirty="0">
              <a:latin typeface="Arial" panose="020B0604020202020204" pitchFamily="34" charset="0"/>
              <a:cs typeface="Arial" panose="020B0604020202020204" pitchFamily="34" charset="0"/>
            </a:endParaRPr>
          </a:p>
          <a:p>
            <a:pPr marL="542927" indent="-457200">
              <a:buFont typeface="+mj-lt"/>
              <a:buAutoNum type="arabicPeriod"/>
            </a:pPr>
            <a:r>
              <a:rPr lang="en-US" sz="2400" dirty="0">
                <a:solidFill>
                  <a:srgbClr val="000000"/>
                </a:solidFill>
                <a:latin typeface="Arial" panose="020B0604020202020204" pitchFamily="34" charset="0"/>
                <a:cs typeface="Arial" panose="020B0604020202020204" pitchFamily="34" charset="0"/>
              </a:rPr>
              <a:t>What can help vendors and other organizations meet technical standards and government regulations for ICT accessibility?</a:t>
            </a:r>
          </a:p>
          <a:p>
            <a:pPr algn="ctr">
              <a:lnSpc>
                <a:spcPct val="120000"/>
              </a:lnSpc>
              <a:spcBef>
                <a:spcPts val="300"/>
              </a:spcBef>
              <a:spcAft>
                <a:spcPts val="300"/>
              </a:spcAft>
            </a:pP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3584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37</a:t>
            </a:fld>
            <a:endParaRPr lang="en-US" dirty="0"/>
          </a:p>
        </p:txBody>
      </p:sp>
      <p:sp>
        <p:nvSpPr>
          <p:cNvPr id="2" name="Title 1"/>
          <p:cNvSpPr>
            <a:spLocks noGrp="1"/>
          </p:cNvSpPr>
          <p:nvPr>
            <p:ph type="title"/>
          </p:nvPr>
        </p:nvSpPr>
        <p:spPr>
          <a:xfrm>
            <a:off x="228600" y="304800"/>
            <a:ext cx="8678732" cy="1143000"/>
          </a:xfrm>
        </p:spPr>
        <p:txBody>
          <a:bodyPr vert="horz" lIns="91440" tIns="45720" rIns="91440" bIns="45720" rtlCol="0" anchor="ctr">
            <a:noAutofit/>
          </a:bodyPr>
          <a:lstStyle/>
          <a:p>
            <a:pPr algn="r"/>
            <a:r>
              <a:rPr lang="en-US" sz="2800" dirty="0">
                <a:effectLst/>
                <a:latin typeface="Arial" panose="020B0604020202020204" pitchFamily="34" charset="0"/>
                <a:cs typeface="Arial" panose="020B0604020202020204" pitchFamily="34" charset="0"/>
              </a:rPr>
              <a:t>Fundamental Vendor Questions</a:t>
            </a:r>
          </a:p>
        </p:txBody>
      </p:sp>
      <p:sp>
        <p:nvSpPr>
          <p:cNvPr id="3" name="Content Placeholder 2"/>
          <p:cNvSpPr>
            <a:spLocks noGrp="1"/>
          </p:cNvSpPr>
          <p:nvPr>
            <p:ph idx="1"/>
          </p:nvPr>
        </p:nvSpPr>
        <p:spPr>
          <a:xfrm>
            <a:off x="228600" y="1905000"/>
            <a:ext cx="8686800" cy="3581400"/>
          </a:xfrm>
        </p:spPr>
        <p:txBody>
          <a:bodyPr>
            <a:normAutofit/>
          </a:bodyPr>
          <a:lstStyle/>
          <a:p>
            <a:pPr marL="514350" indent="-514350">
              <a:buFont typeface="+mj-lt"/>
              <a:buAutoNum type="arabicPeriod"/>
            </a:pPr>
            <a:r>
              <a:rPr lang="en-US" sz="2800" dirty="0">
                <a:latin typeface="Arial" panose="020B0604020202020204" pitchFamily="34" charset="0"/>
                <a:cs typeface="Arial" panose="020B0604020202020204" pitchFamily="34" charset="0"/>
              </a:rPr>
              <a:t>How are accessibility levels validated?</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Commercial off the Shelf (COTS) products</a:t>
            </a:r>
          </a:p>
          <a:p>
            <a:pPr lvl="2"/>
            <a:r>
              <a:rPr lang="en-US" sz="2200" dirty="0">
                <a:latin typeface="Arial" panose="020B0604020202020204" pitchFamily="34" charset="0"/>
                <a:cs typeface="Arial" panose="020B0604020202020204" pitchFamily="34" charset="0"/>
              </a:rPr>
              <a:t>VPATs </a:t>
            </a:r>
            <a:endParaRPr lang="en-US" sz="2200" baseline="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baseline="0" dirty="0">
                <a:latin typeface="Arial" panose="020B0604020202020204" pitchFamily="34" charset="0"/>
                <a:cs typeface="Arial" panose="020B0604020202020204" pitchFamily="34" charset="0"/>
              </a:rPr>
              <a:t>Development services (websites / web apps, </a:t>
            </a:r>
            <a:r>
              <a:rPr lang="en-US" sz="2400" dirty="0">
                <a:latin typeface="Arial" panose="020B0604020202020204" pitchFamily="34" charset="0"/>
                <a:cs typeface="Arial" panose="020B0604020202020204" pitchFamily="34" charset="0"/>
              </a:rPr>
              <a:t>app customization, etc.)</a:t>
            </a:r>
          </a:p>
          <a:p>
            <a:pPr lvl="2" indent="-285750"/>
            <a:r>
              <a:rPr lang="en-US" sz="2200" baseline="0" dirty="0">
                <a:latin typeface="Arial" panose="020B0604020202020204" pitchFamily="34" charset="0"/>
                <a:cs typeface="Arial" panose="020B0604020202020204" pitchFamily="34" charset="0"/>
              </a:rPr>
              <a:t>No standard approach</a:t>
            </a:r>
          </a:p>
          <a:p>
            <a:pPr marL="514350" indent="-514350">
              <a:buFont typeface="+mj-lt"/>
              <a:buAutoNum type="arabicPeriod"/>
            </a:pPr>
            <a:r>
              <a:rPr lang="en-US" sz="2600" dirty="0">
                <a:latin typeface="Arial" panose="020B0604020202020204" pitchFamily="34" charset="0"/>
                <a:cs typeface="Arial" panose="020B0604020202020204" pitchFamily="34" charset="0"/>
              </a:rPr>
              <a:t>How is vendor commitment to future accessibility improvements gauged?</a:t>
            </a:r>
          </a:p>
          <a:p>
            <a:pPr lvl="2" indent="-285750"/>
            <a:endParaRPr lang="en-US" sz="2200" baseline="0" dirty="0">
              <a:latin typeface="Arial" panose="020B0604020202020204" pitchFamily="34" charset="0"/>
              <a:cs typeface="Arial" panose="020B0604020202020204" pitchFamily="34" charset="0"/>
            </a:endParaRPr>
          </a:p>
        </p:txBody>
      </p:sp>
      <p:grpSp>
        <p:nvGrpSpPr>
          <p:cNvPr id="4" name="Group 3" descr="pass and fail stamps">
            <a:extLst>
              <a:ext uri="{FF2B5EF4-FFF2-40B4-BE49-F238E27FC236}">
                <a16:creationId xmlns:a16="http://schemas.microsoft.com/office/drawing/2014/main" id="{88DC09C6-9BF3-4F33-86D8-17CA8E8C1FA8}"/>
              </a:ext>
            </a:extLst>
          </p:cNvPr>
          <p:cNvGrpSpPr/>
          <p:nvPr/>
        </p:nvGrpSpPr>
        <p:grpSpPr>
          <a:xfrm>
            <a:off x="6553200" y="1447800"/>
            <a:ext cx="3048000" cy="1784775"/>
            <a:chOff x="6553200" y="1447800"/>
            <a:chExt cx="3048000" cy="1784775"/>
          </a:xfrm>
        </p:grpSpPr>
        <p:pic>
          <p:nvPicPr>
            <p:cNvPr id="6" name="Picture 5" descr="pass stamp">
              <a:extLst>
                <a:ext uri="{FF2B5EF4-FFF2-40B4-BE49-F238E27FC236}">
                  <a16:creationId xmlns:a16="http://schemas.microsoft.com/office/drawing/2014/main" id="{36457653-C65A-464F-95E4-1DC72893E0CF}"/>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52000"/>
                      </a14:imgEffect>
                    </a14:imgLayer>
                  </a14:imgProps>
                </a:ext>
                <a:ext uri="{28A0092B-C50C-407E-A947-70E740481C1C}">
                  <a14:useLocalDpi xmlns:a14="http://schemas.microsoft.com/office/drawing/2010/main" val="0"/>
                </a:ext>
              </a:extLst>
            </a:blip>
            <a:stretch>
              <a:fillRect/>
            </a:stretch>
          </p:blipFill>
          <p:spPr>
            <a:xfrm>
              <a:off x="6553200" y="1447800"/>
              <a:ext cx="3048000" cy="1714500"/>
            </a:xfrm>
            <a:prstGeom prst="rect">
              <a:avLst/>
            </a:prstGeom>
          </p:spPr>
        </p:pic>
        <p:pic>
          <p:nvPicPr>
            <p:cNvPr id="9" name="Picture 8" descr="fail stamp">
              <a:extLst>
                <a:ext uri="{FF2B5EF4-FFF2-40B4-BE49-F238E27FC236}">
                  <a16:creationId xmlns:a16="http://schemas.microsoft.com/office/drawing/2014/main" id="{BAD2FD70-2C44-4966-8709-930E260D3FE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96200" y="2599888"/>
              <a:ext cx="1079500" cy="632687"/>
            </a:xfrm>
            <a:prstGeom prst="rect">
              <a:avLst/>
            </a:prstGeom>
          </p:spPr>
        </p:pic>
      </p:grpSp>
    </p:spTree>
    <p:extLst>
      <p:ext uri="{BB962C8B-B14F-4D97-AF65-F5344CB8AC3E}">
        <p14:creationId xmlns:p14="http://schemas.microsoft.com/office/powerpoint/2010/main" val="1536641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38</a:t>
            </a:fld>
            <a:endParaRPr lang="en-US" dirty="0"/>
          </a:p>
        </p:txBody>
      </p:sp>
      <p:sp>
        <p:nvSpPr>
          <p:cNvPr id="2" name="Title 1"/>
          <p:cNvSpPr>
            <a:spLocks noGrp="1"/>
          </p:cNvSpPr>
          <p:nvPr>
            <p:ph type="title"/>
          </p:nvPr>
        </p:nvSpPr>
        <p:spPr>
          <a:xfrm>
            <a:off x="228600" y="304800"/>
            <a:ext cx="8678732" cy="1143000"/>
          </a:xfrm>
        </p:spPr>
        <p:txBody>
          <a:bodyPr>
            <a:normAutofit/>
          </a:bodyPr>
          <a:lstStyle/>
          <a:p>
            <a:pPr algn="r"/>
            <a:r>
              <a:rPr lang="en-US" sz="2400" dirty="0">
                <a:effectLst/>
                <a:latin typeface="Arial" panose="020B0604020202020204" pitchFamily="34" charset="0"/>
                <a:cs typeface="Arial" panose="020B0604020202020204" pitchFamily="34" charset="0"/>
              </a:rPr>
              <a:t>Accessibility Validation of Procured Products: Validation…and by Whom?</a:t>
            </a:r>
          </a:p>
        </p:txBody>
      </p:sp>
      <p:sp>
        <p:nvSpPr>
          <p:cNvPr id="3" name="Content Placeholder 2"/>
          <p:cNvSpPr>
            <a:spLocks noGrp="1"/>
          </p:cNvSpPr>
          <p:nvPr>
            <p:ph idx="1"/>
          </p:nvPr>
        </p:nvSpPr>
        <p:spPr>
          <a:xfrm>
            <a:off x="457200" y="5593214"/>
            <a:ext cx="8686800" cy="730250"/>
          </a:xfrm>
        </p:spPr>
        <p:txBody>
          <a:bodyPr>
            <a:normAutofit/>
          </a:bodyPr>
          <a:lstStyle/>
          <a:p>
            <a:pPr marL="0" indent="0" algn="ctr">
              <a:buNone/>
            </a:pPr>
            <a:r>
              <a:rPr lang="en-US" sz="2800" dirty="0">
                <a:latin typeface="Arial" panose="020B0604020202020204" pitchFamily="34" charset="0"/>
                <a:cs typeface="Arial" panose="020B0604020202020204" pitchFamily="34" charset="0"/>
              </a:rPr>
              <a:t>Would you do this with your new car?</a:t>
            </a:r>
            <a:endParaRPr lang="en-US" sz="2400" baseline="0" dirty="0">
              <a:latin typeface="Arial" panose="020B0604020202020204" pitchFamily="34" charset="0"/>
              <a:cs typeface="Arial" panose="020B0604020202020204" pitchFamily="34" charset="0"/>
            </a:endParaRPr>
          </a:p>
        </p:txBody>
      </p:sp>
      <p:pic>
        <p:nvPicPr>
          <p:cNvPr id="6" name="Picture 5" descr="Turck crash test">
            <a:extLst>
              <a:ext uri="{FF2B5EF4-FFF2-40B4-BE49-F238E27FC236}">
                <a16:creationId xmlns:a16="http://schemas.microsoft.com/office/drawing/2014/main" id="{DAAF7CCA-14A4-41E4-90DE-5FE60FE715D4}"/>
              </a:ext>
            </a:extLst>
          </p:cNvPr>
          <p:cNvPicPr/>
          <p:nvPr/>
        </p:nvPicPr>
        <p:blipFill>
          <a:blip r:embed="rId3">
            <a:extLst>
              <a:ext uri="{28A0092B-C50C-407E-A947-70E740481C1C}">
                <a14:useLocalDpi xmlns:a14="http://schemas.microsoft.com/office/drawing/2010/main" val="0"/>
              </a:ext>
            </a:extLst>
          </a:blip>
          <a:stretch>
            <a:fillRect/>
          </a:stretch>
        </p:blipFill>
        <p:spPr>
          <a:xfrm>
            <a:off x="1981200" y="1710757"/>
            <a:ext cx="5334000" cy="3619500"/>
          </a:xfrm>
          <a:prstGeom prst="rect">
            <a:avLst/>
          </a:prstGeom>
        </p:spPr>
      </p:pic>
    </p:spTree>
    <p:extLst>
      <p:ext uri="{BB962C8B-B14F-4D97-AF65-F5344CB8AC3E}">
        <p14:creationId xmlns:p14="http://schemas.microsoft.com/office/powerpoint/2010/main" val="26541533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9675E-D54D-4AD6-B48F-0F7D84E58D2A}"/>
              </a:ext>
            </a:extLst>
          </p:cNvPr>
          <p:cNvSpPr>
            <a:spLocks noGrp="1"/>
          </p:cNvSpPr>
          <p:nvPr>
            <p:ph type="sldNum" sz="quarter" idx="12"/>
          </p:nvPr>
        </p:nvSpPr>
        <p:spPr/>
        <p:txBody>
          <a:bodyPr/>
          <a:lstStyle/>
          <a:p>
            <a:fld id="{EDC8AA99-7238-42D3-B68A-A4E1B56FEE73}" type="slidenum">
              <a:rPr lang="en-US" smtClean="0"/>
              <a:pPr/>
              <a:t>39</a:t>
            </a:fld>
            <a:endParaRPr lang="en-US" dirty="0"/>
          </a:p>
        </p:txBody>
      </p:sp>
      <p:sp>
        <p:nvSpPr>
          <p:cNvPr id="15" name="Title 14">
            <a:extLst>
              <a:ext uri="{FF2B5EF4-FFF2-40B4-BE49-F238E27FC236}">
                <a16:creationId xmlns:a16="http://schemas.microsoft.com/office/drawing/2014/main" id="{D1D3314E-5EA4-41DD-B967-BAF62012AB18}"/>
              </a:ext>
            </a:extLst>
          </p:cNvPr>
          <p:cNvSpPr>
            <a:spLocks noGrp="1"/>
          </p:cNvSpPr>
          <p:nvPr>
            <p:ph type="title"/>
          </p:nvPr>
        </p:nvSpPr>
        <p:spPr>
          <a:xfrm>
            <a:off x="2057400" y="533400"/>
            <a:ext cx="7239000" cy="1143000"/>
          </a:xfrm>
        </p:spPr>
        <p:txBody>
          <a:bodyPr>
            <a:normAutofit fontScale="90000"/>
          </a:bodyPr>
          <a:lstStyle/>
          <a:p>
            <a:r>
              <a:rPr lang="en-US" sz="2800" dirty="0">
                <a:effectLst/>
                <a:latin typeface="Arial" panose="020B0604020202020204" pitchFamily="34" charset="0"/>
                <a:cs typeface="Arial" panose="020B0604020202020204" pitchFamily="34" charset="0"/>
              </a:rPr>
              <a:t>Validating Accessibility of Vendor Offerings</a:t>
            </a:r>
            <a:br>
              <a:rPr lang="en-US" sz="2800" dirty="0">
                <a:effectLst/>
                <a:latin typeface="Arial" panose="020B0604020202020204" pitchFamily="34" charset="0"/>
                <a:cs typeface="Arial" panose="020B0604020202020204" pitchFamily="34" charset="0"/>
              </a:rPr>
            </a:br>
            <a:endParaRPr lang="en-US" sz="2800" dirty="0"/>
          </a:p>
        </p:txBody>
      </p:sp>
      <p:sp>
        <p:nvSpPr>
          <p:cNvPr id="16" name="Content Placeholder 15">
            <a:extLst>
              <a:ext uri="{FF2B5EF4-FFF2-40B4-BE49-F238E27FC236}">
                <a16:creationId xmlns:a16="http://schemas.microsoft.com/office/drawing/2014/main" id="{D8BAA4B2-89FD-48B6-B0E4-EEDBF7A127BB}"/>
              </a:ext>
            </a:extLst>
          </p:cNvPr>
          <p:cNvSpPr>
            <a:spLocks noGrp="1"/>
          </p:cNvSpPr>
          <p:nvPr>
            <p:ph idx="1"/>
          </p:nvPr>
        </p:nvSpPr>
        <p:spPr>
          <a:xfrm>
            <a:off x="220532" y="1822041"/>
            <a:ext cx="8686800" cy="4876800"/>
          </a:xfrm>
        </p:spPr>
        <p:txBody>
          <a:bodyPr/>
          <a:lstStyle/>
          <a:p>
            <a:pPr marL="0" indent="0">
              <a:buNone/>
            </a:pPr>
            <a:r>
              <a:rPr lang="en-US" b="1" dirty="0">
                <a:latin typeface="Arial" panose="020B0604020202020204" pitchFamily="34" charset="0"/>
                <a:cs typeface="Arial" panose="020B0604020202020204" pitchFamily="34" charset="0"/>
              </a:rPr>
              <a:t>“Show me” </a:t>
            </a:r>
          </a:p>
          <a:p>
            <a:r>
              <a:rPr lang="en-US" dirty="0">
                <a:latin typeface="Arial" panose="020B0604020202020204" pitchFamily="34" charset="0"/>
                <a:cs typeface="Arial" panose="020B0604020202020204" pitchFamily="34" charset="0"/>
              </a:rPr>
              <a:t>Burden of proof belongs to the vendor not the customer.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Credible evidence</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Contractual language</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Statement of compliance</a:t>
            </a:r>
          </a:p>
          <a:p>
            <a:r>
              <a:rPr lang="en-US" dirty="0">
                <a:latin typeface="Arial" panose="020B0604020202020204" pitchFamily="34" charset="0"/>
                <a:cs typeface="Arial" panose="020B0604020202020204" pitchFamily="34" charset="0"/>
              </a:rPr>
              <a:t>Can significantly reduce the customer accessibility validation efforts</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Engage accessibility professionals to assess vendor documentation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44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4</a:t>
            </a:fld>
            <a:endParaRPr lang="en-US" dirty="0"/>
          </a:p>
        </p:txBody>
      </p:sp>
      <p:sp>
        <p:nvSpPr>
          <p:cNvPr id="2" name="Title 1"/>
          <p:cNvSpPr>
            <a:spLocks noGrp="1"/>
          </p:cNvSpPr>
          <p:nvPr>
            <p:ph type="title"/>
          </p:nvPr>
        </p:nvSpPr>
        <p:spPr>
          <a:xfrm>
            <a:off x="3810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Exercise 1: Organizational Impact</a:t>
            </a:r>
          </a:p>
        </p:txBody>
      </p:sp>
      <p:graphicFrame>
        <p:nvGraphicFramePr>
          <p:cNvPr id="6" name="Table 5" descr="Policy excercise table"/>
          <p:cNvGraphicFramePr>
            <a:graphicFrameLocks noGrp="1"/>
          </p:cNvGraphicFramePr>
          <p:nvPr>
            <p:extLst>
              <p:ext uri="{D42A27DB-BD31-4B8C-83A1-F6EECF244321}">
                <p14:modId xmlns:p14="http://schemas.microsoft.com/office/powerpoint/2010/main" val="2971423008"/>
              </p:ext>
            </p:extLst>
          </p:nvPr>
        </p:nvGraphicFramePr>
        <p:xfrm>
          <a:off x="381001" y="1676400"/>
          <a:ext cx="8610600" cy="4724399"/>
        </p:xfrm>
        <a:graphic>
          <a:graphicData uri="http://schemas.openxmlformats.org/drawingml/2006/table">
            <a:tbl>
              <a:tblPr firstRow="1" bandRow="1">
                <a:tableStyleId>{5C22544A-7EE6-4342-B048-85BDC9FD1C3A}</a:tableStyleId>
              </a:tblPr>
              <a:tblGrid>
                <a:gridCol w="4185550">
                  <a:extLst>
                    <a:ext uri="{9D8B030D-6E8A-4147-A177-3AD203B41FA5}">
                      <a16:colId xmlns:a16="http://schemas.microsoft.com/office/drawing/2014/main" val="20000"/>
                    </a:ext>
                  </a:extLst>
                </a:gridCol>
                <a:gridCol w="4425050">
                  <a:extLst>
                    <a:ext uri="{9D8B030D-6E8A-4147-A177-3AD203B41FA5}">
                      <a16:colId xmlns:a16="http://schemas.microsoft.com/office/drawing/2014/main" val="20001"/>
                    </a:ext>
                  </a:extLst>
                </a:gridCol>
              </a:tblGrid>
              <a:tr h="8950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Areas of Corp X impacted by ADA Lawsuit</a:t>
                      </a:r>
                    </a:p>
                  </a:txBody>
                  <a:tcPr/>
                </a:tc>
                <a:tc>
                  <a:txBody>
                    <a:bodyPr/>
                    <a:lstStyle/>
                    <a:p>
                      <a:pPr algn="ctr"/>
                      <a:r>
                        <a:rPr lang="en-US" sz="2000" b="1" kern="1200" dirty="0">
                          <a:solidFill>
                            <a:schemeClr val="lt1"/>
                          </a:solidFill>
                          <a:latin typeface="Arial" panose="020B0604020202020204" pitchFamily="34" charset="0"/>
                          <a:ea typeface="+mn-ea"/>
                          <a:cs typeface="Arial" panose="020B0604020202020204" pitchFamily="34" charset="0"/>
                        </a:rPr>
                        <a:t>Areas of SW Company A Impacted  by ADA Lawsuit</a:t>
                      </a:r>
                    </a:p>
                  </a:txBody>
                  <a:tcPr>
                    <a:solidFill>
                      <a:schemeClr val="accent1"/>
                    </a:solidFill>
                  </a:tcPr>
                </a:tc>
                <a:extLst>
                  <a:ext uri="{0D108BD9-81ED-4DB2-BD59-A6C34878D82A}">
                    <a16:rowId xmlns:a16="http://schemas.microsoft.com/office/drawing/2014/main" val="10000"/>
                  </a:ext>
                </a:extLst>
              </a:tr>
              <a:tr h="475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1"/>
                  </a:ext>
                </a:extLst>
              </a:tr>
              <a:tr h="50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475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r h="475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475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r h="475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6"/>
                  </a:ext>
                </a:extLst>
              </a:tr>
              <a:tr h="475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7"/>
                  </a:ext>
                </a:extLst>
              </a:tr>
              <a:tr h="475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73810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40</a:t>
            </a:fld>
            <a:endParaRPr lang="en-US" dirty="0"/>
          </a:p>
        </p:txBody>
      </p:sp>
      <p:sp>
        <p:nvSpPr>
          <p:cNvPr id="2" name="Title 1"/>
          <p:cNvSpPr>
            <a:spLocks noGrp="1"/>
          </p:cNvSpPr>
          <p:nvPr>
            <p:ph type="title"/>
          </p:nvPr>
        </p:nvSpPr>
        <p:spPr>
          <a:xfrm>
            <a:off x="457200" y="3810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Exercise 7: VPAT “Red Flags”</a:t>
            </a:r>
          </a:p>
        </p:txBody>
      </p:sp>
      <p:graphicFrame>
        <p:nvGraphicFramePr>
          <p:cNvPr id="6" name="Table 5" descr="Table for External Information  Excercise"/>
          <p:cNvGraphicFramePr>
            <a:graphicFrameLocks noGrp="1"/>
          </p:cNvGraphicFramePr>
          <p:nvPr>
            <p:extLst>
              <p:ext uri="{D42A27DB-BD31-4B8C-83A1-F6EECF244321}">
                <p14:modId xmlns:p14="http://schemas.microsoft.com/office/powerpoint/2010/main" val="439495606"/>
              </p:ext>
            </p:extLst>
          </p:nvPr>
        </p:nvGraphicFramePr>
        <p:xfrm>
          <a:off x="457200" y="1828800"/>
          <a:ext cx="7543800" cy="4422152"/>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287009">
                <a:tc>
                  <a:txBody>
                    <a:bodyPr/>
                    <a:lstStyle/>
                    <a:p>
                      <a:pPr algn="ctr"/>
                      <a:r>
                        <a:rPr lang="en-US" dirty="0">
                          <a:latin typeface="Arial" panose="020B0604020202020204" pitchFamily="34" charset="0"/>
                          <a:cs typeface="Arial" panose="020B0604020202020204" pitchFamily="34" charset="0"/>
                        </a:rPr>
                        <a:t>Red Flags During Analysis</a:t>
                      </a:r>
                    </a:p>
                  </a:txBody>
                  <a:tcPr/>
                </a:tc>
                <a:extLst>
                  <a:ext uri="{0D108BD9-81ED-4DB2-BD59-A6C34878D82A}">
                    <a16:rowId xmlns:a16="http://schemas.microsoft.com/office/drawing/2014/main" val="10000"/>
                  </a:ext>
                </a:extLst>
              </a:tr>
              <a:tr h="507049">
                <a:tc>
                  <a:txBody>
                    <a:bodyPr/>
                    <a:lstStyle/>
                    <a:p>
                      <a:pPr algn="ctr"/>
                      <a:r>
                        <a:rPr lang="en-US" dirty="0">
                          <a:latin typeface="Arial" panose="020B0604020202020204" pitchFamily="34" charset="0"/>
                          <a:cs typeface="Arial" panose="020B0604020202020204" pitchFamily="34" charset="0"/>
                        </a:rPr>
                        <a:t>“ What’s a VPAT?”</a:t>
                      </a:r>
                    </a:p>
                  </a:txBody>
                  <a:tcPr>
                    <a:solidFill>
                      <a:schemeClr val="accent1">
                        <a:lumMod val="40000"/>
                        <a:lumOff val="60000"/>
                      </a:schemeClr>
                    </a:solidFill>
                  </a:tcPr>
                </a:tc>
                <a:extLst>
                  <a:ext uri="{0D108BD9-81ED-4DB2-BD59-A6C34878D82A}">
                    <a16:rowId xmlns:a16="http://schemas.microsoft.com/office/drawing/2014/main" val="10001"/>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6"/>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7"/>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65932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Slide Number Placeholder 12"/>
          <p:cNvSpPr>
            <a:spLocks noGrp="1"/>
          </p:cNvSpPr>
          <p:nvPr>
            <p:ph type="sldNum" sz="quarter" idx="4294967295"/>
          </p:nvPr>
        </p:nvSpPr>
        <p:spPr>
          <a:xfrm>
            <a:off x="4953000" y="6477000"/>
            <a:ext cx="3771900" cy="18335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557213" indent="-214313">
              <a:defRPr>
                <a:solidFill>
                  <a:schemeClr val="tx1"/>
                </a:solidFill>
                <a:latin typeface="Arial" charset="0"/>
                <a:ea typeface="ＭＳ Ｐゴシック" charset="-128"/>
              </a:defRPr>
            </a:lvl2pPr>
            <a:lvl3pPr marL="857250" indent="-171450">
              <a:defRPr>
                <a:solidFill>
                  <a:schemeClr val="tx1"/>
                </a:solidFill>
                <a:latin typeface="Arial" charset="0"/>
                <a:ea typeface="ＭＳ Ｐゴシック" charset="-128"/>
              </a:defRPr>
            </a:lvl3pPr>
            <a:lvl4pPr marL="1200150" indent="-171450">
              <a:defRPr>
                <a:solidFill>
                  <a:schemeClr val="tx1"/>
                </a:solidFill>
                <a:latin typeface="Arial" charset="0"/>
                <a:ea typeface="ＭＳ Ｐゴシック" charset="-128"/>
              </a:defRPr>
            </a:lvl4pPr>
            <a:lvl5pPr marL="1543050" indent="-171450">
              <a:defRPr>
                <a:solidFill>
                  <a:schemeClr val="tx1"/>
                </a:solidFill>
                <a:latin typeface="Arial" charset="0"/>
                <a:ea typeface="ＭＳ Ｐゴシック" charset="-128"/>
              </a:defRPr>
            </a:lvl5pPr>
            <a:lvl6pPr marL="1885950" indent="-171450" eaLnBrk="0" fontAlgn="base" hangingPunct="0">
              <a:spcBef>
                <a:spcPct val="0"/>
              </a:spcBef>
              <a:spcAft>
                <a:spcPct val="0"/>
              </a:spcAft>
              <a:defRPr>
                <a:solidFill>
                  <a:schemeClr val="tx1"/>
                </a:solidFill>
                <a:latin typeface="Arial" charset="0"/>
                <a:ea typeface="ＭＳ Ｐゴシック" charset="-128"/>
              </a:defRPr>
            </a:lvl6pPr>
            <a:lvl7pPr marL="2228850" indent="-171450" eaLnBrk="0" fontAlgn="base" hangingPunct="0">
              <a:spcBef>
                <a:spcPct val="0"/>
              </a:spcBef>
              <a:spcAft>
                <a:spcPct val="0"/>
              </a:spcAft>
              <a:defRPr>
                <a:solidFill>
                  <a:schemeClr val="tx1"/>
                </a:solidFill>
                <a:latin typeface="Arial" charset="0"/>
                <a:ea typeface="ＭＳ Ｐゴシック" charset="-128"/>
              </a:defRPr>
            </a:lvl7pPr>
            <a:lvl8pPr marL="2571750" indent="-171450" eaLnBrk="0" fontAlgn="base" hangingPunct="0">
              <a:spcBef>
                <a:spcPct val="0"/>
              </a:spcBef>
              <a:spcAft>
                <a:spcPct val="0"/>
              </a:spcAft>
              <a:defRPr>
                <a:solidFill>
                  <a:schemeClr val="tx1"/>
                </a:solidFill>
                <a:latin typeface="Arial" charset="0"/>
                <a:ea typeface="ＭＳ Ｐゴシック" charset="-128"/>
              </a:defRPr>
            </a:lvl8pPr>
            <a:lvl9pPr marL="2914650" indent="-171450" eaLnBrk="0" fontAlgn="base" hangingPunct="0">
              <a:spcBef>
                <a:spcPct val="0"/>
              </a:spcBef>
              <a:spcAft>
                <a:spcPct val="0"/>
              </a:spcAft>
              <a:defRPr>
                <a:solidFill>
                  <a:schemeClr val="tx1"/>
                </a:solidFill>
                <a:latin typeface="Arial" charset="0"/>
                <a:ea typeface="ＭＳ Ｐゴシック" charset="-128"/>
              </a:defRPr>
            </a:lvl9pPr>
          </a:lstStyle>
          <a:p>
            <a:fld id="{17BC2941-8728-4B41-BFB1-A748BB338754}" type="slidenum">
              <a:rPr lang="en-US" smtClean="0">
                <a:latin typeface="Gill Sans" charset="0"/>
              </a:rPr>
              <a:pPr/>
              <a:t>41</a:t>
            </a:fld>
            <a:endParaRPr lang="en-US" dirty="0">
              <a:latin typeface="Gill Sans" charset="0"/>
            </a:endParaRPr>
          </a:p>
        </p:txBody>
      </p:sp>
      <p:sp>
        <p:nvSpPr>
          <p:cNvPr id="5" name="Title 4"/>
          <p:cNvSpPr>
            <a:spLocks noGrp="1"/>
          </p:cNvSpPr>
          <p:nvPr>
            <p:ph type="title"/>
          </p:nvPr>
        </p:nvSpPr>
        <p:spPr>
          <a:xfrm>
            <a:off x="1752600" y="388512"/>
            <a:ext cx="7239000" cy="1143000"/>
          </a:xfrm>
          <a:noFill/>
        </p:spPr>
        <p:txBody>
          <a:bodyPr vert="horz" lIns="68580" tIns="34290" rIns="68580" bIns="34290" rtlCol="0" anchor="ctr">
            <a:noAutofit/>
          </a:bodyPr>
          <a:lstStyle/>
          <a:p>
            <a:pPr algn="r" fontAlgn="base">
              <a:spcAft>
                <a:spcPct val="0"/>
              </a:spcAft>
            </a:pPr>
            <a:r>
              <a:rPr lang="en-US" sz="2400" b="0" dirty="0">
                <a:effectLst/>
                <a:latin typeface="Arial" panose="020B0604020202020204" pitchFamily="34" charset="0"/>
                <a:cs typeface="Arial" panose="020B0604020202020204" pitchFamily="34" charset="0"/>
              </a:rPr>
              <a:t>Analyzing a VPAT</a:t>
            </a:r>
          </a:p>
        </p:txBody>
      </p:sp>
      <p:sp>
        <p:nvSpPr>
          <p:cNvPr id="16" name="Rectangle 3"/>
          <p:cNvSpPr>
            <a:spLocks noGrp="1" noChangeArrowheads="1"/>
          </p:cNvSpPr>
          <p:nvPr>
            <p:ph idx="1"/>
          </p:nvPr>
        </p:nvSpPr>
        <p:spPr bwMode="auto">
          <a:xfrm>
            <a:off x="261571" y="1633722"/>
            <a:ext cx="8604647" cy="484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spcBef>
                <a:spcPts val="450"/>
              </a:spcBef>
              <a:buClr>
                <a:schemeClr val="tx1"/>
              </a:buClr>
            </a:pPr>
            <a:r>
              <a:rPr lang="en-US" sz="1800" b="1" dirty="0">
                <a:latin typeface="Arial" panose="020B0604020202020204" pitchFamily="34" charset="0"/>
                <a:cs typeface="Arial" panose="020B0604020202020204" pitchFamily="34" charset="0"/>
              </a:rPr>
              <a:t>Be skeptical!  VPATs may contain false, inaccurate, or misleading information.</a:t>
            </a:r>
          </a:p>
          <a:p>
            <a:pPr lvl="1">
              <a:spcBef>
                <a:spcPts val="450"/>
              </a:spcBef>
              <a:buClr>
                <a:schemeClr val="tx1"/>
              </a:buClr>
            </a:pPr>
            <a:r>
              <a:rPr lang="en-US" sz="1600" dirty="0">
                <a:latin typeface="Arial" panose="020B0604020202020204" pitchFamily="34" charset="0"/>
                <a:cs typeface="Arial" panose="020B0604020202020204" pitchFamily="34" charset="0"/>
              </a:rPr>
              <a:t>Engage qualified assistance to analyze </a:t>
            </a:r>
          </a:p>
          <a:p>
            <a:pPr marL="600075" lvl="1" indent="-257175">
              <a:spcBef>
                <a:spcPts val="450"/>
              </a:spcBef>
              <a:buClr>
                <a:srgbClr val="FF0000"/>
              </a:buClr>
              <a:buFont typeface="Symbol" pitchFamily="18" charset="2"/>
              <a:buChar char=""/>
            </a:pPr>
            <a:r>
              <a:rPr lang="en-US" sz="1800" b="1" dirty="0">
                <a:latin typeface="Arial" panose="020B0604020202020204" pitchFamily="34" charset="0"/>
                <a:cs typeface="Arial" panose="020B0604020202020204" pitchFamily="34" charset="0"/>
              </a:rPr>
              <a:t>Red Flags</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Vendor asks “What is a VPAT?”</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No VPAT(s) available when ICT accessibility is applicable</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No VPAT(s), but global, nonspecific accessibility statements</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Single VPAT representing all products vendor offer</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Incomplete  / missing sections or the use of N/A (not applicable) in areas of the VPAT criteria that are known to be applicable. Frequently missing:</a:t>
            </a:r>
          </a:p>
          <a:p>
            <a:pPr marL="1200153" lvl="3" indent="-257175">
              <a:spcBef>
                <a:spcPts val="450"/>
              </a:spcBef>
              <a:buClr>
                <a:srgbClr val="FF0000"/>
              </a:buClr>
              <a:buFont typeface="Symbol" pitchFamily="18" charset="2"/>
              <a:buChar char=""/>
            </a:pPr>
            <a:r>
              <a:rPr lang="en-US" sz="1388" dirty="0">
                <a:latin typeface="Arial" panose="020B0604020202020204" pitchFamily="34" charset="0"/>
                <a:cs typeface="Arial" panose="020B0604020202020204" pitchFamily="34" charset="0"/>
              </a:rPr>
              <a:t>1194.31 Functional Performance Criteria</a:t>
            </a:r>
          </a:p>
          <a:p>
            <a:pPr marL="1200153" lvl="3" indent="-257175">
              <a:spcBef>
                <a:spcPts val="450"/>
              </a:spcBef>
              <a:buClr>
                <a:srgbClr val="FF0000"/>
              </a:buClr>
              <a:buFont typeface="Symbol" pitchFamily="18" charset="2"/>
              <a:buChar char=""/>
            </a:pPr>
            <a:r>
              <a:rPr lang="en-US" sz="1388" dirty="0">
                <a:latin typeface="Arial" panose="020B0604020202020204" pitchFamily="34" charset="0"/>
                <a:cs typeface="Arial" panose="020B0604020202020204" pitchFamily="34" charset="0"/>
              </a:rPr>
              <a:t>1194.41 Information, Documentation and Support</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VPAT(s) created by a reseller and not the offering manufacturer </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No information in the “Remarks” column that describe response in “Supporting Features” column </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“Supports” or N/A for all responses in the “Supporting Features” column</a:t>
            </a:r>
          </a:p>
          <a:p>
            <a:pPr marL="942975" lvl="2" indent="-257175">
              <a:spcBef>
                <a:spcPts val="450"/>
              </a:spcBef>
              <a:buClr>
                <a:srgbClr val="FF0000"/>
              </a:buClr>
              <a:buFont typeface="Symbol" pitchFamily="18" charset="2"/>
              <a:buChar char=""/>
            </a:pPr>
            <a:r>
              <a:rPr lang="en-US" sz="1500" dirty="0">
                <a:latin typeface="Arial" panose="020B0604020202020204" pitchFamily="34" charset="0"/>
                <a:cs typeface="Arial" panose="020B0604020202020204" pitchFamily="34" charset="0"/>
              </a:rPr>
              <a:t>Product name and other information missing from the VPAT form</a:t>
            </a:r>
          </a:p>
        </p:txBody>
      </p:sp>
    </p:spTree>
    <p:extLst>
      <p:ext uri="{BB962C8B-B14F-4D97-AF65-F5344CB8AC3E}">
        <p14:creationId xmlns:p14="http://schemas.microsoft.com/office/powerpoint/2010/main" val="2619588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E29629-8F04-44E6-B687-F70BBB509960}"/>
              </a:ext>
            </a:extLst>
          </p:cNvPr>
          <p:cNvSpPr>
            <a:spLocks noGrp="1"/>
          </p:cNvSpPr>
          <p:nvPr>
            <p:ph type="sldNum" sz="quarter" idx="12"/>
          </p:nvPr>
        </p:nvSpPr>
        <p:spPr/>
        <p:txBody>
          <a:bodyPr/>
          <a:lstStyle/>
          <a:p>
            <a:fld id="{EDC8AA99-7238-42D3-B68A-A4E1B56FEE73}" type="slidenum">
              <a:rPr lang="en-US" smtClean="0"/>
              <a:t>42</a:t>
            </a:fld>
            <a:endParaRPr lang="en-US" dirty="0"/>
          </a:p>
        </p:txBody>
      </p:sp>
      <p:sp>
        <p:nvSpPr>
          <p:cNvPr id="2" name="Title 1">
            <a:extLst>
              <a:ext uri="{FF2B5EF4-FFF2-40B4-BE49-F238E27FC236}">
                <a16:creationId xmlns:a16="http://schemas.microsoft.com/office/drawing/2014/main" id="{8B58DDB5-D3BD-4239-B1BF-58DA4CD451C3}"/>
              </a:ext>
            </a:extLst>
          </p:cNvPr>
          <p:cNvSpPr>
            <a:spLocks noGrp="1"/>
          </p:cNvSpPr>
          <p:nvPr>
            <p:ph type="title"/>
          </p:nvPr>
        </p:nvSpPr>
        <p:spPr>
          <a:xfrm>
            <a:off x="248700" y="304800"/>
            <a:ext cx="8788998" cy="1143000"/>
          </a:xfrm>
        </p:spPr>
        <p:txBody>
          <a:bodyPr>
            <a:normAutofit/>
          </a:bodyPr>
          <a:lstStyle/>
          <a:p>
            <a:pPr algn="r"/>
            <a:r>
              <a:rPr lang="en-US" sz="2400" dirty="0">
                <a:effectLst/>
                <a:latin typeface="Arial" panose="020B0604020202020204" pitchFamily="34" charset="0"/>
                <a:cs typeface="Arial" panose="020B0604020202020204" pitchFamily="34" charset="0"/>
              </a:rPr>
              <a:t>Initial Questions for COTS Vendors about their VPATs</a:t>
            </a:r>
          </a:p>
        </p:txBody>
      </p:sp>
      <p:sp>
        <p:nvSpPr>
          <p:cNvPr id="3" name="Content Placeholder 2">
            <a:extLst>
              <a:ext uri="{FF2B5EF4-FFF2-40B4-BE49-F238E27FC236}">
                <a16:creationId xmlns:a16="http://schemas.microsoft.com/office/drawing/2014/main" id="{74D55199-8EF4-4246-AF86-0AE1D4736BA2}"/>
              </a:ext>
            </a:extLst>
          </p:cNvPr>
          <p:cNvSpPr>
            <a:spLocks noGrp="1"/>
          </p:cNvSpPr>
          <p:nvPr>
            <p:ph idx="1"/>
          </p:nvPr>
        </p:nvSpPr>
        <p:spPr>
          <a:xfrm>
            <a:off x="118334" y="1981200"/>
            <a:ext cx="8907332" cy="4876800"/>
          </a:xfrm>
        </p:spPr>
        <p:txBody>
          <a:bodyPr>
            <a:normAutofit/>
          </a:bodyPr>
          <a:lstStyle/>
          <a:p>
            <a:pPr marL="57150" indent="0">
              <a:buNone/>
            </a:pPr>
            <a:r>
              <a:rPr lang="en-US" sz="2000" dirty="0">
                <a:latin typeface="Arial" panose="020B0604020202020204" pitchFamily="34" charset="0"/>
                <a:cs typeface="Arial" panose="020B0604020202020204" pitchFamily="34" charset="0"/>
              </a:rPr>
              <a:t>Accuracy varies wildly from vendor to vendor and product by product. After reviewing VPATs, asking for additional information is key: </a:t>
            </a:r>
          </a:p>
          <a:p>
            <a:r>
              <a:rPr lang="en-US" sz="1800" dirty="0">
                <a:latin typeface="Arial" panose="020B0604020202020204" pitchFamily="34" charset="0"/>
                <a:cs typeface="Arial" panose="020B0604020202020204" pitchFamily="34" charset="0"/>
              </a:rPr>
              <a:t>What tools / methods were used to test and complete the VPAT? </a:t>
            </a:r>
          </a:p>
          <a:p>
            <a:r>
              <a:rPr lang="en-US" sz="1800" dirty="0">
                <a:latin typeface="Arial" panose="020B0604020202020204" pitchFamily="34" charset="0"/>
                <a:cs typeface="Arial" panose="020B0604020202020204" pitchFamily="34" charset="0"/>
              </a:rPr>
              <a:t>What client platforms (operating systems (including mobile), browsers, assistive technologies, and versions of all of those) were used as test environments?</a:t>
            </a:r>
          </a:p>
          <a:p>
            <a:r>
              <a:rPr lang="en-US" sz="1800" dirty="0">
                <a:latin typeface="Arial" panose="020B0604020202020204" pitchFamily="34" charset="0"/>
                <a:cs typeface="Arial" panose="020B0604020202020204" pitchFamily="34" charset="0"/>
              </a:rPr>
              <a:t>Can the vendor provide a copy of the accessibility test plan for the product?</a:t>
            </a:r>
          </a:p>
          <a:p>
            <a:r>
              <a:rPr lang="en-US" sz="1800" dirty="0">
                <a:latin typeface="Arial" panose="020B0604020202020204" pitchFamily="34" charset="0"/>
                <a:cs typeface="Arial" panose="020B0604020202020204" pitchFamily="34" charset="0"/>
              </a:rPr>
              <a:t>Can the vendor provide the results of the accessibility testing?</a:t>
            </a:r>
          </a:p>
          <a:p>
            <a:r>
              <a:rPr lang="en-US" sz="1800" dirty="0">
                <a:latin typeface="Arial" panose="020B0604020202020204" pitchFamily="34" charset="0"/>
                <a:cs typeface="Arial" panose="020B0604020202020204" pitchFamily="34" charset="0"/>
              </a:rPr>
              <a:t>What issues were found and are there corrective actions in place to resolve them in this or a subsequent release…and when?</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71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DC8AA99-7238-42D3-B68A-A4E1B56FEE73}" type="slidenum">
              <a:rPr lang="en-US" smtClean="0"/>
              <a:t>43</a:t>
            </a:fld>
            <a:endParaRPr lang="en-US" dirty="0"/>
          </a:p>
        </p:txBody>
      </p:sp>
      <p:sp>
        <p:nvSpPr>
          <p:cNvPr id="2" name="Title 1"/>
          <p:cNvSpPr>
            <a:spLocks noGrp="1"/>
          </p:cNvSpPr>
          <p:nvPr>
            <p:ph type="title"/>
          </p:nvPr>
        </p:nvSpPr>
        <p:spPr>
          <a:xfrm>
            <a:off x="1752600" y="3048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Vendor ICT Accessibility Development Services Info Request</a:t>
            </a:r>
          </a:p>
        </p:txBody>
      </p:sp>
      <p:pic>
        <p:nvPicPr>
          <p:cNvPr id="4" name="Content Placeholder 3" descr="Image of the request document"/>
          <p:cNvPicPr>
            <a:picLocks noGrp="1" noChangeAspect="1"/>
          </p:cNvPicPr>
          <p:nvPr>
            <p:ph idx="1"/>
          </p:nvPr>
        </p:nvPicPr>
        <p:blipFill>
          <a:blip r:embed="rId2"/>
          <a:stretch>
            <a:fillRect/>
          </a:stretch>
        </p:blipFill>
        <p:spPr>
          <a:xfrm>
            <a:off x="2057400" y="1524000"/>
            <a:ext cx="4876800" cy="5181600"/>
          </a:xfrm>
          <a:prstGeom prst="rect">
            <a:avLst/>
          </a:prstGeom>
          <a:ln>
            <a:solidFill>
              <a:schemeClr val="tx1"/>
            </a:solidFill>
          </a:ln>
        </p:spPr>
      </p:pic>
    </p:spTree>
    <p:extLst>
      <p:ext uri="{BB962C8B-B14F-4D97-AF65-F5344CB8AC3E}">
        <p14:creationId xmlns:p14="http://schemas.microsoft.com/office/powerpoint/2010/main" val="530647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136525" y="153988"/>
            <a:ext cx="8778875" cy="933450"/>
          </a:xfrm>
        </p:spPr>
        <p:txBody>
          <a:bodyPr>
            <a:normAutofit/>
          </a:bodyPr>
          <a:lstStyle/>
          <a:p>
            <a:pPr algn="r">
              <a:defRPr/>
            </a:pPr>
            <a:r>
              <a:rPr lang="en-US" sz="3200" b="1" dirty="0">
                <a:solidFill>
                  <a:schemeClr val="bg1"/>
                </a:solidFill>
                <a:effectLst/>
              </a:rPr>
              <a:t>Texas RFO IT Accessibility Initial Evaluation</a:t>
            </a:r>
          </a:p>
        </p:txBody>
      </p:sp>
      <p:sp>
        <p:nvSpPr>
          <p:cNvPr id="3" name="Rectangle 2">
            <a:extLst>
              <a:ext uri="{FF2B5EF4-FFF2-40B4-BE49-F238E27FC236}">
                <a16:creationId xmlns:a16="http://schemas.microsoft.com/office/drawing/2014/main" id="{AD72304A-FCA5-444F-BBD7-CCFCBBB252B6}"/>
              </a:ext>
            </a:extLst>
          </p:cNvPr>
          <p:cNvSpPr/>
          <p:nvPr/>
        </p:nvSpPr>
        <p:spPr>
          <a:xfrm>
            <a:off x="0" y="1331893"/>
            <a:ext cx="4572000" cy="954107"/>
          </a:xfrm>
          <a:prstGeom prst="rect">
            <a:avLst/>
          </a:prstGeom>
        </p:spPr>
        <p:txBody>
          <a:bodyPr>
            <a:spAutoFit/>
          </a:bodyPr>
          <a:lstStyle/>
          <a:p>
            <a:pPr marL="285750" indent="-285750">
              <a:buFont typeface="Arial" charset="0"/>
              <a:buChar char="•"/>
            </a:pPr>
            <a:r>
              <a:rPr lang="en-US" sz="1400" dirty="0"/>
              <a:t>Currently being used on select RFOs</a:t>
            </a:r>
          </a:p>
          <a:p>
            <a:pPr marL="742950" lvl="1" indent="-285750">
              <a:buFont typeface="Arial" charset="0"/>
              <a:buChar char="•"/>
            </a:pPr>
            <a:r>
              <a:rPr lang="en-US" sz="1400" dirty="0"/>
              <a:t>Technology Based Training</a:t>
            </a:r>
          </a:p>
          <a:p>
            <a:pPr marL="742950" lvl="1" indent="-285750">
              <a:buFont typeface="Arial" charset="0"/>
              <a:buChar char="•"/>
            </a:pPr>
            <a:r>
              <a:rPr lang="en-US" sz="1400" dirty="0"/>
              <a:t>Comprehensive Web Development</a:t>
            </a:r>
          </a:p>
          <a:p>
            <a:pPr marL="285750" indent="-285750">
              <a:buFont typeface="Arial" charset="0"/>
              <a:buChar char="•"/>
            </a:pPr>
            <a:r>
              <a:rPr lang="en-US" sz="1400" dirty="0"/>
              <a:t>Working to integrate into all relevant RFOs</a:t>
            </a:r>
          </a:p>
        </p:txBody>
      </p:sp>
      <p:sp>
        <p:nvSpPr>
          <p:cNvPr id="4" name="Rectangle 3">
            <a:extLst>
              <a:ext uri="{FF2B5EF4-FFF2-40B4-BE49-F238E27FC236}">
                <a16:creationId xmlns:a16="http://schemas.microsoft.com/office/drawing/2014/main" id="{5A05434C-DB29-49FA-BFFF-D17ABADBD3EE}"/>
              </a:ext>
            </a:extLst>
          </p:cNvPr>
          <p:cNvSpPr/>
          <p:nvPr/>
        </p:nvSpPr>
        <p:spPr>
          <a:xfrm>
            <a:off x="3733800" y="1348909"/>
            <a:ext cx="5311837" cy="738664"/>
          </a:xfrm>
          <a:prstGeom prst="rect">
            <a:avLst/>
          </a:prstGeom>
        </p:spPr>
        <p:txBody>
          <a:bodyPr wrap="square">
            <a:spAutoFit/>
          </a:bodyPr>
          <a:lstStyle/>
          <a:p>
            <a:pPr marL="285750" indent="-285750">
              <a:buFont typeface="Arial" charset="0"/>
              <a:buChar char="•"/>
            </a:pPr>
            <a:r>
              <a:rPr lang="en-US" sz="1400" dirty="0"/>
              <a:t>Scoring components (Scored for up to 15% of select procurements)</a:t>
            </a:r>
          </a:p>
          <a:p>
            <a:pPr marL="742950" lvl="1" indent="-285750">
              <a:buFont typeface="Arial" charset="0"/>
              <a:buChar char="•"/>
            </a:pPr>
            <a:r>
              <a:rPr lang="en-US" sz="1400" dirty="0"/>
              <a:t>VPATs, VASDIR, (as applicable)</a:t>
            </a:r>
          </a:p>
          <a:p>
            <a:pPr marL="742950" lvl="1" indent="-285750">
              <a:buFont typeface="Arial" charset="0"/>
              <a:buChar char="•"/>
            </a:pPr>
            <a:r>
              <a:rPr lang="en-US" sz="1400" dirty="0"/>
              <a:t>PDAA (required)</a:t>
            </a:r>
          </a:p>
        </p:txBody>
      </p:sp>
      <p:graphicFrame>
        <p:nvGraphicFramePr>
          <p:cNvPr id="7" name="Table 6" descr="Texas RFO Eval Scoring&#10;">
            <a:extLst>
              <a:ext uri="{FF2B5EF4-FFF2-40B4-BE49-F238E27FC236}">
                <a16:creationId xmlns:a16="http://schemas.microsoft.com/office/drawing/2014/main" id="{90864E4D-A6CA-4CD9-A27E-EA766519FE28}"/>
              </a:ext>
            </a:extLst>
          </p:cNvPr>
          <p:cNvGraphicFramePr>
            <a:graphicFrameLocks noGrp="1"/>
          </p:cNvGraphicFramePr>
          <p:nvPr>
            <p:extLst>
              <p:ext uri="{D42A27DB-BD31-4B8C-83A1-F6EECF244321}">
                <p14:modId xmlns:p14="http://schemas.microsoft.com/office/powerpoint/2010/main" val="3450834795"/>
              </p:ext>
            </p:extLst>
          </p:nvPr>
        </p:nvGraphicFramePr>
        <p:xfrm>
          <a:off x="174563" y="2209800"/>
          <a:ext cx="8658224" cy="4643113"/>
        </p:xfrm>
        <a:graphic>
          <a:graphicData uri="http://schemas.openxmlformats.org/drawingml/2006/table">
            <a:tbl>
              <a:tblPr firstRow="1"/>
              <a:tblGrid>
                <a:gridCol w="321028">
                  <a:extLst>
                    <a:ext uri="{9D8B030D-6E8A-4147-A177-3AD203B41FA5}">
                      <a16:colId xmlns:a16="http://schemas.microsoft.com/office/drawing/2014/main" val="3706750463"/>
                    </a:ext>
                  </a:extLst>
                </a:gridCol>
                <a:gridCol w="500586">
                  <a:extLst>
                    <a:ext uri="{9D8B030D-6E8A-4147-A177-3AD203B41FA5}">
                      <a16:colId xmlns:a16="http://schemas.microsoft.com/office/drawing/2014/main" val="4283233596"/>
                    </a:ext>
                  </a:extLst>
                </a:gridCol>
                <a:gridCol w="625732">
                  <a:extLst>
                    <a:ext uri="{9D8B030D-6E8A-4147-A177-3AD203B41FA5}">
                      <a16:colId xmlns:a16="http://schemas.microsoft.com/office/drawing/2014/main" val="1705601197"/>
                    </a:ext>
                  </a:extLst>
                </a:gridCol>
                <a:gridCol w="391763">
                  <a:extLst>
                    <a:ext uri="{9D8B030D-6E8A-4147-A177-3AD203B41FA5}">
                      <a16:colId xmlns:a16="http://schemas.microsoft.com/office/drawing/2014/main" val="3742551564"/>
                    </a:ext>
                  </a:extLst>
                </a:gridCol>
                <a:gridCol w="404005">
                  <a:extLst>
                    <a:ext uri="{9D8B030D-6E8A-4147-A177-3AD203B41FA5}">
                      <a16:colId xmlns:a16="http://schemas.microsoft.com/office/drawing/2014/main" val="3664811704"/>
                    </a:ext>
                  </a:extLst>
                </a:gridCol>
                <a:gridCol w="554123">
                  <a:extLst>
                    <a:ext uri="{9D8B030D-6E8A-4147-A177-3AD203B41FA5}">
                      <a16:colId xmlns:a16="http://schemas.microsoft.com/office/drawing/2014/main" val="2914452645"/>
                    </a:ext>
                  </a:extLst>
                </a:gridCol>
                <a:gridCol w="609600">
                  <a:extLst>
                    <a:ext uri="{9D8B030D-6E8A-4147-A177-3AD203B41FA5}">
                      <a16:colId xmlns:a16="http://schemas.microsoft.com/office/drawing/2014/main" val="832956796"/>
                    </a:ext>
                  </a:extLst>
                </a:gridCol>
                <a:gridCol w="5251387">
                  <a:extLst>
                    <a:ext uri="{9D8B030D-6E8A-4147-A177-3AD203B41FA5}">
                      <a16:colId xmlns:a16="http://schemas.microsoft.com/office/drawing/2014/main" val="2794009301"/>
                    </a:ext>
                  </a:extLst>
                </a:gridCol>
              </a:tblGrid>
              <a:tr h="152400">
                <a:tc gridSpan="8">
                  <a:txBody>
                    <a:bodyPr/>
                    <a:lstStyle/>
                    <a:p>
                      <a:pPr algn="ctr" fontAlgn="ctr"/>
                      <a:r>
                        <a:rPr lang="en-US" sz="800" b="1" i="0" u="none" strike="noStrike" dirty="0">
                          <a:solidFill>
                            <a:srgbClr val="000000"/>
                          </a:solidFill>
                          <a:effectLst/>
                          <a:latin typeface="Calibri" panose="020F0502020204030204" pitchFamily="34" charset="0"/>
                        </a:rPr>
                        <a:t>  DIR-TSO-TMP-Sample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2698772"/>
                  </a:ext>
                </a:extLst>
              </a:tr>
              <a:tr h="363542">
                <a:tc>
                  <a:txBody>
                    <a:bodyPr/>
                    <a:lstStyle/>
                    <a:p>
                      <a:pPr algn="ctr" fontAlgn="ctr"/>
                      <a:r>
                        <a:rPr lang="en-US" sz="800" b="0" i="0" u="none" strike="noStrike" dirty="0">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Vendor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Dev Services Rating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VPAT Rating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PDAA Score (0-100)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Accessibility Score (Up to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Overall  Satisfactory Rating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800" b="0" i="0" u="none" strike="noStrike" dirty="0">
                          <a:solidFill>
                            <a:srgbClr val="FFFFFF"/>
                          </a:solidFill>
                          <a:effectLst/>
                          <a:latin typeface="Calibri" panose="020F0502020204030204" pitchFamily="34" charset="0"/>
                        </a:rPr>
                        <a:t>Comments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9154537"/>
                  </a:ext>
                </a:extLst>
              </a:tr>
              <a:tr h="727086">
                <a:tc>
                  <a:txBody>
                    <a:bodyPr/>
                    <a:lstStyle/>
                    <a:p>
                      <a:pPr algn="ctr" fontAlgn="ctr"/>
                      <a:r>
                        <a:rPr lang="en-US" sz="8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panose="020F0502020204030204" pitchFamily="34" charset="0"/>
                        </a:rPr>
                        <a:t>Vendor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Satisfactory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85.67%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1" i="0" u="none" strike="noStrike">
                          <a:solidFill>
                            <a:srgbClr val="000000"/>
                          </a:solidFill>
                          <a:effectLst/>
                          <a:latin typeface="Calibri" panose="020F0502020204030204" pitchFamily="34" charset="0"/>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alibri" panose="020F0502020204030204" pitchFamily="34" charset="0"/>
                        </a:rPr>
                        <a:t>Description of accessibility plans and integration into its Technical Solution appear comprehensive and well documented. VPAT submission: For the single VPAT provided, vendor should provide additional details on the exceptions listed. There also appear to be other COTS products  included in the vendor response which may require VPATs and for which VPATs were not present. These include, but not limited to: XXX or its components thereof  or any COTS or customized COTS products / services with  user interfaces intended for Texas state employees or members of the public. Vendor should provide.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2777171"/>
                  </a:ext>
                </a:extLst>
              </a:tr>
              <a:tr h="113799">
                <a:tc>
                  <a:txBody>
                    <a:bodyPr/>
                    <a:lstStyle/>
                    <a:p>
                      <a:pPr algn="ctr" fontAlgn="b"/>
                      <a:endParaRPr lang="en-US" sz="8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22107628"/>
                  </a:ext>
                </a:extLst>
              </a:tr>
              <a:tr h="22759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800" b="1" i="0" u="none" strike="noStrike" dirty="0">
                          <a:solidFill>
                            <a:srgbClr val="000000"/>
                          </a:solidFill>
                          <a:effectLst/>
                          <a:latin typeface="Calibri" panose="020F0502020204030204" pitchFamily="34" charset="0"/>
                        </a:rPr>
                        <a:t> Acc. Value in bid</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r>
                        <a:rPr lang="en-US" sz="800" b="1" i="0" u="none" strike="noStrike" dirty="0">
                          <a:solidFill>
                            <a:srgbClr val="000000"/>
                          </a:solidFill>
                          <a:effectLst/>
                          <a:latin typeface="Calibri" panose="020F0502020204030204" pitchFamily="34" charset="0"/>
                        </a:rPr>
                        <a:t> Calculation</a:t>
                      </a:r>
                    </a:p>
                  </a:txBody>
                  <a:tcPr marL="0" marR="0" marT="0" marB="0" anchor="ctr">
                    <a:lnL>
                      <a:noFill/>
                    </a:lnL>
                    <a:lnR>
                      <a:noFill/>
                    </a:lnR>
                    <a:lnT>
                      <a:noFill/>
                    </a:lnT>
                    <a:lnB>
                      <a:noFill/>
                    </a:lnB>
                    <a:solidFill>
                      <a:schemeClr val="accent6">
                        <a:lumMod val="40000"/>
                        <a:lumOff val="60000"/>
                      </a:schemeClr>
                    </a:solidFill>
                  </a:tcPr>
                </a:tc>
                <a:tc>
                  <a:txBody>
                    <a:bodyPr/>
                    <a:lstStyle/>
                    <a:p>
                      <a:pPr algn="ctr" fontAlgn="b"/>
                      <a:r>
                        <a:rPr lang="en-US" sz="800" b="1" i="0" u="none" strike="noStrike" dirty="0">
                          <a:solidFill>
                            <a:srgbClr val="000000"/>
                          </a:solidFill>
                          <a:effectLst/>
                          <a:latin typeface="Calibri" panose="020F0502020204030204" pitchFamily="34" charset="0"/>
                        </a:rPr>
                        <a:t> Final Score</a:t>
                      </a:r>
                    </a:p>
                  </a:txBody>
                  <a:tcPr marL="0" marR="0" marT="0" marB="0" anchor="ctr">
                    <a:lnL>
                      <a:noFill/>
                    </a:lnL>
                    <a:lnR>
                      <a:noFill/>
                    </a:lnR>
                    <a:lnT>
                      <a:noFill/>
                    </a:lnT>
                    <a:lnB>
                      <a:noFill/>
                    </a:lnB>
                    <a:solidFill>
                      <a:schemeClr val="accent6">
                        <a:lumMod val="40000"/>
                        <a:lumOff val="60000"/>
                      </a:schemeClr>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800" b="1" i="0" u="none" strike="noStrike" dirty="0">
                          <a:solidFill>
                            <a:srgbClr val="000000"/>
                          </a:solidFill>
                          <a:effectLst/>
                          <a:latin typeface="Calibri" panose="020F0502020204030204" pitchFamily="34" charset="0"/>
                        </a:rPr>
                        <a:t>VPAT Scoring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2085515915"/>
                  </a:ext>
                </a:extLst>
              </a:tr>
              <a:tr h="283440">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800" b="1" i="0" u="none" strike="noStrike" dirty="0">
                          <a:solidFill>
                            <a:srgbClr val="000000"/>
                          </a:solidFill>
                          <a:effectLst/>
                          <a:latin typeface="Calibri" panose="020F0502020204030204" pitchFamily="34" charset="0"/>
                        </a:rPr>
                        <a:t>15%</a:t>
                      </a:r>
                    </a:p>
                  </a:txBody>
                  <a:tcPr marL="0" marR="0" marT="0" marB="0" anchor="ctr">
                    <a:lnL>
                      <a:noFill/>
                    </a:lnL>
                    <a:lnR>
                      <a:noFill/>
                    </a:lnR>
                    <a:lnT>
                      <a:noFill/>
                    </a:lnT>
                    <a:lnB>
                      <a:noFill/>
                    </a:lnB>
                    <a:solidFill>
                      <a:schemeClr val="bg2"/>
                    </a:solidFill>
                  </a:tcPr>
                </a:tc>
                <a:tc>
                  <a:txBody>
                    <a:bodyPr/>
                    <a:lstStyle/>
                    <a:p>
                      <a:pPr algn="ctr" fontAlgn="b"/>
                      <a:r>
                        <a:rPr lang="en-US" sz="800" b="1" i="0" u="none" strike="noStrike" dirty="0">
                          <a:solidFill>
                            <a:srgbClr val="000000"/>
                          </a:solidFill>
                          <a:effectLst/>
                          <a:latin typeface="Calibri" panose="020F0502020204030204" pitchFamily="34" charset="0"/>
                        </a:rPr>
                        <a:t>.15 X 85.67 </a:t>
                      </a:r>
                    </a:p>
                  </a:txBody>
                  <a:tcPr marL="0" marR="0" marT="0" marB="0" anchor="ctr">
                    <a:lnL>
                      <a:noFill/>
                    </a:lnL>
                    <a:lnR>
                      <a:noFill/>
                    </a:lnR>
                    <a:lnT>
                      <a:noFill/>
                    </a:lnT>
                    <a:lnB>
                      <a:noFill/>
                    </a:lnB>
                    <a:solidFill>
                      <a:schemeClr val="bg2"/>
                    </a:solidFill>
                  </a:tcPr>
                </a:tc>
                <a:tc>
                  <a:txBody>
                    <a:bodyPr/>
                    <a:lstStyle/>
                    <a:p>
                      <a:pPr algn="ctr" fontAlgn="b"/>
                      <a:r>
                        <a:rPr lang="en-US" sz="800" b="1" i="0" u="none" strike="noStrike" dirty="0">
                          <a:solidFill>
                            <a:srgbClr val="000000"/>
                          </a:solidFill>
                          <a:effectLst/>
                          <a:latin typeface="Calibri" panose="020F0502020204030204" pitchFamily="34" charset="0"/>
                        </a:rPr>
                        <a:t> 12.85</a:t>
                      </a:r>
                    </a:p>
                  </a:txBody>
                  <a:tcPr marL="0" marR="0" marT="0" marB="0" anchor="ctr">
                    <a:lnL>
                      <a:noFill/>
                    </a:lnL>
                    <a:lnR>
                      <a:noFill/>
                    </a:lnR>
                    <a:lnT>
                      <a:noFill/>
                    </a:lnT>
                    <a:lnB>
                      <a:noFill/>
                    </a:lnB>
                    <a:solidFill>
                      <a:schemeClr val="bg2"/>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100pts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3  - Credible, accessibility documentation for all or most products included in the bid response. Response shows strong understanding of accessibility by vendor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3641757210"/>
                  </a:ext>
                </a:extLst>
              </a:tr>
              <a:tr h="20949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60 pts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2 - Questionable, incomplete or inaccurate accessibility documentation  most likely not supported  by testing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384451686"/>
                  </a:ext>
                </a:extLst>
              </a:tr>
              <a:tr h="150963">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15 pts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1 - Accessibility documentation indicates very limited to no knowledge of accessibility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4029532575"/>
                  </a:ext>
                </a:extLst>
              </a:tr>
              <a:tr h="181772">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0 pts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dirty="0">
                          <a:solidFill>
                            <a:srgbClr val="000000"/>
                          </a:solidFill>
                          <a:effectLst/>
                          <a:latin typeface="Calibri" panose="020F0502020204030204" pitchFamily="34" charset="0"/>
                        </a:rPr>
                        <a:t>0 - Accessibility documentation  required but not provided</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546808784"/>
                  </a:ext>
                </a:extLst>
              </a:tr>
              <a:tr h="11379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800" b="1" i="0" u="none" strike="noStrike">
                          <a:solidFill>
                            <a:srgbClr val="000000"/>
                          </a:solidFill>
                          <a:effectLst/>
                          <a:latin typeface="Calibri" panose="020F050202020403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830641031"/>
                  </a:ext>
                </a:extLst>
              </a:tr>
              <a:tr h="129396">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800" b="1" i="0" u="none" strike="noStrike">
                          <a:solidFill>
                            <a:srgbClr val="000000"/>
                          </a:solidFill>
                          <a:effectLst/>
                          <a:latin typeface="Calibri" panose="020F0502020204030204" pitchFamily="34" charset="0"/>
                        </a:rPr>
                        <a:t>VADSIR Scoring</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2341661519"/>
                  </a:ext>
                </a:extLst>
              </a:tr>
              <a:tr h="255713">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1" i="0" u="none" strike="noStrike">
                          <a:solidFill>
                            <a:srgbClr val="000000"/>
                          </a:solidFill>
                          <a:effectLst/>
                          <a:latin typeface="Calibri" panose="020F0502020204030204" pitchFamily="34" charset="0"/>
                        </a:rPr>
                        <a:t>UNSAT -  No completed VADSIR submitted but is applicable OR responses indicate insufficient knowledge of web accessibility to produce  accessible websites / web applications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2132686911"/>
                  </a:ext>
                </a:extLst>
              </a:tr>
              <a:tr h="22759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50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a:solidFill>
                            <a:srgbClr val="000000"/>
                          </a:solidFill>
                          <a:effectLst/>
                          <a:latin typeface="Calibri" panose="020F0502020204030204" pitchFamily="34" charset="0"/>
                        </a:rPr>
                        <a:t>Low SAT -  Responses indicate a deficiency of knowledge in key areas of website accessibility that significantly impacts the vendors ability to develop  and deliver accessible websites / applications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236186766"/>
                  </a:ext>
                </a:extLst>
              </a:tr>
              <a:tr h="22759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100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a:solidFill>
                            <a:srgbClr val="000000"/>
                          </a:solidFill>
                          <a:effectLst/>
                          <a:latin typeface="Calibri" panose="020F0502020204030204" pitchFamily="34" charset="0"/>
                        </a:rPr>
                        <a:t>SAT  - Responses indicate an acceptable level of knowledge, skills, and processes to produce accessible websites / web applications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1328541251"/>
                  </a:ext>
                </a:extLst>
              </a:tr>
              <a:tr h="11379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1"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79162678"/>
                  </a:ext>
                </a:extLst>
              </a:tr>
              <a:tr h="11379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ctr"/>
                      <a:r>
                        <a:rPr lang="en-US" sz="800" b="1" i="0" u="none" strike="noStrike">
                          <a:solidFill>
                            <a:srgbClr val="000000"/>
                          </a:solidFill>
                          <a:effectLst/>
                          <a:latin typeface="Calibri" panose="020F0502020204030204" pitchFamily="34" charset="0"/>
                        </a:rPr>
                        <a:t> PDAA Scoring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5D9F1"/>
                    </a:solidFill>
                  </a:tcPr>
                </a:tc>
                <a:extLst>
                  <a:ext uri="{0D108BD9-81ED-4DB2-BD59-A6C34878D82A}">
                    <a16:rowId xmlns:a16="http://schemas.microsoft.com/office/drawing/2014/main" val="429232426"/>
                  </a:ext>
                </a:extLst>
              </a:tr>
              <a:tr h="113799">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ctr" fontAlgn="b"/>
                      <a:r>
                        <a:rPr lang="en-US" sz="800" b="1" i="0" u="none" strike="noStrike">
                          <a:solidFill>
                            <a:srgbClr val="000000"/>
                          </a:solidFill>
                          <a:effectLst/>
                          <a:latin typeface="Calibri" panose="020F0502020204030204" pitchFamily="34" charset="0"/>
                        </a:rPr>
                        <a:t>0-100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ctr"/>
                      <a:r>
                        <a:rPr lang="en-US" sz="800" b="0" i="0" u="none" strike="noStrike">
                          <a:solidFill>
                            <a:srgbClr val="000000"/>
                          </a:solidFill>
                          <a:effectLst/>
                          <a:latin typeface="Calibri" panose="020F0502020204030204" pitchFamily="34" charset="0"/>
                        </a:rPr>
                        <a:t>As calculated on the PDAA Assessment form</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695269596"/>
                  </a:ext>
                </a:extLst>
              </a:tr>
              <a:tr h="113799">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29881875"/>
                  </a:ext>
                </a:extLst>
              </a:tr>
              <a:tr h="113799">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Scoring  Results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US" sz="800" b="1" i="0" u="none" strike="noStrike">
                          <a:solidFill>
                            <a:srgbClr val="000000"/>
                          </a:solidFill>
                          <a:effectLst/>
                          <a:latin typeface="Calibri" panose="020F0502020204030204" pitchFamily="34" charset="0"/>
                        </a:rPr>
                        <a:t>Overall  Satisfactory Rating</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574383464"/>
                  </a:ext>
                </a:extLst>
              </a:tr>
              <a:tr h="113799">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0 - 35%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a:solidFill>
                            <a:srgbClr val="000000"/>
                          </a:solidFill>
                          <a:effectLst/>
                          <a:latin typeface="Calibri" panose="020F0502020204030204" pitchFamily="34" charset="0"/>
                        </a:rPr>
                        <a:t>Low</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1107508611"/>
                  </a:ext>
                </a:extLst>
              </a:tr>
              <a:tr h="113799">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36 - 70%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a:solidFill>
                            <a:srgbClr val="000000"/>
                          </a:solidFill>
                          <a:effectLst/>
                          <a:latin typeface="Calibri" panose="020F0502020204030204" pitchFamily="34" charset="0"/>
                        </a:rPr>
                        <a:t>Medium</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1397029799"/>
                  </a:ext>
                </a:extLst>
              </a:tr>
              <a:tr h="113799">
                <a:tc>
                  <a:txBody>
                    <a:bodyPr/>
                    <a:lstStyle/>
                    <a:p>
                      <a:pPr algn="ctr"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800" b="1" i="0" u="none" strike="noStrike">
                          <a:solidFill>
                            <a:srgbClr val="000000"/>
                          </a:solidFill>
                          <a:effectLst/>
                          <a:latin typeface="Calibri" panose="020F0502020204030204" pitchFamily="34" charset="0"/>
                        </a:rPr>
                        <a:t>71 - 100%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tc>
                  <a:txBody>
                    <a:bodyPr/>
                    <a:lstStyle/>
                    <a:p>
                      <a:pPr algn="l" fontAlgn="b"/>
                      <a:r>
                        <a:rPr lang="en-US" sz="800" b="1" i="0" u="none" strike="noStrike" dirty="0">
                          <a:solidFill>
                            <a:srgbClr val="000000"/>
                          </a:solidFill>
                          <a:effectLst/>
                          <a:latin typeface="Calibri" panose="020F0502020204030204" pitchFamily="34" charset="0"/>
                        </a:rPr>
                        <a:t>High</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EECE1"/>
                    </a:solidFill>
                  </a:tcPr>
                </a:tc>
                <a:extLst>
                  <a:ext uri="{0D108BD9-81ED-4DB2-BD59-A6C34878D82A}">
                    <a16:rowId xmlns:a16="http://schemas.microsoft.com/office/drawing/2014/main" val="1176335267"/>
                  </a:ext>
                </a:extLst>
              </a:tr>
            </a:tbl>
          </a:graphicData>
        </a:graphic>
      </p:graphicFrame>
    </p:spTree>
    <p:extLst>
      <p:ext uri="{BB962C8B-B14F-4D97-AF65-F5344CB8AC3E}">
        <p14:creationId xmlns:p14="http://schemas.microsoft.com/office/powerpoint/2010/main" val="4258063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DC8AA99-7238-42D3-B68A-A4E1B56FEE73}" type="slidenum">
              <a:rPr lang="en-US" smtClean="0"/>
              <a:t>45</a:t>
            </a:fld>
            <a:endParaRPr lang="en-US" dirty="0"/>
          </a:p>
        </p:txBody>
      </p:sp>
      <p:sp>
        <p:nvSpPr>
          <p:cNvPr id="2" name="Title 1"/>
          <p:cNvSpPr>
            <a:spLocks noGrp="1"/>
          </p:cNvSpPr>
          <p:nvPr>
            <p:ph type="title"/>
          </p:nvPr>
        </p:nvSpPr>
        <p:spPr>
          <a:xfrm>
            <a:off x="457200" y="304800"/>
            <a:ext cx="8382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Exercise 8: Questions for Vendors to Gain Confidence in</a:t>
            </a:r>
            <a:br>
              <a:rPr lang="en-US" sz="2400" b="0" dirty="0">
                <a:effectLst/>
                <a:latin typeface="Arial" panose="020B0604020202020204" pitchFamily="34" charset="0"/>
                <a:cs typeface="Arial" panose="020B0604020202020204" pitchFamily="34" charset="0"/>
              </a:rPr>
            </a:br>
            <a:r>
              <a:rPr lang="en-US" sz="2400" b="0" dirty="0">
                <a:effectLst/>
                <a:latin typeface="Arial" panose="020B0604020202020204" pitchFamily="34" charset="0"/>
                <a:cs typeface="Arial" panose="020B0604020202020204" pitchFamily="34" charset="0"/>
              </a:rPr>
              <a:t> ICT Accessibility of Products / Services </a:t>
            </a:r>
          </a:p>
        </p:txBody>
      </p:sp>
      <p:graphicFrame>
        <p:nvGraphicFramePr>
          <p:cNvPr id="6" name="Table 5" descr="Table for External Information  Excercise"/>
          <p:cNvGraphicFramePr>
            <a:graphicFrameLocks noGrp="1"/>
          </p:cNvGraphicFramePr>
          <p:nvPr>
            <p:extLst>
              <p:ext uri="{D42A27DB-BD31-4B8C-83A1-F6EECF244321}">
                <p14:modId xmlns:p14="http://schemas.microsoft.com/office/powerpoint/2010/main" val="2532042936"/>
              </p:ext>
            </p:extLst>
          </p:nvPr>
        </p:nvGraphicFramePr>
        <p:xfrm>
          <a:off x="457200" y="1828800"/>
          <a:ext cx="7543800" cy="4422152"/>
        </p:xfrm>
        <a:graphic>
          <a:graphicData uri="http://schemas.openxmlformats.org/drawingml/2006/table">
            <a:tbl>
              <a:tblPr firstRow="1" bandRow="1">
                <a:tableStyleId>{5C22544A-7EE6-4342-B048-85BDC9FD1C3A}</a:tableStyleId>
              </a:tblPr>
              <a:tblGrid>
                <a:gridCol w="7543800">
                  <a:extLst>
                    <a:ext uri="{9D8B030D-6E8A-4147-A177-3AD203B41FA5}">
                      <a16:colId xmlns:a16="http://schemas.microsoft.com/office/drawing/2014/main" val="20000"/>
                    </a:ext>
                  </a:extLst>
                </a:gridCol>
              </a:tblGrid>
              <a:tr h="287009">
                <a:tc>
                  <a:txBody>
                    <a:bodyPr/>
                    <a:lstStyle/>
                    <a:p>
                      <a:pPr algn="ctr"/>
                      <a:r>
                        <a:rPr lang="en-US" dirty="0">
                          <a:latin typeface="Arial" panose="020B0604020202020204" pitchFamily="34" charset="0"/>
                          <a:cs typeface="Arial" panose="020B0604020202020204" pitchFamily="34" charset="0"/>
                        </a:rPr>
                        <a:t>Questions</a:t>
                      </a:r>
                    </a:p>
                  </a:txBody>
                  <a:tcPr/>
                </a:tc>
                <a:extLst>
                  <a:ext uri="{0D108BD9-81ED-4DB2-BD59-A6C34878D82A}">
                    <a16:rowId xmlns:a16="http://schemas.microsoft.com/office/drawing/2014/main" val="10000"/>
                  </a:ext>
                </a:extLst>
              </a:tr>
              <a:tr h="507049">
                <a:tc>
                  <a:txBody>
                    <a:bodyPr/>
                    <a:lstStyle/>
                    <a:p>
                      <a:pPr algn="ctr"/>
                      <a:r>
                        <a:rPr lang="en-US" dirty="0">
                          <a:latin typeface="Arial" panose="020B0604020202020204" pitchFamily="34" charset="0"/>
                          <a:cs typeface="Arial" panose="020B0604020202020204" pitchFamily="34" charset="0"/>
                        </a:rPr>
                        <a:t>Does your organization have an ICT accessibility policy?</a:t>
                      </a:r>
                    </a:p>
                  </a:txBody>
                  <a:tcPr>
                    <a:solidFill>
                      <a:schemeClr val="accent1">
                        <a:lumMod val="40000"/>
                        <a:lumOff val="60000"/>
                      </a:schemeClr>
                    </a:solidFill>
                  </a:tcPr>
                </a:tc>
                <a:extLst>
                  <a:ext uri="{0D108BD9-81ED-4DB2-BD59-A6C34878D82A}">
                    <a16:rowId xmlns:a16="http://schemas.microsoft.com/office/drawing/2014/main" val="10001"/>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2"/>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3"/>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4"/>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5"/>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6"/>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7"/>
                  </a:ext>
                </a:extLst>
              </a:tr>
              <a:tr h="507049">
                <a:tc>
                  <a:txBody>
                    <a:bodyPr/>
                    <a:lstStyle/>
                    <a:p>
                      <a:endParaRPr lang="en-US" dirty="0">
                        <a:latin typeface="Arial" panose="020B0604020202020204" pitchFamily="34" charset="0"/>
                        <a:cs typeface="Arial" panose="020B0604020202020204" pitchFamily="34" charset="0"/>
                      </a:endParaRPr>
                    </a:p>
                  </a:txBody>
                  <a:tcPr>
                    <a:solidFill>
                      <a:schemeClr val="accent1">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503407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543800" y="6584156"/>
            <a:ext cx="1600200" cy="273844"/>
          </a:xfrm>
          <a:prstGeom prst="rect">
            <a:avLst/>
          </a:prstGeom>
        </p:spPr>
        <p:txBody>
          <a:bodyPr/>
          <a:lstStyle/>
          <a:p>
            <a:pPr algn="r"/>
            <a:fld id="{EDC8AA99-7238-42D3-B68A-A4E1B56FEE73}" type="slidenum">
              <a:rPr lang="en-US" smtClean="0"/>
              <a:pPr algn="r"/>
              <a:t>46</a:t>
            </a:fld>
            <a:endParaRPr lang="en-US" dirty="0"/>
          </a:p>
        </p:txBody>
      </p:sp>
      <p:sp>
        <p:nvSpPr>
          <p:cNvPr id="2" name="Title 1"/>
          <p:cNvSpPr>
            <a:spLocks noGrp="1"/>
          </p:cNvSpPr>
          <p:nvPr>
            <p:ph type="title"/>
          </p:nvPr>
        </p:nvSpPr>
        <p:spPr>
          <a:xfrm>
            <a:off x="228051" y="100781"/>
            <a:ext cx="8682031" cy="1194619"/>
          </a:xfrm>
        </p:spPr>
        <p:txBody>
          <a:bodyPr vert="horz" lIns="68580" tIns="34290" rIns="68580" bIns="34290" rtlCol="0" anchor="ctr">
            <a:noAutofit/>
          </a:bodyPr>
          <a:lstStyle/>
          <a:p>
            <a:pPr algn="r"/>
            <a:r>
              <a:rPr lang="en-US" sz="2400" b="1" dirty="0">
                <a:effectLst/>
                <a:latin typeface="Optima LT Std Medium"/>
                <a:cs typeface="Arial" panose="020B0604020202020204" pitchFamily="34" charset="0"/>
              </a:rPr>
              <a:t>Contract Inclusions for COTS / Development Services</a:t>
            </a:r>
          </a:p>
        </p:txBody>
      </p:sp>
      <p:graphicFrame>
        <p:nvGraphicFramePr>
          <p:cNvPr id="7" name="Content Placeholder 6" descr="Policy excercise table"/>
          <p:cNvGraphicFramePr>
            <a:graphicFrameLocks noGrp="1"/>
          </p:cNvGraphicFramePr>
          <p:nvPr>
            <p:ph idx="1"/>
            <p:extLst>
              <p:ext uri="{D42A27DB-BD31-4B8C-83A1-F6EECF244321}">
                <p14:modId xmlns:p14="http://schemas.microsoft.com/office/powerpoint/2010/main" val="1470491575"/>
              </p:ext>
            </p:extLst>
          </p:nvPr>
        </p:nvGraphicFramePr>
        <p:xfrm>
          <a:off x="228052" y="967560"/>
          <a:ext cx="8682031" cy="5685394"/>
        </p:xfrm>
        <a:graphic>
          <a:graphicData uri="http://schemas.openxmlformats.org/drawingml/2006/table">
            <a:tbl>
              <a:tblPr firstRow="1" bandRow="1">
                <a:tableStyleId>{7DF18680-E054-41AD-8BC1-D1AEF772440D}</a:tableStyleId>
              </a:tblPr>
              <a:tblGrid>
                <a:gridCol w="6934748">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137683">
                  <a:extLst>
                    <a:ext uri="{9D8B030D-6E8A-4147-A177-3AD203B41FA5}">
                      <a16:colId xmlns:a16="http://schemas.microsoft.com/office/drawing/2014/main" val="20002"/>
                    </a:ext>
                  </a:extLst>
                </a:gridCol>
              </a:tblGrid>
              <a:tr h="443090">
                <a:tc>
                  <a:txBody>
                    <a:bodyPr/>
                    <a:lstStyle/>
                    <a:p>
                      <a:pPr algn="l"/>
                      <a:r>
                        <a:rPr lang="en-US" sz="1200" b="1" kern="1200" dirty="0">
                          <a:solidFill>
                            <a:schemeClr val="lt1"/>
                          </a:solidFill>
                          <a:latin typeface="Arial" panose="020B0604020202020204" pitchFamily="34" charset="0"/>
                          <a:ea typeface="+mn-ea"/>
                          <a:cs typeface="Arial" panose="020B0604020202020204" pitchFamily="34" charset="0"/>
                        </a:rPr>
                        <a:t>Contract Inclusions</a:t>
                      </a:r>
                    </a:p>
                  </a:txBody>
                  <a:tcPr marL="68580" marR="68580" marT="34290" marB="34290" anchor="ctr"/>
                </a:tc>
                <a:tc>
                  <a:txBody>
                    <a:bodyPr/>
                    <a:lstStyle/>
                    <a:p>
                      <a:pPr algn="ctr"/>
                      <a:r>
                        <a:rPr lang="en-US" sz="1200" b="1" kern="1200" dirty="0">
                          <a:latin typeface="Arial" panose="020B0604020202020204" pitchFamily="34" charset="0"/>
                          <a:cs typeface="Arial" panose="020B0604020202020204" pitchFamily="34" charset="0"/>
                        </a:rPr>
                        <a:t>COTS</a:t>
                      </a:r>
                      <a:endParaRPr lang="en-US" sz="1200" b="1" kern="1200" dirty="0">
                        <a:solidFill>
                          <a:schemeClr val="lt1"/>
                        </a:solidFill>
                        <a:latin typeface="Arial" panose="020B0604020202020204" pitchFamily="34" charset="0"/>
                        <a:ea typeface="+mn-ea"/>
                        <a:cs typeface="Arial" panose="020B0604020202020204" pitchFamily="34" charset="0"/>
                      </a:endParaRPr>
                    </a:p>
                  </a:txBody>
                  <a:tcPr marL="68580" marR="68580" marT="34290" marB="34290" anchor="ctr"/>
                </a:tc>
                <a:tc>
                  <a:txBody>
                    <a:bodyPr/>
                    <a:lstStyle/>
                    <a:p>
                      <a:pPr algn="ctr"/>
                      <a:r>
                        <a:rPr lang="en-US" sz="1200" b="1" kern="1200" dirty="0">
                          <a:latin typeface="Arial" panose="020B0604020202020204" pitchFamily="34" charset="0"/>
                          <a:cs typeface="Arial" panose="020B0604020202020204" pitchFamily="34" charset="0"/>
                        </a:rPr>
                        <a:t>Development Services</a:t>
                      </a:r>
                      <a:endParaRPr lang="en-US" sz="1200" b="1" kern="1200" dirty="0">
                        <a:solidFill>
                          <a:schemeClr val="lt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val="10000"/>
                  </a:ext>
                </a:extLst>
              </a:tr>
              <a:tr h="495052">
                <a:tc>
                  <a:txBody>
                    <a:bodyPr/>
                    <a:lstStyle/>
                    <a:p>
                      <a:pPr lvl="0"/>
                      <a:r>
                        <a:rPr lang="en-US" sz="1200" b="0" i="0" kern="1200" dirty="0">
                          <a:solidFill>
                            <a:schemeClr val="dk1"/>
                          </a:solidFill>
                          <a:effectLst/>
                          <a:latin typeface="Arial" panose="020B0604020202020204" pitchFamily="34" charset="0"/>
                          <a:ea typeface="+mn-ea"/>
                          <a:cs typeface="Arial" panose="020B0604020202020204" pitchFamily="34" charset="0"/>
                        </a:rPr>
                        <a:t>The accessibility technical standard that you want the deliverable to meet such as WCAG 2.0 AA</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1"/>
                  </a:ext>
                </a:extLst>
              </a:tr>
              <a:tr h="547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Review / approval of accessibility plans / designs at designated checkpoints throughout the development cycle</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3"/>
                  </a:ext>
                </a:extLst>
              </a:tr>
              <a:tr h="49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Review / concurrence of accessibility platforms used for testing</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4"/>
                  </a:ext>
                </a:extLst>
              </a:tr>
              <a:tr h="49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Delivery of accessibility test results documentation and dates to be provided</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5"/>
                  </a:ext>
                </a:extLst>
              </a:tr>
              <a:tr h="4950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Corrective actions criteria (prioritization of accessibility defects /  issues, and resolution plans / dates)</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6"/>
                  </a:ext>
                </a:extLst>
              </a:tr>
              <a:tr h="447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Accessibility related remedies and warranties</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10008"/>
                  </a:ext>
                </a:extLst>
              </a:tr>
              <a:tr h="447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Statement that you may request additional information as needed in support of the vendor deliverables</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2370175330"/>
                  </a:ext>
                </a:extLst>
              </a:tr>
              <a:tr h="629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Arial" panose="020B0604020202020204" pitchFamily="34" charset="0"/>
                          <a:ea typeface="+mn-ea"/>
                          <a:cs typeface="Arial" panose="020B0604020202020204" pitchFamily="34" charset="0"/>
                        </a:rPr>
                        <a:t>Pre delivery letter stating that accessibility documentation (VPATs, etc.) provided during solicitation activities was accurate, supported by and testing performed in accordance with generally accepted accessibility practices (including visual inspection and with an assistive technology.</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val="2887184483"/>
                  </a:ext>
                </a:extLst>
              </a:tr>
              <a:tr h="1189346">
                <a:tc>
                  <a:txBody>
                    <a:bodyPr/>
                    <a:lstStyle/>
                    <a:p>
                      <a:r>
                        <a:rPr lang="en-US" sz="1200" b="0" i="0" kern="1200" dirty="0">
                          <a:solidFill>
                            <a:schemeClr val="dk1"/>
                          </a:solidFill>
                          <a:effectLst/>
                          <a:latin typeface="Arial" panose="020B0604020202020204" pitchFamily="34" charset="0"/>
                          <a:ea typeface="+mn-ea"/>
                          <a:cs typeface="Arial" panose="020B0604020202020204" pitchFamily="34" charset="0"/>
                        </a:rPr>
                        <a:t>Pre deliverable letter stating that accessibility documentation provided during solicitation activities was accurate, and that the deliverable(s) development and testing were performed in accordance with generally accepted accessibility practices (including visual inspection and with an assistive technology),  and that the development test results and other documentation for the contracted deliverable(s) supplied to your organization are accurate, and that the deliverable complies with the specified accessibility standards (or cites exceptions where it doesn’t with a corrective actions plan) </a:t>
                      </a:r>
                      <a:endParaRPr lang="en-US" sz="1200" b="1" dirty="0">
                        <a:latin typeface="Arial" panose="020B0604020202020204" pitchFamily="34" charset="0"/>
                        <a:cs typeface="Arial" panose="020B0604020202020204" pitchFamily="34" charset="0"/>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68580" marR="68580" marT="34290" marB="34290" anchor="ctr"/>
                </a:tc>
                <a:extLst>
                  <a:ext uri="{0D108BD9-81ED-4DB2-BD59-A6C34878D82A}">
                    <a16:rowId xmlns:a16="http://schemas.microsoft.com/office/drawing/2014/main" val="4207944706"/>
                  </a:ext>
                </a:extLst>
              </a:tr>
            </a:tbl>
          </a:graphicData>
        </a:graphic>
      </p:graphicFrame>
    </p:spTree>
    <p:extLst>
      <p:ext uri="{BB962C8B-B14F-4D97-AF65-F5344CB8AC3E}">
        <p14:creationId xmlns:p14="http://schemas.microsoft.com/office/powerpoint/2010/main" val="471531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773732" y="6416675"/>
            <a:ext cx="2133600" cy="365125"/>
          </a:xfrm>
        </p:spPr>
        <p:txBody>
          <a:bodyPr/>
          <a:lstStyle/>
          <a:p>
            <a:fld id="{72DBB371-B01B-4BF2-BA36-E358D4C1FC65}" type="slidenum">
              <a:rPr lang="en-US" altLang="en-US" smtClean="0">
                <a:solidFill>
                  <a:srgbClr val="000000"/>
                </a:solidFill>
              </a:rPr>
              <a:pPr/>
              <a:t>47</a:t>
            </a:fld>
            <a:endParaRPr lang="en-US" altLang="en-US" dirty="0">
              <a:solidFill>
                <a:srgbClr val="000000"/>
              </a:solidFill>
            </a:endParaRPr>
          </a:p>
        </p:txBody>
      </p:sp>
      <p:sp>
        <p:nvSpPr>
          <p:cNvPr id="2" name="Title 1"/>
          <p:cNvSpPr>
            <a:spLocks noGrp="1"/>
          </p:cNvSpPr>
          <p:nvPr>
            <p:ph type="title" idx="4294967295"/>
          </p:nvPr>
        </p:nvSpPr>
        <p:spPr>
          <a:xfrm>
            <a:off x="1676215" y="304800"/>
            <a:ext cx="7239000" cy="1143000"/>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Reference Information</a:t>
            </a:r>
          </a:p>
        </p:txBody>
      </p:sp>
      <p:sp>
        <p:nvSpPr>
          <p:cNvPr id="3" name="Text Placeholder 2"/>
          <p:cNvSpPr>
            <a:spLocks noGrp="1"/>
          </p:cNvSpPr>
          <p:nvPr>
            <p:ph type="body" idx="4294967295"/>
          </p:nvPr>
        </p:nvSpPr>
        <p:spPr>
          <a:xfrm>
            <a:off x="1143185" y="1447800"/>
            <a:ext cx="7848415" cy="4876800"/>
          </a:xfrm>
        </p:spPr>
        <p:txBody>
          <a:bodyPr>
            <a:noAutofit/>
          </a:bodyPr>
          <a:lstStyle/>
          <a:p>
            <a:pPr marL="0" indent="0" rtl="0" eaLnBrk="1" latinLnBrk="0" hangingPunct="1">
              <a:spcBef>
                <a:spcPts val="1200"/>
              </a:spcBef>
              <a:spcAft>
                <a:spcPts val="600"/>
              </a:spcAft>
              <a:buNone/>
            </a:pPr>
            <a:r>
              <a:rPr lang="en-US" sz="1800" b="0" kern="1200" dirty="0">
                <a:solidFill>
                  <a:schemeClr val="tx1"/>
                </a:solidFill>
                <a:effectLst/>
                <a:latin typeface="Arial" panose="020B0604020202020204" pitchFamily="34" charset="0"/>
                <a:cs typeface="Arial" panose="020B0604020202020204" pitchFamily="34" charset="0"/>
                <a:hlinkClick r:id="rId3"/>
              </a:rPr>
              <a:t>Techcheck</a:t>
            </a:r>
            <a:r>
              <a:rPr lang="en-US" sz="1800" b="0" kern="1200" dirty="0">
                <a:solidFill>
                  <a:schemeClr val="tx1"/>
                </a:solidFill>
                <a:effectLst/>
                <a:latin typeface="Arial" panose="020B0604020202020204" pitchFamily="34" charset="0"/>
                <a:cs typeface="Arial" panose="020B0604020202020204" pitchFamily="34" charset="0"/>
              </a:rPr>
              <a:t> – On Line Assessment Tool developed by the </a:t>
            </a:r>
            <a:r>
              <a:rPr lang="en-US" sz="1800" b="0" kern="1200" dirty="0">
                <a:solidFill>
                  <a:schemeClr val="tx1"/>
                </a:solidFill>
                <a:effectLst/>
                <a:latin typeface="Arial" panose="020B0604020202020204" pitchFamily="34" charset="0"/>
                <a:cs typeface="Arial" panose="020B0604020202020204" pitchFamily="34" charset="0"/>
                <a:hlinkClick r:id="rId4"/>
              </a:rPr>
              <a:t>Partnership on Employment and Accessible Technology (PEAT)</a:t>
            </a:r>
            <a:r>
              <a:rPr lang="en-US" sz="1800" b="0" kern="1200" dirty="0">
                <a:solidFill>
                  <a:schemeClr val="tx1"/>
                </a:solidFill>
                <a:effectLst/>
                <a:latin typeface="Arial" panose="020B0604020202020204" pitchFamily="34" charset="0"/>
                <a:cs typeface="Arial" panose="020B0604020202020204" pitchFamily="34" charset="0"/>
              </a:rPr>
              <a:t> and sponsored by the </a:t>
            </a:r>
            <a:r>
              <a:rPr lang="en-US" sz="1800" b="0" kern="1200" dirty="0">
                <a:solidFill>
                  <a:schemeClr val="tx1"/>
                </a:solidFill>
                <a:effectLst/>
                <a:latin typeface="Arial" panose="020B0604020202020204" pitchFamily="34" charset="0"/>
                <a:cs typeface="Arial" panose="020B0604020202020204" pitchFamily="34" charset="0"/>
                <a:hlinkClick r:id="rId5"/>
              </a:rPr>
              <a:t>Office of Disability Employment Policy (ODEP)</a:t>
            </a:r>
            <a:r>
              <a:rPr lang="en-US" sz="1800" b="0" kern="1200" dirty="0">
                <a:solidFill>
                  <a:schemeClr val="tx1"/>
                </a:solidFill>
                <a:effectLst/>
                <a:latin typeface="Arial" panose="020B0604020202020204" pitchFamily="34" charset="0"/>
                <a:cs typeface="Arial" panose="020B0604020202020204" pitchFamily="34" charset="0"/>
              </a:rPr>
              <a:t>, U.S. Department of Labor</a:t>
            </a:r>
            <a:endParaRPr lang="en-US" sz="1800" dirty="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r>
              <a:rPr lang="en-US" sz="1800" b="0" kern="1200" dirty="0">
                <a:solidFill>
                  <a:schemeClr val="tx1"/>
                </a:solidFill>
                <a:effectLst/>
                <a:latin typeface="Arial" panose="020B0604020202020204" pitchFamily="34" charset="0"/>
                <a:cs typeface="Arial" panose="020B0604020202020204" pitchFamily="34" charset="0"/>
                <a:hlinkClick r:id="rId6"/>
              </a:rPr>
              <a:t>W3C – Web Accessibility Initiative</a:t>
            </a:r>
            <a:r>
              <a:rPr lang="en-US" sz="1800" b="0" kern="1200" dirty="0">
                <a:solidFill>
                  <a:schemeClr val="tx1"/>
                </a:solidFill>
                <a:effectLst/>
                <a:latin typeface="Arial" panose="020B0604020202020204" pitchFamily="34" charset="0"/>
                <a:cs typeface="Arial" panose="020B0604020202020204" pitchFamily="34" charset="0"/>
              </a:rPr>
              <a:t> - </a:t>
            </a:r>
            <a:r>
              <a:rPr lang="en-US" sz="1800" b="0" kern="1200" dirty="0">
                <a:solidFill>
                  <a:schemeClr val="tx1"/>
                </a:solidFill>
                <a:effectLst/>
                <a:latin typeface="Arial" panose="020B0604020202020204" pitchFamily="34" charset="0"/>
                <a:cs typeface="Arial" panose="020B0604020202020204" pitchFamily="34" charset="0"/>
                <a:hlinkClick r:id="rId7"/>
              </a:rPr>
              <a:t>Planning and Implementing Web Accessibility</a:t>
            </a:r>
            <a:endParaRPr lang="en-US" sz="1800" dirty="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r>
              <a:rPr lang="en-US" sz="1800" b="0" kern="1200" dirty="0">
                <a:solidFill>
                  <a:schemeClr val="tx1"/>
                </a:solidFill>
                <a:effectLst/>
                <a:latin typeface="Arial" panose="020B0604020202020204" pitchFamily="34" charset="0"/>
                <a:cs typeface="Arial" panose="020B0604020202020204" pitchFamily="34" charset="0"/>
                <a:hlinkClick r:id="rId8"/>
              </a:rPr>
              <a:t>British standard BS-8878 Implementation Guide  </a:t>
            </a:r>
            <a:r>
              <a:rPr lang="en-US" sz="1800" b="0" kern="1200" dirty="0">
                <a:solidFill>
                  <a:schemeClr val="tx1"/>
                </a:solidFill>
                <a:effectLst/>
                <a:latin typeface="Arial" panose="020B0604020202020204" pitchFamily="34" charset="0"/>
                <a:cs typeface="Arial" panose="020B0604020202020204" pitchFamily="34" charset="0"/>
              </a:rPr>
              <a:t>- by Hassell Inclusion - Accessibility business process integration</a:t>
            </a:r>
            <a:endParaRPr lang="en-US" sz="1800" dirty="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r>
              <a:rPr lang="en-US" sz="1800" b="0" kern="1200" dirty="0">
                <a:solidFill>
                  <a:schemeClr val="tx1"/>
                </a:solidFill>
                <a:effectLst/>
                <a:latin typeface="Arial" panose="020B0604020202020204" pitchFamily="34" charset="0"/>
                <a:cs typeface="Arial" panose="020B0604020202020204" pitchFamily="34" charset="0"/>
                <a:hlinkClick r:id="rId9"/>
              </a:rPr>
              <a:t>Strategic IT Accessibility: Enabling the Organization </a:t>
            </a:r>
            <a:r>
              <a:rPr lang="en-US" sz="1800" b="0" kern="1200" dirty="0">
                <a:solidFill>
                  <a:schemeClr val="tx1"/>
                </a:solidFill>
                <a:effectLst/>
                <a:latin typeface="Arial" panose="020B0604020202020204" pitchFamily="34" charset="0"/>
                <a:cs typeface="Arial" panose="020B0604020202020204" pitchFamily="34" charset="0"/>
              </a:rPr>
              <a:t>– Reference book on organizational accessibility enablement, strategy, and implementation </a:t>
            </a:r>
            <a:endParaRPr lang="en-US" sz="1800" dirty="0">
              <a:effectLst/>
              <a:latin typeface="Arial" panose="020B0604020202020204" pitchFamily="34" charset="0"/>
              <a:cs typeface="Arial" panose="020B0604020202020204" pitchFamily="34" charset="0"/>
            </a:endParaRPr>
          </a:p>
          <a:p>
            <a:pPr marL="0" indent="0" rtl="0" eaLnBrk="1" latinLnBrk="0" hangingPunct="1">
              <a:spcBef>
                <a:spcPts val="1200"/>
              </a:spcBef>
              <a:spcAft>
                <a:spcPts val="600"/>
              </a:spcAft>
              <a:buNone/>
            </a:pPr>
            <a:endParaRPr lang="en-US" sz="1800" b="0" kern="1200" dirty="0">
              <a:solidFill>
                <a:schemeClr val="tx1"/>
              </a:solidFill>
              <a:effectLst/>
              <a:latin typeface="Arial" panose="020B0604020202020204" pitchFamily="34" charset="0"/>
              <a:cs typeface="Arial" panose="020B0604020202020204" pitchFamily="34" charset="0"/>
              <a:hlinkClick r:id="rId10"/>
            </a:endParaRPr>
          </a:p>
          <a:p>
            <a:pPr marL="0" indent="0" rtl="0" eaLnBrk="1" latinLnBrk="0" hangingPunct="1">
              <a:spcBef>
                <a:spcPts val="1200"/>
              </a:spcBef>
              <a:spcAft>
                <a:spcPts val="600"/>
              </a:spcAft>
              <a:buNone/>
            </a:pPr>
            <a:r>
              <a:rPr lang="en-US" sz="1800" b="0" kern="1200" dirty="0">
                <a:solidFill>
                  <a:schemeClr val="tx1"/>
                </a:solidFill>
                <a:effectLst/>
                <a:latin typeface="Arial" panose="020B0604020202020204" pitchFamily="34" charset="0"/>
                <a:cs typeface="Arial" panose="020B0604020202020204" pitchFamily="34" charset="0"/>
                <a:hlinkClick r:id="rId10"/>
              </a:rPr>
              <a:t>Policy Driven Adoption for Accessibility (PDAA) Papers from NASCIO</a:t>
            </a:r>
          </a:p>
          <a:p>
            <a:pPr marL="0" indent="0" rtl="0" eaLnBrk="1" latinLnBrk="0" hangingPunct="1">
              <a:spcBef>
                <a:spcPts val="1200"/>
              </a:spcBef>
              <a:spcAft>
                <a:spcPts val="600"/>
              </a:spcAft>
              <a:buNone/>
            </a:pPr>
            <a:r>
              <a:rPr lang="en-US" sz="1800" b="0" kern="1200" dirty="0">
                <a:solidFill>
                  <a:schemeClr val="tx1"/>
                </a:solidFill>
                <a:effectLst/>
                <a:latin typeface="Arial" panose="020B0604020202020204" pitchFamily="34" charset="0"/>
                <a:cs typeface="Arial" panose="020B0604020202020204" pitchFamily="34" charset="0"/>
                <a:hlinkClick r:id="rId10"/>
              </a:rPr>
              <a:t>Accessibility Implementation Framework</a:t>
            </a:r>
            <a:r>
              <a:rPr lang="en-US" sz="1800" b="0" kern="1200" dirty="0">
                <a:solidFill>
                  <a:schemeClr val="tx1"/>
                </a:solidFill>
                <a:effectLst/>
                <a:latin typeface="Arial" panose="020B0604020202020204" pitchFamily="34" charset="0"/>
                <a:cs typeface="Arial" panose="020B0604020202020204" pitchFamily="34" charset="0"/>
              </a:rPr>
              <a:t>, Texas Department of Information Resources -  A comprehensive framework and project plan to guide an organization’s IT accessibility program and initiatives   </a:t>
            </a:r>
            <a:endParaRPr lang="en-US" sz="1800" dirty="0">
              <a:effectLst/>
              <a:latin typeface="Arial" panose="020B0604020202020204" pitchFamily="34" charset="0"/>
              <a:cs typeface="Arial" panose="020B0604020202020204" pitchFamily="34" charset="0"/>
            </a:endParaRPr>
          </a:p>
        </p:txBody>
      </p:sp>
      <p:grpSp>
        <p:nvGrpSpPr>
          <p:cNvPr id="4" name="Group 3" descr="logos and illustrations for PDAA reference Information"/>
          <p:cNvGrpSpPr/>
          <p:nvPr/>
        </p:nvGrpSpPr>
        <p:grpSpPr>
          <a:xfrm>
            <a:off x="122023" y="1752600"/>
            <a:ext cx="1020977" cy="4998690"/>
            <a:chOff x="122023" y="1752600"/>
            <a:chExt cx="1020977" cy="4998690"/>
          </a:xfrm>
        </p:grpSpPr>
        <p:pic>
          <p:nvPicPr>
            <p:cNvPr id="7" name="Picture 6" descr="Book Cover for Strategic IT Accessibility by Jeff Kline"/>
            <p:cNvPicPr>
              <a:picLocks noChangeAspect="1"/>
            </p:cNvPicPr>
            <p:nvPr/>
          </p:nvPicPr>
          <p:blipFill>
            <a:blip r:embed="rId11"/>
            <a:stretch>
              <a:fillRect/>
            </a:stretch>
          </p:blipFill>
          <p:spPr>
            <a:xfrm>
              <a:off x="357406" y="4114800"/>
              <a:ext cx="480794" cy="714416"/>
            </a:xfrm>
            <a:prstGeom prst="rect">
              <a:avLst/>
            </a:prstGeom>
          </p:spPr>
        </p:pic>
        <p:pic>
          <p:nvPicPr>
            <p:cNvPr id="9" name="Picture 8" descr="WAI/W3c logo"/>
            <p:cNvPicPr>
              <a:picLocks noChangeAspect="1"/>
            </p:cNvPicPr>
            <p:nvPr/>
          </p:nvPicPr>
          <p:blipFill>
            <a:blip r:embed="rId12"/>
            <a:stretch>
              <a:fillRect/>
            </a:stretch>
          </p:blipFill>
          <p:spPr>
            <a:xfrm>
              <a:off x="152400" y="2667000"/>
              <a:ext cx="838200" cy="295275"/>
            </a:xfrm>
            <a:prstGeom prst="rect">
              <a:avLst/>
            </a:prstGeom>
          </p:spPr>
        </p:pic>
        <p:pic>
          <p:nvPicPr>
            <p:cNvPr id="10" name="Picture 9" descr="BS8878 book cover"/>
            <p:cNvPicPr>
              <a:picLocks noChangeAspect="1"/>
            </p:cNvPicPr>
            <p:nvPr/>
          </p:nvPicPr>
          <p:blipFill>
            <a:blip r:embed="rId13"/>
            <a:stretch>
              <a:fillRect/>
            </a:stretch>
          </p:blipFill>
          <p:spPr>
            <a:xfrm>
              <a:off x="122023" y="3290818"/>
              <a:ext cx="503023" cy="715840"/>
            </a:xfrm>
            <a:prstGeom prst="rect">
              <a:avLst/>
            </a:prstGeom>
          </p:spPr>
        </p:pic>
        <p:pic>
          <p:nvPicPr>
            <p:cNvPr id="11" name="Picture 10" descr="Accessibility Framework Diagram"/>
            <p:cNvPicPr>
              <a:picLocks noChangeAspect="1"/>
            </p:cNvPicPr>
            <p:nvPr/>
          </p:nvPicPr>
          <p:blipFill>
            <a:blip r:embed="rId14"/>
            <a:stretch>
              <a:fillRect/>
            </a:stretch>
          </p:blipFill>
          <p:spPr>
            <a:xfrm>
              <a:off x="132494" y="6019799"/>
              <a:ext cx="975322" cy="731491"/>
            </a:xfrm>
            <a:prstGeom prst="rect">
              <a:avLst/>
            </a:prstGeom>
          </p:spPr>
        </p:pic>
        <p:pic>
          <p:nvPicPr>
            <p:cNvPr id="13" name="Picture 12" descr="PEAT logo"/>
            <p:cNvPicPr>
              <a:picLocks noChangeAspect="1"/>
            </p:cNvPicPr>
            <p:nvPr/>
          </p:nvPicPr>
          <p:blipFill>
            <a:blip r:embed="rId15"/>
            <a:stretch>
              <a:fillRect/>
            </a:stretch>
          </p:blipFill>
          <p:spPr>
            <a:xfrm>
              <a:off x="152400" y="1752600"/>
              <a:ext cx="762000" cy="336884"/>
            </a:xfrm>
            <a:prstGeom prst="rect">
              <a:avLst/>
            </a:prstGeom>
          </p:spPr>
        </p:pic>
        <p:pic>
          <p:nvPicPr>
            <p:cNvPr id="14" name="Picture 13" descr="J. Hassell Book cover"/>
            <p:cNvPicPr>
              <a:picLocks noChangeAspect="1"/>
            </p:cNvPicPr>
            <p:nvPr/>
          </p:nvPicPr>
          <p:blipFill>
            <a:blip r:embed="rId16"/>
            <a:stretch>
              <a:fillRect/>
            </a:stretch>
          </p:blipFill>
          <p:spPr>
            <a:xfrm>
              <a:off x="655423" y="3276600"/>
              <a:ext cx="487577" cy="710394"/>
            </a:xfrm>
            <a:prstGeom prst="rect">
              <a:avLst/>
            </a:prstGeom>
          </p:spPr>
        </p:pic>
      </p:grpSp>
      <p:pic>
        <p:nvPicPr>
          <p:cNvPr id="5122" name="Picture 2" descr="NASCIO Logo">
            <a:extLst>
              <a:ext uri="{FF2B5EF4-FFF2-40B4-BE49-F238E27FC236}">
                <a16:creationId xmlns:a16="http://schemas.microsoft.com/office/drawing/2014/main" id="{C7591F83-5A4A-4AAB-AD39-157BB2C2432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2400" y="5223679"/>
            <a:ext cx="1052818" cy="56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826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8738419" y="6400800"/>
            <a:ext cx="381000" cy="365125"/>
          </a:xfrm>
        </p:spPr>
        <p:txBody>
          <a:bodyPr/>
          <a:lstStyle/>
          <a:p>
            <a:fld id="{72DBB371-B01B-4BF2-BA36-E358D4C1FC65}" type="slidenum">
              <a:rPr lang="en-US" altLang="en-US" b="1" smtClean="0">
                <a:solidFill>
                  <a:schemeClr val="tx1"/>
                </a:solidFill>
              </a:rPr>
              <a:pPr/>
              <a:t>48</a:t>
            </a:fld>
            <a:endParaRPr lang="en-US" altLang="en-US" b="1" dirty="0">
              <a:solidFill>
                <a:schemeClr val="tx1"/>
              </a:solidFill>
            </a:endParaRPr>
          </a:p>
        </p:txBody>
      </p:sp>
      <p:sp>
        <p:nvSpPr>
          <p:cNvPr id="2" name="Title 1"/>
          <p:cNvSpPr>
            <a:spLocks noGrp="1"/>
          </p:cNvSpPr>
          <p:nvPr>
            <p:ph type="title"/>
          </p:nvPr>
        </p:nvSpPr>
        <p:spPr>
          <a:xfrm>
            <a:off x="711802" y="2651673"/>
            <a:ext cx="7772400" cy="1362075"/>
          </a:xfrm>
        </p:spPr>
        <p:txBody>
          <a:bodyPr/>
          <a:lstStyle/>
          <a:p>
            <a:pPr algn="r"/>
            <a:r>
              <a:rPr lang="en-US" b="0" dirty="0">
                <a:solidFill>
                  <a:schemeClr val="bg1"/>
                </a:solidFill>
                <a:effectLst/>
                <a:latin typeface="Arial" panose="020B0604020202020204" pitchFamily="34" charset="0"/>
                <a:cs typeface="Arial" panose="020B0604020202020204" pitchFamily="34" charset="0"/>
              </a:rPr>
              <a:t>Wrap-up / questions?</a:t>
            </a:r>
          </a:p>
        </p:txBody>
      </p:sp>
    </p:spTree>
    <p:extLst>
      <p:ext uri="{BB962C8B-B14F-4D97-AF65-F5344CB8AC3E}">
        <p14:creationId xmlns:p14="http://schemas.microsoft.com/office/powerpoint/2010/main" val="337974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6773732" y="6356350"/>
            <a:ext cx="2133600" cy="365125"/>
          </a:xfrm>
        </p:spPr>
        <p:txBody>
          <a:bodyPr/>
          <a:lstStyle/>
          <a:p>
            <a:fld id="{EDC8AA99-7238-42D3-B68A-A4E1B56FEE73}" type="slidenum">
              <a:rPr lang="en-US" smtClean="0"/>
              <a:t>5</a:t>
            </a:fld>
            <a:endParaRPr lang="en-US" dirty="0"/>
          </a:p>
        </p:txBody>
      </p:sp>
      <p:sp>
        <p:nvSpPr>
          <p:cNvPr id="89090" name="Rectangle 2"/>
          <p:cNvSpPr>
            <a:spLocks noGrp="1" noChangeArrowheads="1"/>
          </p:cNvSpPr>
          <p:nvPr>
            <p:ph type="title"/>
          </p:nvPr>
        </p:nvSpPr>
        <p:spPr>
          <a:xfrm>
            <a:off x="228600" y="457200"/>
            <a:ext cx="8686800" cy="457200"/>
          </a:xfrm>
        </p:spPr>
        <p:txBody>
          <a:bodyPr vert="horz" lIns="91440" tIns="45720" rIns="91440" bIns="45720" rtlCol="0" anchor="ctr">
            <a:normAutofit fontScale="90000"/>
          </a:bodyPr>
          <a:lstStyle/>
          <a:p>
            <a:pPr algn="r"/>
            <a:r>
              <a:rPr lang="en-US" sz="2400" b="0" dirty="0">
                <a:effectLst/>
                <a:latin typeface="Arial" panose="020B0604020202020204" pitchFamily="34" charset="0"/>
                <a:cs typeface="Arial" panose="020B0604020202020204" pitchFamily="34" charset="0"/>
              </a:rPr>
              <a:t>A Few Example Areas of an Organization </a:t>
            </a:r>
            <a:br>
              <a:rPr lang="en-US" sz="2400" b="0" dirty="0">
                <a:effectLst/>
                <a:latin typeface="Arial" panose="020B0604020202020204" pitchFamily="34" charset="0"/>
                <a:cs typeface="Arial" panose="020B0604020202020204" pitchFamily="34" charset="0"/>
              </a:rPr>
            </a:br>
            <a:r>
              <a:rPr lang="en-US" sz="2400" b="0" dirty="0">
                <a:effectLst/>
                <a:latin typeface="Arial" panose="020B0604020202020204" pitchFamily="34" charset="0"/>
                <a:cs typeface="Arial" panose="020B0604020202020204" pitchFamily="34" charset="0"/>
              </a:rPr>
              <a:t>Where ICT Accessibility Impacts Can Occur</a:t>
            </a:r>
          </a:p>
        </p:txBody>
      </p:sp>
      <p:sp>
        <p:nvSpPr>
          <p:cNvPr id="89091" name="Rectangle 3"/>
          <p:cNvSpPr>
            <a:spLocks noGrp="1" noChangeArrowheads="1"/>
          </p:cNvSpPr>
          <p:nvPr>
            <p:ph idx="1"/>
          </p:nvPr>
        </p:nvSpPr>
        <p:spPr>
          <a:xfrm>
            <a:off x="533962" y="1756968"/>
            <a:ext cx="7805679" cy="4853440"/>
          </a:xfrm>
        </p:spPr>
        <p:txBody>
          <a:bodyPr>
            <a:normAutofit fontScale="92500" lnSpcReduction="20000"/>
          </a:bodyPr>
          <a:lstStyle/>
          <a:p>
            <a:pPr>
              <a:spcBef>
                <a:spcPts val="600"/>
              </a:spcBef>
            </a:pPr>
            <a:r>
              <a:rPr lang="en-US" dirty="0">
                <a:latin typeface="Arial" panose="020B0604020202020204" pitchFamily="34" charset="0"/>
                <a:cs typeface="Arial" panose="020B0604020202020204" pitchFamily="34" charset="0"/>
              </a:rPr>
              <a:t>Internet site and applications development</a:t>
            </a:r>
          </a:p>
          <a:p>
            <a:pPr>
              <a:spcBef>
                <a:spcPts val="600"/>
              </a:spcBef>
            </a:pPr>
            <a:r>
              <a:rPr lang="en-US" dirty="0">
                <a:latin typeface="Arial" panose="020B0604020202020204" pitchFamily="34" charset="0"/>
                <a:cs typeface="Arial" panose="020B0604020202020204" pitchFamily="34" charset="0"/>
              </a:rPr>
              <a:t>Intranet site and applications development</a:t>
            </a:r>
          </a:p>
          <a:p>
            <a:pPr>
              <a:spcBef>
                <a:spcPts val="600"/>
              </a:spcBef>
            </a:pPr>
            <a:r>
              <a:rPr lang="en-US" dirty="0">
                <a:latin typeface="Arial" panose="020B0604020202020204" pitchFamily="34" charset="0"/>
                <a:cs typeface="Arial" panose="020B0604020202020204" pitchFamily="34" charset="0"/>
              </a:rPr>
              <a:t>Procurement </a:t>
            </a:r>
          </a:p>
          <a:p>
            <a:pPr>
              <a:spcBef>
                <a:spcPts val="600"/>
              </a:spcBef>
            </a:pPr>
            <a:r>
              <a:rPr lang="en-US" dirty="0">
                <a:latin typeface="Arial" panose="020B0604020202020204" pitchFamily="34" charset="0"/>
                <a:cs typeface="Arial" panose="020B0604020202020204" pitchFamily="34" charset="0"/>
              </a:rPr>
              <a:t>Sales</a:t>
            </a:r>
          </a:p>
          <a:p>
            <a:pPr>
              <a:spcBef>
                <a:spcPts val="600"/>
              </a:spcBef>
            </a:pPr>
            <a:r>
              <a:rPr lang="en-US" dirty="0">
                <a:latin typeface="Arial" panose="020B0604020202020204" pitchFamily="34" charset="0"/>
                <a:cs typeface="Arial" panose="020B0604020202020204" pitchFamily="34" charset="0"/>
              </a:rPr>
              <a:t>Legal / civil rights</a:t>
            </a:r>
          </a:p>
          <a:p>
            <a:pPr>
              <a:spcBef>
                <a:spcPts val="600"/>
              </a:spcBef>
            </a:pPr>
            <a:r>
              <a:rPr lang="en-US" dirty="0">
                <a:latin typeface="Arial" panose="020B0604020202020204" pitchFamily="34" charset="0"/>
                <a:cs typeface="Arial" panose="020B0604020202020204" pitchFamily="34" charset="0"/>
              </a:rPr>
              <a:t>Executive management</a:t>
            </a:r>
          </a:p>
          <a:p>
            <a:pPr>
              <a:spcBef>
                <a:spcPts val="600"/>
              </a:spcBef>
            </a:pPr>
            <a:r>
              <a:rPr lang="en-US" dirty="0">
                <a:latin typeface="Arial" panose="020B0604020202020204" pitchFamily="34" charset="0"/>
                <a:cs typeface="Arial" panose="020B0604020202020204" pitchFamily="34" charset="0"/>
              </a:rPr>
              <a:t>Internal / external communications / PR</a:t>
            </a:r>
          </a:p>
          <a:p>
            <a:pPr>
              <a:spcBef>
                <a:spcPts val="600"/>
              </a:spcBef>
            </a:pPr>
            <a:r>
              <a:rPr lang="en-US" dirty="0">
                <a:latin typeface="Arial" panose="020B0604020202020204" pitchFamily="34" charset="0"/>
                <a:cs typeface="Arial" panose="020B0604020202020204" pitchFamily="34" charset="0"/>
              </a:rPr>
              <a:t>Department / class required IT</a:t>
            </a:r>
          </a:p>
          <a:p>
            <a:pPr>
              <a:spcBef>
                <a:spcPts val="600"/>
              </a:spcBef>
            </a:pPr>
            <a:r>
              <a:rPr lang="en-US" dirty="0">
                <a:latin typeface="Arial" panose="020B0604020202020204" pitchFamily="34" charset="0"/>
                <a:cs typeface="Arial" panose="020B0604020202020204" pitchFamily="34" charset="0"/>
              </a:rPr>
              <a:t>HR (employees)</a:t>
            </a:r>
          </a:p>
          <a:p>
            <a:pPr>
              <a:spcBef>
                <a:spcPts val="600"/>
              </a:spcBef>
            </a:pPr>
            <a:r>
              <a:rPr lang="en-US" dirty="0">
                <a:latin typeface="Arial" panose="020B0604020202020204" pitchFamily="34" charset="0"/>
                <a:cs typeface="Arial" panose="020B0604020202020204" pitchFamily="34" charset="0"/>
              </a:rPr>
              <a:t>Learning tools (</a:t>
            </a:r>
            <a:r>
              <a:rPr lang="en-US" dirty="0" err="1">
                <a:latin typeface="Arial" panose="020B0604020202020204" pitchFamily="34" charset="0"/>
                <a:cs typeface="Arial" panose="020B0604020202020204" pitchFamily="34" charset="0"/>
              </a:rPr>
              <a:t>hw</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sw</a:t>
            </a:r>
            <a:r>
              <a:rPr lang="en-US" dirty="0">
                <a:latin typeface="Arial" panose="020B0604020202020204" pitchFamily="34" charset="0"/>
                <a:cs typeface="Arial" panose="020B0604020202020204" pitchFamily="34" charset="0"/>
              </a:rPr>
              <a:t>)</a:t>
            </a:r>
          </a:p>
          <a:p>
            <a:pPr>
              <a:spcBef>
                <a:spcPts val="600"/>
              </a:spcBef>
            </a:pPr>
            <a:r>
              <a:rPr lang="en-US" dirty="0">
                <a:latin typeface="Arial" panose="020B0604020202020204" pitchFamily="34" charset="0"/>
                <a:cs typeface="Arial" panose="020B0604020202020204" pitchFamily="34" charset="0"/>
              </a:rPr>
              <a:t>System admin user interfaces </a:t>
            </a:r>
          </a:p>
          <a:p>
            <a:pPr>
              <a:spcBef>
                <a:spcPts val="600"/>
              </a:spcBef>
            </a:pPr>
            <a:r>
              <a:rPr lang="en-US" dirty="0">
                <a:latin typeface="Arial" panose="020B0604020202020204" pitchFamily="34" charset="0"/>
                <a:cs typeface="Arial" panose="020B0604020202020204" pitchFamily="34" charset="0"/>
              </a:rPr>
              <a:t>Student services</a:t>
            </a:r>
          </a:p>
          <a:p>
            <a:pPr>
              <a:spcBef>
                <a:spcPts val="600"/>
              </a:spcBef>
            </a:pPr>
            <a:r>
              <a:rPr lang="en-US" dirty="0">
                <a:latin typeface="Arial" panose="020B0604020202020204" pitchFamily="34" charset="0"/>
                <a:cs typeface="Arial" panose="020B0604020202020204" pitchFamily="34" charset="0"/>
              </a:rPr>
              <a:t>Business controls / compliance office</a:t>
            </a:r>
          </a:p>
          <a:p>
            <a:pPr>
              <a:spcBef>
                <a:spcPts val="600"/>
              </a:spcBef>
            </a:pPr>
            <a:r>
              <a:rPr lang="en-US" dirty="0">
                <a:latin typeface="Arial" panose="020B0604020202020204" pitchFamily="34" charset="0"/>
                <a:cs typeface="Arial" panose="020B0604020202020204" pitchFamily="34" charset="0"/>
              </a:rPr>
              <a:t>Etc.</a:t>
            </a:r>
          </a:p>
        </p:txBody>
      </p:sp>
      <p:pic>
        <p:nvPicPr>
          <p:cNvPr id="9219" name="Picture 3" descr="Section of an org 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710" y="3705250"/>
            <a:ext cx="1992713" cy="19484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492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6773732" y="6356350"/>
            <a:ext cx="2133600" cy="365125"/>
          </a:xfrm>
        </p:spPr>
        <p:txBody>
          <a:bodyPr/>
          <a:lstStyle/>
          <a:p>
            <a:fld id="{EDC8AA99-7238-42D3-B68A-A4E1B56FEE73}" type="slidenum">
              <a:rPr lang="en-US" smtClean="0"/>
              <a:t>6</a:t>
            </a:fld>
            <a:endParaRPr lang="en-US" dirty="0"/>
          </a:p>
        </p:txBody>
      </p:sp>
      <p:sp>
        <p:nvSpPr>
          <p:cNvPr id="89090" name="Rectangle 2"/>
          <p:cNvSpPr>
            <a:spLocks noGrp="1" noChangeArrowheads="1"/>
          </p:cNvSpPr>
          <p:nvPr>
            <p:ph type="title"/>
          </p:nvPr>
        </p:nvSpPr>
        <p:spPr>
          <a:xfrm>
            <a:off x="304800" y="946674"/>
            <a:ext cx="8686800" cy="457200"/>
          </a:xfrm>
        </p:spPr>
        <p:txBody>
          <a:bodyPr vert="horz" lIns="91440" tIns="45720" rIns="91440" bIns="45720" rtlCol="0" anchor="ctr">
            <a:normAutofit fontScale="90000"/>
          </a:bodyPr>
          <a:lstStyle/>
          <a:p>
            <a:pPr algn="r"/>
            <a:r>
              <a:rPr lang="en-US" altLang="en-US" sz="2400" b="0" dirty="0">
                <a:effectLst/>
                <a:latin typeface="Arial" panose="020B0604020202020204" pitchFamily="34" charset="0"/>
                <a:cs typeface="Arial" panose="020B0604020202020204" pitchFamily="34" charset="0"/>
              </a:rPr>
              <a:t>ICT Accessibility-related Complaints / Legal Inquiries on the Rise </a:t>
            </a:r>
            <a:br>
              <a:rPr lang="en-US" altLang="en-US" sz="2400" b="0" dirty="0">
                <a:effectLst/>
                <a:latin typeface="Arial" panose="020B0604020202020204" pitchFamily="34" charset="0"/>
                <a:cs typeface="Arial" panose="020B0604020202020204" pitchFamily="34" charset="0"/>
              </a:rPr>
            </a:br>
            <a:r>
              <a:rPr lang="en-US" altLang="en-US" sz="2400" b="0" dirty="0">
                <a:effectLst/>
                <a:latin typeface="Arial" panose="020B0604020202020204" pitchFamily="34" charset="0"/>
                <a:cs typeface="Arial" panose="020B0604020202020204" pitchFamily="34" charset="0"/>
              </a:rPr>
              <a:t> </a:t>
            </a:r>
            <a:br>
              <a:rPr lang="en-US" altLang="en-US" sz="2400" b="0" dirty="0">
                <a:effectLst/>
                <a:latin typeface="Arial" panose="020B0604020202020204" pitchFamily="34" charset="0"/>
                <a:cs typeface="Arial" panose="020B0604020202020204" pitchFamily="34" charset="0"/>
              </a:rPr>
            </a:br>
            <a:endParaRPr lang="en-US" sz="2400" b="0" dirty="0">
              <a:effectLst/>
              <a:latin typeface="Arial" panose="020B0604020202020204" pitchFamily="34" charset="0"/>
              <a:cs typeface="Arial" panose="020B0604020202020204" pitchFamily="34" charset="0"/>
            </a:endParaRPr>
          </a:p>
        </p:txBody>
      </p:sp>
      <p:sp>
        <p:nvSpPr>
          <p:cNvPr id="10" name="Text Placeholder 2"/>
          <p:cNvSpPr>
            <a:spLocks noGrp="1"/>
          </p:cNvSpPr>
          <p:nvPr>
            <p:ph idx="1"/>
          </p:nvPr>
        </p:nvSpPr>
        <p:spPr>
          <a:xfrm>
            <a:off x="152399" y="1600200"/>
            <a:ext cx="8640857" cy="6477000"/>
          </a:xfrm>
        </p:spPr>
        <p:txBody>
          <a:bodyPr>
            <a:normAutofit/>
          </a:bodyPr>
          <a:lstStyle/>
          <a:p>
            <a:pPr>
              <a:spcBef>
                <a:spcPts val="600"/>
              </a:spcBef>
              <a:spcAft>
                <a:spcPts val="600"/>
              </a:spcAft>
            </a:pPr>
            <a:r>
              <a:rPr lang="en-US" dirty="0"/>
              <a:t>Filed as discrimination complaints under the ADA</a:t>
            </a:r>
          </a:p>
          <a:p>
            <a:r>
              <a:rPr lang="en-US" dirty="0"/>
              <a:t>Number Of Federal Website Accessibility Lawsuits Nearly Triple, Exceeding 2250 In 2018</a:t>
            </a:r>
          </a:p>
          <a:p>
            <a:pPr>
              <a:spcBef>
                <a:spcPts val="600"/>
              </a:spcBef>
              <a:spcAft>
                <a:spcPts val="600"/>
              </a:spcAft>
            </a:pPr>
            <a:r>
              <a:rPr lang="en-US" dirty="0"/>
              <a:t>“Drive-by” lawsuits and demand </a:t>
            </a:r>
            <a:r>
              <a:rPr lang="en-US" dirty="0" err="1"/>
              <a:t>lettersunder</a:t>
            </a:r>
            <a:r>
              <a:rPr lang="en-US" dirty="0"/>
              <a:t> the Americans with Disabilities Act (ADA) are more prevalent than ever and continue to rise.</a:t>
            </a:r>
          </a:p>
          <a:p>
            <a:pPr>
              <a:spcBef>
                <a:spcPts val="600"/>
              </a:spcBef>
              <a:spcAft>
                <a:spcPts val="600"/>
              </a:spcAft>
            </a:pPr>
            <a:r>
              <a:rPr lang="en-US" dirty="0"/>
              <a:t>No plan for web accessibility technical standards from DOJ Was proposed, now “inactive” </a:t>
            </a:r>
            <a:r>
              <a:rPr lang="en-US" b="1" u="sng" dirty="0"/>
              <a:t>however, little impact on litigation moving through the courts, with settlements using WCAG2.0AA as the TS for compliance</a:t>
            </a:r>
          </a:p>
          <a:p>
            <a:pPr lvl="1">
              <a:spcBef>
                <a:spcPts val="600"/>
              </a:spcBef>
              <a:spcAft>
                <a:spcPts val="600"/>
              </a:spcAft>
            </a:pPr>
            <a:endParaRPr lang="en-US" sz="1800" dirty="0"/>
          </a:p>
        </p:txBody>
      </p:sp>
      <p:pic>
        <p:nvPicPr>
          <p:cNvPr id="4" name="Picture 3" descr="Logo collection"/>
          <p:cNvPicPr>
            <a:picLocks noChangeAspect="1"/>
          </p:cNvPicPr>
          <p:nvPr/>
        </p:nvPicPr>
        <p:blipFill>
          <a:blip r:embed="rId3"/>
          <a:stretch>
            <a:fillRect/>
          </a:stretch>
        </p:blipFill>
        <p:spPr>
          <a:xfrm>
            <a:off x="6553200" y="5324656"/>
            <a:ext cx="1456605" cy="1457144"/>
          </a:xfrm>
          <a:prstGeom prst="rect">
            <a:avLst/>
          </a:prstGeom>
        </p:spPr>
      </p:pic>
    </p:spTree>
    <p:extLst>
      <p:ext uri="{BB962C8B-B14F-4D97-AF65-F5344CB8AC3E}">
        <p14:creationId xmlns:p14="http://schemas.microsoft.com/office/powerpoint/2010/main" val="32620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7" name="Slide Number Placeholder 20"/>
          <p:cNvSpPr>
            <a:spLocks noGrp="1"/>
          </p:cNvSpPr>
          <p:nvPr>
            <p:ph type="sldNum" sz="quarter" idx="4294967295"/>
          </p:nvPr>
        </p:nvSpPr>
        <p:spPr>
          <a:xfrm>
            <a:off x="8610600" y="6437312"/>
            <a:ext cx="451738" cy="344488"/>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D1D0B3B6-D301-43C7-B6A3-252F19F49BAB}" type="slidenum">
              <a:rPr lang="en-US" sz="1200" smtClean="0">
                <a:latin typeface="Arial" panose="020B0604020202020204" pitchFamily="34" charset="0"/>
                <a:cs typeface="Arial" panose="020B0604020202020204" pitchFamily="34" charset="0"/>
              </a:rPr>
              <a:pPr/>
              <a:t>7</a:t>
            </a:fld>
            <a:endParaRPr lang="en-US" sz="1200" dirty="0">
              <a:latin typeface="Arial" panose="020B0604020202020204" pitchFamily="34" charset="0"/>
              <a:cs typeface="Arial" panose="020B0604020202020204" pitchFamily="34" charset="0"/>
            </a:endParaRPr>
          </a:p>
        </p:txBody>
      </p:sp>
      <p:sp>
        <p:nvSpPr>
          <p:cNvPr id="19458" name="Rectangle 3"/>
          <p:cNvSpPr>
            <a:spLocks noGrp="1" noChangeArrowheads="1"/>
          </p:cNvSpPr>
          <p:nvPr>
            <p:ph type="title"/>
          </p:nvPr>
        </p:nvSpPr>
        <p:spPr>
          <a:xfrm>
            <a:off x="508945" y="544513"/>
            <a:ext cx="8466835" cy="750887"/>
          </a:xfr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IT Accessibility Regulations</a:t>
            </a:r>
          </a:p>
        </p:txBody>
      </p:sp>
      <p:sp>
        <p:nvSpPr>
          <p:cNvPr id="19459" name="Rectangle 4"/>
          <p:cNvSpPr>
            <a:spLocks noGrp="1" noChangeArrowheads="1"/>
          </p:cNvSpPr>
          <p:nvPr>
            <p:ph idx="1"/>
          </p:nvPr>
        </p:nvSpPr>
        <p:spPr>
          <a:xfrm>
            <a:off x="128084" y="1392502"/>
            <a:ext cx="8714916" cy="5044810"/>
          </a:xfrm>
        </p:spPr>
        <p:txBody>
          <a:bodyPr>
            <a:noAutofit/>
          </a:bodyPr>
          <a:lstStyle/>
          <a:p>
            <a:pPr marL="0" indent="0" eaLnBrk="1" hangingPunct="1">
              <a:spcBef>
                <a:spcPts val="0"/>
              </a:spcBef>
              <a:buNone/>
            </a:pPr>
            <a:r>
              <a:rPr lang="en-US" sz="1800" b="1" dirty="0">
                <a:latin typeface="Arial" panose="020B0604020202020204" pitchFamily="34" charset="0"/>
                <a:cs typeface="Arial" panose="020B0604020202020204" pitchFamily="34" charset="0"/>
              </a:rPr>
              <a:t>There are IT accessibility regulations in </a:t>
            </a:r>
          </a:p>
          <a:p>
            <a:pPr>
              <a:spcBef>
                <a:spcPts val="0"/>
              </a:spcBef>
              <a:buFont typeface="Arial" pitchFamily="34" charset="0"/>
              <a:buChar char="•"/>
            </a:pPr>
            <a:r>
              <a:rPr lang="en-US" sz="1800" dirty="0">
                <a:latin typeface="Arial" panose="020B0604020202020204" pitchFamily="34" charset="0"/>
                <a:cs typeface="Arial" panose="020B0604020202020204" pitchFamily="34" charset="0"/>
              </a:rPr>
              <a:t>Many countries around the world</a:t>
            </a:r>
          </a:p>
          <a:p>
            <a:pPr>
              <a:spcBef>
                <a:spcPts val="0"/>
              </a:spcBef>
            </a:pPr>
            <a:r>
              <a:rPr lang="en-US" sz="1800" dirty="0">
                <a:latin typeface="Arial" panose="020B0604020202020204" pitchFamily="34" charset="0"/>
                <a:cs typeface="Arial" panose="020B0604020202020204" pitchFamily="34" charset="0"/>
              </a:rPr>
              <a:t>Most cite accessibility technical standards</a:t>
            </a:r>
          </a:p>
          <a:p>
            <a:pPr>
              <a:spcBef>
                <a:spcPts val="0"/>
              </a:spcBef>
              <a:buFont typeface="Arial" pitchFamily="34" charset="0"/>
              <a:buChar char="•"/>
            </a:pPr>
            <a:r>
              <a:rPr lang="en-US" sz="1800" dirty="0">
                <a:latin typeface="Arial" panose="020B0604020202020204" pitchFamily="34" charset="0"/>
                <a:cs typeface="Arial" panose="020B0604020202020204" pitchFamily="34" charset="0"/>
              </a:rPr>
              <a:t>US federal procurement regulations (Section 508)</a:t>
            </a:r>
          </a:p>
          <a:p>
            <a:pPr>
              <a:spcBef>
                <a:spcPts val="0"/>
              </a:spcBef>
              <a:buFont typeface="Arial" pitchFamily="34" charset="0"/>
              <a:buChar char="•"/>
            </a:pPr>
            <a:r>
              <a:rPr lang="en-US" sz="1800" dirty="0">
                <a:latin typeface="Arial" panose="020B0604020202020204" pitchFamily="34" charset="0"/>
                <a:cs typeface="Arial" panose="020B0604020202020204" pitchFamily="34" charset="0"/>
              </a:rPr>
              <a:t>Americans with Disabilities Act (TS not currently codified)</a:t>
            </a:r>
          </a:p>
          <a:p>
            <a:pPr>
              <a:spcBef>
                <a:spcPts val="0"/>
              </a:spcBef>
              <a:buFont typeface="Arial" pitchFamily="34" charset="0"/>
              <a:buChar char="•"/>
            </a:pPr>
            <a:r>
              <a:rPr lang="en-US" sz="1800" dirty="0">
                <a:latin typeface="Arial" panose="020B0604020202020204" pitchFamily="34" charset="0"/>
                <a:cs typeface="Arial" panose="020B0604020202020204" pitchFamily="34" charset="0"/>
              </a:rPr>
              <a:t>Many US states</a:t>
            </a:r>
            <a:endParaRPr lang="en-US" sz="1800" dirty="0">
              <a:latin typeface="Arial" panose="020B0604020202020204" pitchFamily="34" charset="0"/>
              <a:cs typeface="Arial" panose="020B0604020202020204" pitchFamily="34" charset="0"/>
              <a:sym typeface="Lucida Grande" charset="0"/>
            </a:endParaRPr>
          </a:p>
          <a:p>
            <a:pPr marL="0" indent="0" eaLnBrk="1" hangingPunct="1">
              <a:spcBef>
                <a:spcPts val="0"/>
              </a:spcBef>
              <a:buNone/>
            </a:pPr>
            <a:endParaRPr lang="en-US" sz="1800" b="1" dirty="0">
              <a:latin typeface="Arial" panose="020B0604020202020204" pitchFamily="34" charset="0"/>
              <a:cs typeface="Arial" panose="020B0604020202020204" pitchFamily="34" charset="0"/>
            </a:endParaRPr>
          </a:p>
          <a:p>
            <a:pPr marL="12510" lvl="1" indent="0" algn="ctr">
              <a:spcBef>
                <a:spcPts val="0"/>
              </a:spcBef>
              <a:buNone/>
              <a:defRPr/>
            </a:pPr>
            <a:r>
              <a:rPr lang="en-US" sz="1800" b="1" dirty="0">
                <a:latin typeface="Arial" panose="020B0604020202020204" pitchFamily="34" charset="0"/>
                <a:cs typeface="Arial" panose="020B0604020202020204" pitchFamily="34" charset="0"/>
              </a:rPr>
              <a:t>US Section 508 Refresh became effective in Jan 2018 for compliance by federal agencies</a:t>
            </a:r>
          </a:p>
          <a:p>
            <a:pPr marL="0" indent="-387540" algn="ctr">
              <a:spcBef>
                <a:spcPts val="0"/>
              </a:spcBef>
              <a:defRPr/>
            </a:pPr>
            <a:r>
              <a:rPr lang="en-US" sz="1800" b="1" dirty="0">
                <a:latin typeface="Arial" panose="020B0604020202020204" pitchFamily="34" charset="0"/>
                <a:cs typeface="Arial" panose="020B0604020202020204" pitchFamily="34" charset="0"/>
              </a:rPr>
              <a:t>References WCAG 2.0 AA as the technical standard</a:t>
            </a:r>
            <a:endParaRPr lang="en-US" sz="1800" dirty="0">
              <a:latin typeface="Arial" panose="020B0604020202020204" pitchFamily="34" charset="0"/>
              <a:cs typeface="Arial" panose="020B0604020202020204" pitchFamily="34" charset="0"/>
            </a:endParaRPr>
          </a:p>
          <a:p>
            <a:pPr marL="91440" indent="0">
              <a:spcBef>
                <a:spcPts val="0"/>
              </a:spcBef>
              <a:buNone/>
              <a:defRPr/>
            </a:pPr>
            <a:endParaRPr lang="en-US" sz="1800" b="1" dirty="0">
              <a:latin typeface="Arial" panose="020B0604020202020204" pitchFamily="34" charset="0"/>
              <a:cs typeface="Arial" panose="020B0604020202020204" pitchFamily="34" charset="0"/>
            </a:endParaRPr>
          </a:p>
          <a:p>
            <a:pPr marL="91440" indent="0">
              <a:spcBef>
                <a:spcPts val="0"/>
              </a:spcBef>
              <a:buNone/>
              <a:defRPr/>
            </a:pPr>
            <a:r>
              <a:rPr lang="en-US" sz="1800" b="1" dirty="0">
                <a:latin typeface="Arial" panose="020B0604020202020204" pitchFamily="34" charset="0"/>
                <a:cs typeface="Arial" panose="020B0604020202020204" pitchFamily="34" charset="0"/>
              </a:rPr>
              <a:t>Texas government and state funded higher ed. institutions statutes and rules</a:t>
            </a:r>
          </a:p>
          <a:p>
            <a:pPr marL="148590" indent="-285750">
              <a:spcBef>
                <a:spcPts val="0"/>
              </a:spcBef>
              <a:buFont typeface="Arial" pitchFamily="34" charset="0"/>
              <a:buChar char="•"/>
              <a:defRPr/>
            </a:pPr>
            <a:r>
              <a:rPr lang="en-US" sz="1800" dirty="0">
                <a:latin typeface="Arial" panose="020B0604020202020204" pitchFamily="34" charset="0"/>
                <a:cs typeface="Arial" panose="020B0604020202020204" pitchFamily="34" charset="0"/>
              </a:rPr>
              <a:t>Apply to all Texas state agencies and institutions of higher education</a:t>
            </a:r>
          </a:p>
          <a:p>
            <a:pPr marL="385128" lvl="1" indent="-228600">
              <a:spcBef>
                <a:spcPts val="0"/>
              </a:spcBef>
              <a:defRPr/>
            </a:pPr>
            <a:r>
              <a:rPr lang="en-US" dirty="0">
                <a:latin typeface="Arial" panose="020B0604020202020204" pitchFamily="34" charset="0"/>
                <a:cs typeface="Arial" panose="020B0604020202020204" pitchFamily="34" charset="0"/>
              </a:rPr>
              <a:t>Texas Government Code </a:t>
            </a:r>
            <a:r>
              <a:rPr lang="en-US" sz="1800" dirty="0">
                <a:latin typeface="Arial" panose="020B0604020202020204" pitchFamily="34" charset="0"/>
                <a:cs typeface="Arial" panose="020B0604020202020204" pitchFamily="34" charset="0"/>
                <a:hlinkClick r:id="rId3"/>
              </a:rPr>
              <a:t>2054 Subchapter M</a:t>
            </a:r>
            <a:endParaRPr lang="en-US" sz="1800" dirty="0">
              <a:latin typeface="Arial" panose="020B0604020202020204" pitchFamily="34" charset="0"/>
              <a:cs typeface="Arial" panose="020B0604020202020204" pitchFamily="34" charset="0"/>
            </a:endParaRPr>
          </a:p>
          <a:p>
            <a:pPr marL="385128" lvl="1" indent="-228600">
              <a:spcBef>
                <a:spcPts val="0"/>
              </a:spcBef>
              <a:defRPr/>
            </a:pPr>
            <a:r>
              <a:rPr lang="en-US" dirty="0">
                <a:latin typeface="Arial" panose="020B0604020202020204" pitchFamily="34" charset="0"/>
                <a:cs typeface="Arial" panose="020B0604020202020204" pitchFamily="34" charset="0"/>
              </a:rPr>
              <a:t>Texas Administrative Codes </a:t>
            </a:r>
          </a:p>
          <a:p>
            <a:pPr marL="641160" lvl="2">
              <a:spcBef>
                <a:spcPts val="0"/>
              </a:spcBef>
              <a:defRPr/>
            </a:pPr>
            <a:r>
              <a:rPr lang="en-US" sz="1800" dirty="0">
                <a:latin typeface="Arial" panose="020B0604020202020204" pitchFamily="34" charset="0"/>
                <a:cs typeface="Arial" panose="020B0604020202020204" pitchFamily="34" charset="0"/>
                <a:hlinkClick r:id="rId4"/>
              </a:rPr>
              <a:t>1 TAC 206: State Websites</a:t>
            </a:r>
            <a:r>
              <a:rPr lang="en-US" sz="1800" dirty="0">
                <a:latin typeface="Arial" panose="020B0604020202020204" pitchFamily="34" charset="0"/>
                <a:cs typeface="Arial" panose="020B0604020202020204" pitchFamily="34" charset="0"/>
              </a:rPr>
              <a:t> </a:t>
            </a:r>
          </a:p>
          <a:p>
            <a:pPr marL="641160" lvl="2">
              <a:spcBef>
                <a:spcPts val="0"/>
              </a:spcBef>
              <a:defRPr/>
            </a:pPr>
            <a:r>
              <a:rPr lang="en-US" sz="1800" dirty="0">
                <a:latin typeface="Arial" panose="020B0604020202020204" pitchFamily="34" charset="0"/>
                <a:cs typeface="Arial" panose="020B0604020202020204" pitchFamily="34" charset="0"/>
                <a:hlinkClick r:id="rId5"/>
              </a:rPr>
              <a:t>1 TAC 213: Electronic &amp; Information Resources</a:t>
            </a:r>
            <a:endParaRPr lang="en-US" sz="1800" dirty="0">
              <a:latin typeface="Arial" panose="020B0604020202020204" pitchFamily="34" charset="0"/>
              <a:cs typeface="Arial" panose="020B0604020202020204" pitchFamily="34" charset="0"/>
            </a:endParaRPr>
          </a:p>
          <a:p>
            <a:pPr marL="400050" lvl="1" indent="-387540" algn="ctr">
              <a:spcBef>
                <a:spcPts val="0"/>
              </a:spcBef>
              <a:buNone/>
              <a:defRPr/>
            </a:pPr>
            <a:endParaRPr lang="en-US" dirty="0">
              <a:latin typeface="Arial" panose="020B0604020202020204" pitchFamily="34" charset="0"/>
              <a:cs typeface="Arial" panose="020B0604020202020204" pitchFamily="34" charset="0"/>
            </a:endParaRPr>
          </a:p>
          <a:p>
            <a:pPr marL="641160" lvl="2">
              <a:spcBef>
                <a:spcPts val="0"/>
              </a:spcBef>
              <a:defRPr/>
            </a:pPr>
            <a:endParaRPr lang="en-US" sz="1800" dirty="0">
              <a:latin typeface="Arial" panose="020B0604020202020204" pitchFamily="34" charset="0"/>
              <a:cs typeface="Arial" panose="020B0604020202020204" pitchFamily="34" charset="0"/>
            </a:endParaRPr>
          </a:p>
        </p:txBody>
      </p:sp>
      <p:pic>
        <p:nvPicPr>
          <p:cNvPr id="2" name="Picture 2" descr="texas-state-flag"/>
          <p:cNvPicPr>
            <a:picLocks noChangeAspect="1" noChangeArrowheads="1"/>
          </p:cNvPicPr>
          <p:nvPr/>
        </p:nvPicPr>
        <p:blipFill rotWithShape="1">
          <a:blip r:embed="rId6">
            <a:extLst>
              <a:ext uri="{28A0092B-C50C-407E-A947-70E740481C1C}">
                <a14:useLocalDpi xmlns:a14="http://schemas.microsoft.com/office/drawing/2010/main" val="0"/>
              </a:ext>
            </a:extLst>
          </a:blip>
          <a:srcRect l="4769" t="19064" r="7742" b="21702"/>
          <a:stretch/>
        </p:blipFill>
        <p:spPr bwMode="auto">
          <a:xfrm>
            <a:off x="6485824" y="5235152"/>
            <a:ext cx="1230316" cy="832976"/>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Law book with gav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5824" y="1668327"/>
            <a:ext cx="905576" cy="9986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7" name="Picture 5" descr="wcag 2.0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5877" y="1873106"/>
            <a:ext cx="1188772" cy="4187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descr="null"/>
          <p:cNvSpPr/>
          <p:nvPr/>
        </p:nvSpPr>
        <p:spPr>
          <a:xfrm>
            <a:off x="280484" y="3156196"/>
            <a:ext cx="8562516" cy="1082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0165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6773732" y="6356350"/>
            <a:ext cx="2133600" cy="365125"/>
          </a:xfrm>
        </p:spPr>
        <p:txBody>
          <a:bodyPr/>
          <a:lstStyle/>
          <a:p>
            <a:fld id="{EDC8AA99-7238-42D3-B68A-A4E1B56FEE73}" type="slidenum">
              <a:rPr lang="en-US" smtClean="0"/>
              <a:t>8</a:t>
            </a:fld>
            <a:endParaRPr lang="en-US" dirty="0"/>
          </a:p>
        </p:txBody>
      </p:sp>
      <p:sp>
        <p:nvSpPr>
          <p:cNvPr id="89090" name="Rectangle 2"/>
          <p:cNvSpPr>
            <a:spLocks noGrp="1" noChangeArrowheads="1"/>
          </p:cNvSpPr>
          <p:nvPr>
            <p:ph type="title"/>
          </p:nvPr>
        </p:nvSpPr>
        <p:spPr>
          <a:xfrm>
            <a:off x="301750" y="653833"/>
            <a:ext cx="8686800" cy="457200"/>
          </a:xfrm>
        </p:spPr>
        <p:txBody>
          <a:bodyPr vert="horz" lIns="91440" tIns="45720" rIns="91440" bIns="45720" rtlCol="0" anchor="ctr">
            <a:normAutofit fontScale="90000"/>
          </a:bodyPr>
          <a:lstStyle/>
          <a:p>
            <a:pPr algn="r"/>
            <a:r>
              <a:rPr lang="en-US" sz="2400" b="0" dirty="0">
                <a:effectLst/>
                <a:latin typeface="Arial" panose="020B0604020202020204" pitchFamily="34" charset="0"/>
                <a:cs typeface="Arial" panose="020B0604020202020204" pitchFamily="34" charset="0"/>
              </a:rPr>
              <a:t>Even with Increased Regulatory Push </a:t>
            </a:r>
            <a:br>
              <a:rPr lang="en-US" sz="2400" b="0" dirty="0">
                <a:effectLst/>
                <a:latin typeface="Arial" panose="020B0604020202020204" pitchFamily="34" charset="0"/>
                <a:cs typeface="Arial" panose="020B0604020202020204" pitchFamily="34" charset="0"/>
              </a:rPr>
            </a:br>
            <a:r>
              <a:rPr lang="en-US" sz="2400" b="0" dirty="0">
                <a:effectLst/>
                <a:latin typeface="Arial" panose="020B0604020202020204" pitchFamily="34" charset="0"/>
                <a:cs typeface="Arial" panose="020B0604020202020204" pitchFamily="34" charset="0"/>
              </a:rPr>
              <a:t>and Litigation,  Adoption Still Slow</a:t>
            </a:r>
          </a:p>
        </p:txBody>
      </p:sp>
      <p:sp>
        <p:nvSpPr>
          <p:cNvPr id="89091" name="Rectangle 3"/>
          <p:cNvSpPr>
            <a:spLocks noGrp="1" noChangeArrowheads="1"/>
          </p:cNvSpPr>
          <p:nvPr>
            <p:ph idx="1"/>
          </p:nvPr>
        </p:nvSpPr>
        <p:spPr>
          <a:xfrm>
            <a:off x="204282" y="1676400"/>
            <a:ext cx="8754892" cy="5359269"/>
          </a:xfrm>
        </p:spPr>
        <p:txBody>
          <a:bodyPr>
            <a:normAutofit/>
          </a:bodyPr>
          <a:lstStyle/>
          <a:p>
            <a:pPr marL="68580" indent="0">
              <a:spcBef>
                <a:spcPts val="0"/>
              </a:spcBef>
              <a:spcAft>
                <a:spcPts val="0"/>
              </a:spcAft>
              <a:buNone/>
            </a:pPr>
            <a:r>
              <a:rPr lang="en-US" sz="1800" b="1" dirty="0">
                <a:latin typeface="Arial" panose="020B0604020202020204" pitchFamily="34" charset="0"/>
                <a:cs typeface="Arial" panose="020B0604020202020204" pitchFamily="34" charset="0"/>
              </a:rPr>
              <a:t>Technical challenges</a:t>
            </a:r>
          </a:p>
          <a:p>
            <a:pPr marL="354330" indent="-285750">
              <a:spcBef>
                <a:spcPts val="0"/>
              </a:spcBef>
              <a:spcAft>
                <a:spcPts val="0"/>
              </a:spcAft>
              <a:buClr>
                <a:schemeClr val="tx2"/>
              </a:buClr>
              <a:buFont typeface="Arial" pitchFamily="34" charset="0"/>
              <a:buChar char="•"/>
            </a:pPr>
            <a:r>
              <a:rPr lang="en-US" sz="1800" dirty="0">
                <a:latin typeface="Arial" panose="020B0604020202020204" pitchFamily="34" charset="0"/>
                <a:cs typeface="Arial" panose="020B0604020202020204" pitchFamily="34" charset="0"/>
              </a:rPr>
              <a:t>Continued investments in inaccessible legacy products and platforms</a:t>
            </a:r>
          </a:p>
          <a:p>
            <a:pPr marL="354330" indent="-285750">
              <a:spcBef>
                <a:spcPts val="0"/>
              </a:spcBef>
              <a:spcAft>
                <a:spcPts val="0"/>
              </a:spcAft>
              <a:buClr>
                <a:schemeClr val="tx2"/>
              </a:buClr>
              <a:buFont typeface="Arial" pitchFamily="34" charset="0"/>
              <a:buChar char="•"/>
            </a:pPr>
            <a:r>
              <a:rPr lang="en-US" sz="1800" dirty="0">
                <a:latin typeface="Arial" panose="020B0604020202020204" pitchFamily="34" charset="0"/>
                <a:cs typeface="Arial" panose="020B0604020202020204" pitchFamily="34" charset="0"/>
              </a:rPr>
              <a:t>Technology gaps due to omission of accessibility criteria during the creation of new, ICT  technology</a:t>
            </a:r>
          </a:p>
          <a:p>
            <a:pPr>
              <a:spcBef>
                <a:spcPts val="300"/>
              </a:spcBef>
              <a:spcAft>
                <a:spcPts val="300"/>
              </a:spcAft>
              <a:buClr>
                <a:schemeClr val="tx2"/>
              </a:buClr>
              <a:buFont typeface="Arial" pitchFamily="34" charset="0"/>
              <a:buChar char="•"/>
            </a:pPr>
            <a:endParaRPr lang="en-US" sz="1800" b="1" dirty="0">
              <a:latin typeface="Arial" panose="020B0604020202020204" pitchFamily="34" charset="0"/>
              <a:cs typeface="Arial" panose="020B0604020202020204" pitchFamily="34" charset="0"/>
            </a:endParaRPr>
          </a:p>
          <a:p>
            <a:pPr marL="0" indent="0">
              <a:spcBef>
                <a:spcPts val="300"/>
              </a:spcBef>
              <a:spcAft>
                <a:spcPts val="300"/>
              </a:spcAft>
              <a:buClr>
                <a:schemeClr val="tx2"/>
              </a:buClr>
              <a:buNone/>
            </a:pPr>
            <a:r>
              <a:rPr lang="en-US" sz="1800" b="1" dirty="0">
                <a:latin typeface="Arial" panose="020B0604020202020204" pitchFamily="34" charset="0"/>
                <a:cs typeface="Arial" panose="020B0604020202020204" pitchFamily="34" charset="0"/>
              </a:rPr>
              <a:t>Organizational  Challenges </a:t>
            </a:r>
          </a:p>
          <a:p>
            <a:pPr>
              <a:spcBef>
                <a:spcPts val="300"/>
              </a:spcBef>
              <a:spcAft>
                <a:spcPts val="300"/>
              </a:spcAft>
              <a:buClr>
                <a:schemeClr val="tx2"/>
              </a:buClr>
              <a:buFont typeface="Arial" pitchFamily="34" charset="0"/>
              <a:buChar char="•"/>
            </a:pPr>
            <a:r>
              <a:rPr lang="en-US" sz="1800" dirty="0">
                <a:latin typeface="Arial" panose="020B0604020202020204" pitchFamily="34" charset="0"/>
                <a:cs typeface="Arial" panose="020B0604020202020204" pitchFamily="34" charset="0"/>
              </a:rPr>
              <a:t>Lack of awareness of accessibility and its technical standards</a:t>
            </a:r>
          </a:p>
          <a:p>
            <a:pPr>
              <a:spcBef>
                <a:spcPts val="300"/>
              </a:spcBef>
              <a:spcAft>
                <a:spcPts val="300"/>
              </a:spcAft>
              <a:buClr>
                <a:schemeClr val="tx2"/>
              </a:buClr>
              <a:buFont typeface="Arial" pitchFamily="34" charset="0"/>
              <a:buChar char="•"/>
            </a:pPr>
            <a:r>
              <a:rPr lang="en-US" sz="1800" dirty="0">
                <a:latin typeface="Arial" panose="020B0604020202020204" pitchFamily="34" charset="0"/>
                <a:cs typeface="Arial" panose="020B0604020202020204" pitchFamily="34" charset="0"/>
              </a:rPr>
              <a:t>Accessibility deemed unnecessary or optional</a:t>
            </a:r>
          </a:p>
          <a:p>
            <a:pPr>
              <a:spcBef>
                <a:spcPts val="300"/>
              </a:spcBef>
              <a:spcAft>
                <a:spcPts val="300"/>
              </a:spcAft>
              <a:buClr>
                <a:schemeClr val="tx2"/>
              </a:buClr>
              <a:buFont typeface="Arial" pitchFamily="34" charset="0"/>
              <a:buChar char="•"/>
            </a:pPr>
            <a:r>
              <a:rPr lang="en-US" sz="1800" dirty="0">
                <a:latin typeface="Arial" panose="020B0604020202020204" pitchFamily="34" charset="0"/>
                <a:cs typeface="Arial" panose="020B0604020202020204" pitchFamily="34" charset="0"/>
              </a:rPr>
              <a:t>Accessibility understood too late in project / program to be addressed</a:t>
            </a:r>
          </a:p>
          <a:p>
            <a:pPr>
              <a:spcBef>
                <a:spcPts val="300"/>
              </a:spcBef>
              <a:spcAft>
                <a:spcPts val="300"/>
              </a:spcAft>
              <a:buClr>
                <a:schemeClr val="tx2"/>
              </a:buClr>
              <a:buFont typeface="Arial" pitchFamily="34" charset="0"/>
              <a:buChar char="•"/>
            </a:pPr>
            <a:r>
              <a:rPr lang="en-US" sz="1800" dirty="0">
                <a:latin typeface="Arial" panose="020B0604020202020204" pitchFamily="34" charset="0"/>
                <a:cs typeface="Arial" panose="020B0604020202020204" pitchFamily="34" charset="0"/>
              </a:rPr>
              <a:t>Lack of knowledge, technical skills, tools, or training programs </a:t>
            </a:r>
          </a:p>
          <a:p>
            <a:pPr>
              <a:spcBef>
                <a:spcPts val="300"/>
              </a:spcBef>
              <a:spcAft>
                <a:spcPts val="300"/>
              </a:spcAft>
              <a:buClr>
                <a:schemeClr val="tx2"/>
              </a:buClr>
              <a:buFont typeface="Arial" pitchFamily="34" charset="0"/>
              <a:buChar char="•"/>
            </a:pPr>
            <a:r>
              <a:rPr lang="en-US" sz="1800" u="sng" dirty="0">
                <a:latin typeface="Arial" panose="020B0604020202020204" pitchFamily="34" charset="0"/>
                <a:cs typeface="Arial" panose="020B0604020202020204" pitchFamily="34" charset="0"/>
              </a:rPr>
              <a:t>No organizational policies or objectives related to IT accessibility </a:t>
            </a:r>
          </a:p>
          <a:p>
            <a:pPr>
              <a:spcBef>
                <a:spcPts val="300"/>
              </a:spcBef>
              <a:spcAft>
                <a:spcPts val="300"/>
              </a:spcAft>
              <a:buClr>
                <a:schemeClr val="tx2"/>
              </a:buClr>
              <a:buFont typeface="Arial" pitchFamily="34" charset="0"/>
              <a:buChar char="•"/>
            </a:pPr>
            <a:r>
              <a:rPr lang="en-US" sz="1800" u="sng" dirty="0">
                <a:latin typeface="Arial" panose="020B0604020202020204" pitchFamily="34" charset="0"/>
                <a:cs typeface="Arial" panose="020B0604020202020204" pitchFamily="34" charset="0"/>
              </a:rPr>
              <a:t>No one responsible or accountable for accessibility</a:t>
            </a:r>
          </a:p>
          <a:p>
            <a:pPr>
              <a:spcBef>
                <a:spcPts val="300"/>
              </a:spcBef>
              <a:spcAft>
                <a:spcPts val="300"/>
              </a:spcAft>
              <a:buClr>
                <a:schemeClr val="tx2"/>
              </a:buClr>
              <a:buFont typeface="Arial" pitchFamily="34" charset="0"/>
              <a:buChar char="•"/>
            </a:pPr>
            <a:endParaRPr lang="en-US" sz="1800" dirty="0">
              <a:latin typeface="Arial" panose="020B0604020202020204" pitchFamily="34" charset="0"/>
              <a:cs typeface="Arial" panose="020B0604020202020204" pitchFamily="34" charset="0"/>
            </a:endParaRPr>
          </a:p>
        </p:txBody>
      </p:sp>
      <p:pic>
        <p:nvPicPr>
          <p:cNvPr id="5" name="Picture 2" descr="man asking why&#10;"/>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6000"/>
                    </a14:imgEffect>
                    <a14:imgEffect>
                      <a14:colorTemperature colorTemp="5725"/>
                    </a14:imgEffect>
                    <a14:imgEffect>
                      <a14:brightnessContrast bright="15000" contrast="9000"/>
                    </a14:imgEffect>
                  </a14:imgLayer>
                </a14:imgProps>
              </a:ext>
              <a:ext uri="{28A0092B-C50C-407E-A947-70E740481C1C}">
                <a14:useLocalDpi xmlns:a14="http://schemas.microsoft.com/office/drawing/2010/main" val="0"/>
              </a:ext>
            </a:extLst>
          </a:blip>
          <a:srcRect/>
          <a:stretch>
            <a:fillRect/>
          </a:stretch>
        </p:blipFill>
        <p:spPr bwMode="auto">
          <a:xfrm>
            <a:off x="6941378" y="5257800"/>
            <a:ext cx="2058058" cy="1459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557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cNvSpPr>
            <a:spLocks noGrp="1" noChangeArrowheads="1"/>
          </p:cNvSpPr>
          <p:nvPr>
            <p:ph type="sldNum" sz="quarter" idx="12"/>
          </p:nvPr>
        </p:nvSpPr>
        <p:spPr bwMode="auto">
          <a:xfrm>
            <a:off x="6773732" y="6248871"/>
            <a:ext cx="21336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45564F91-3F82-4A95-BD09-DA67A8A49CF4}" type="slidenum">
              <a:rPr lang="en-US" b="0">
                <a:solidFill>
                  <a:schemeClr val="tx1"/>
                </a:solidFill>
              </a:rPr>
              <a:pPr/>
              <a:t>9</a:t>
            </a:fld>
            <a:endParaRPr lang="en-US" b="0" dirty="0">
              <a:solidFill>
                <a:schemeClr val="tx1"/>
              </a:solidFill>
            </a:endParaRPr>
          </a:p>
        </p:txBody>
      </p:sp>
      <p:sp>
        <p:nvSpPr>
          <p:cNvPr id="10" name="Title"/>
          <p:cNvSpPr txBox="1">
            <a:spLocks noGrp="1" noChangeArrowheads="1"/>
          </p:cNvSpPr>
          <p:nvPr>
            <p:ph type="title"/>
          </p:nvPr>
        </p:nvSpPr>
        <p:spPr>
          <a:xfrm>
            <a:off x="228600" y="381000"/>
            <a:ext cx="8570714" cy="1143000"/>
          </a:xfrm>
          <a:prstGeom prst="rect">
            <a:avLst/>
          </a:prstGeom>
        </p:spPr>
        <p:txBody>
          <a:bodyPr vert="horz" lIns="91440" tIns="45720" rIns="91440" bIns="45720" rtlCol="0" anchor="ctr">
            <a:normAutofit/>
          </a:bodyPr>
          <a:lstStyle/>
          <a:p>
            <a:pPr algn="r"/>
            <a:r>
              <a:rPr lang="en-US" sz="2400" b="0" dirty="0">
                <a:effectLst/>
                <a:latin typeface="Arial" panose="020B0604020202020204" pitchFamily="34" charset="0"/>
                <a:cs typeface="Arial" panose="020B0604020202020204" pitchFamily="34" charset="0"/>
              </a:rPr>
              <a:t>The ICT Accessibility Governance Problem</a:t>
            </a:r>
          </a:p>
        </p:txBody>
      </p:sp>
      <p:sp>
        <p:nvSpPr>
          <p:cNvPr id="89091" name="Rectangle 3" descr="Man in from of a pole with arrows poinitng in all directions"/>
          <p:cNvSpPr>
            <a:spLocks noGrp="1" noChangeArrowheads="1"/>
          </p:cNvSpPr>
          <p:nvPr>
            <p:ph sz="half" idx="1"/>
          </p:nvPr>
        </p:nvSpPr>
        <p:spPr>
          <a:xfrm>
            <a:off x="342900" y="1801265"/>
            <a:ext cx="8564432" cy="2397486"/>
          </a:xfrm>
        </p:spPr>
        <p:txBody>
          <a:bodyPr>
            <a:normAutofit fontScale="25000" lnSpcReduction="20000"/>
          </a:bodyPr>
          <a:lstStyle/>
          <a:p>
            <a:pPr marL="68580" indent="0">
              <a:lnSpc>
                <a:spcPct val="120000"/>
              </a:lnSpc>
              <a:spcBef>
                <a:spcPts val="300"/>
              </a:spcBef>
              <a:spcAft>
                <a:spcPts val="300"/>
              </a:spcAft>
              <a:buNone/>
            </a:pPr>
            <a:r>
              <a:rPr lang="en-US" sz="9600" b="1" dirty="0">
                <a:latin typeface="Arial" panose="020B0604020202020204" pitchFamily="34" charset="0"/>
                <a:cs typeface="Arial" panose="020B0604020202020204" pitchFamily="34" charset="0"/>
              </a:rPr>
              <a:t>Increased body of knowledge and tools makes ICT accessibility more attainable than in the past, however; pushing technical specifications / standards has not been an adequate adoption driver</a:t>
            </a:r>
          </a:p>
          <a:p>
            <a:pPr marL="411480">
              <a:lnSpc>
                <a:spcPct val="120000"/>
              </a:lnSpc>
              <a:spcBef>
                <a:spcPts val="300"/>
              </a:spcBef>
              <a:spcAft>
                <a:spcPts val="300"/>
              </a:spcAft>
            </a:pPr>
            <a:r>
              <a:rPr lang="en-US" sz="8000" dirty="0">
                <a:latin typeface="Arial" panose="020B0604020202020204" pitchFamily="34" charset="0"/>
                <a:cs typeface="Arial" panose="020B0604020202020204" pitchFamily="34" charset="0"/>
              </a:rPr>
              <a:t>Technical standards are execution criteria not governance criteria</a:t>
            </a:r>
          </a:p>
          <a:p>
            <a:pPr marL="411480">
              <a:lnSpc>
                <a:spcPct val="120000"/>
              </a:lnSpc>
              <a:spcBef>
                <a:spcPts val="300"/>
              </a:spcBef>
              <a:spcAft>
                <a:spcPts val="300"/>
              </a:spcAft>
            </a:pPr>
            <a:r>
              <a:rPr lang="en-US" sz="8000" dirty="0">
                <a:latin typeface="Arial" panose="020B0604020202020204" pitchFamily="34" charset="0"/>
                <a:cs typeface="Arial" panose="020B0604020202020204" pitchFamily="34" charset="0"/>
              </a:rPr>
              <a:t>Nothing in today’s technical standards address governance</a:t>
            </a:r>
          </a:p>
          <a:p>
            <a:pPr marL="411480">
              <a:lnSpc>
                <a:spcPct val="120000"/>
              </a:lnSpc>
              <a:spcBef>
                <a:spcPts val="300"/>
              </a:spcBef>
              <a:spcAft>
                <a:spcPts val="300"/>
              </a:spcAft>
            </a:pPr>
            <a:r>
              <a:rPr lang="en-US" sz="8000" dirty="0">
                <a:latin typeface="Arial" panose="020B0604020202020204" pitchFamily="34" charset="0"/>
                <a:cs typeface="Arial" panose="020B0604020202020204" pitchFamily="34" charset="0"/>
              </a:rPr>
              <a:t>No silver bullet technology solutions on the horizon</a:t>
            </a:r>
            <a:r>
              <a:rPr lang="en-US" dirty="0">
                <a:solidFill>
                  <a:srgbClr val="000000"/>
                </a:solidFill>
                <a:latin typeface="Arial" panose="020B0604020202020204" pitchFamily="34" charset="0"/>
                <a:cs typeface="Arial" panose="020B0604020202020204" pitchFamily="34" charset="0"/>
              </a:rPr>
              <a:t>			</a:t>
            </a:r>
          </a:p>
        </p:txBody>
      </p:sp>
      <p:pic>
        <p:nvPicPr>
          <p:cNvPr id="20482" name="Picture 2" descr="Dilemma image: man scratching head in front of multiple signposts"/>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587888" y="4476016"/>
            <a:ext cx="1906627" cy="22911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98325411"/>
      </p:ext>
    </p:extLst>
  </p:cSld>
  <p:clrMapOvr>
    <a:masterClrMapping/>
  </p:clrMapOvr>
</p:sld>
</file>

<file path=ppt/theme/theme1.xml><?xml version="1.0" encoding="utf-8"?>
<a:theme xmlns:a="http://schemas.openxmlformats.org/drawingml/2006/main" name="TS10188135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S10188135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a:lnSpc>
            <a:spcPct val="100000"/>
          </a:lnSpc>
          <a:spcBef>
            <a:spcPts val="600"/>
          </a:spcBef>
          <a:buClrTx/>
          <a:defRPr sz="2400" kern="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AEC0E0-4ABC-4077-8922-293239654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TS101881352</Template>
  <TotalTime>172346</TotalTime>
  <Words>4330</Words>
  <Application>Microsoft Office PowerPoint</Application>
  <PresentationFormat>On-screen Show (4:3)</PresentationFormat>
  <Paragraphs>956</Paragraphs>
  <Slides>48</Slides>
  <Notes>43</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48</vt:i4>
      </vt:variant>
    </vt:vector>
  </HeadingPairs>
  <TitlesOfParts>
    <vt:vector size="61" baseType="lpstr">
      <vt:lpstr>Arial</vt:lpstr>
      <vt:lpstr>Calibri</vt:lpstr>
      <vt:lpstr>Courier New</vt:lpstr>
      <vt:lpstr>Garamond</vt:lpstr>
      <vt:lpstr>Gill Sans</vt:lpstr>
      <vt:lpstr>Lucida Grande</vt:lpstr>
      <vt:lpstr>Monotype Sorts</vt:lpstr>
      <vt:lpstr>Optima LT Std Medium</vt:lpstr>
      <vt:lpstr>Symbol</vt:lpstr>
      <vt:lpstr>TS101881352</vt:lpstr>
      <vt:lpstr>TS101881352</vt:lpstr>
      <vt:lpstr>Image</vt:lpstr>
      <vt:lpstr>Worksheet</vt:lpstr>
      <vt:lpstr>Implementing ICT Accessibility Strategically  within an Organization</vt:lpstr>
      <vt:lpstr>Understanding Disabilities</vt:lpstr>
      <vt:lpstr>Scenario: Online Recruiting </vt:lpstr>
      <vt:lpstr>Exercise 1: Organizational Impact</vt:lpstr>
      <vt:lpstr>A Few Example Areas of an Organization  Where ICT Accessibility Impacts Can Occur</vt:lpstr>
      <vt:lpstr>ICT Accessibility-related Complaints / Legal Inquiries on the Rise    </vt:lpstr>
      <vt:lpstr>IT Accessibility Regulations</vt:lpstr>
      <vt:lpstr>Even with Increased Regulatory Push  and Litigation,  Adoption Still Slow</vt:lpstr>
      <vt:lpstr>The ICT Accessibility Governance Problem</vt:lpstr>
      <vt:lpstr>IT Accessibility is a Complex Topic</vt:lpstr>
      <vt:lpstr>Converging Accessibility Governance Models: Examples</vt:lpstr>
      <vt:lpstr>Policy Driven Adoption for Accessibility (PDAA)</vt:lpstr>
      <vt:lpstr>Policy Driven Adoption for Accessibility (PDAA) -  Core Criteria</vt:lpstr>
      <vt:lpstr>What is the value of PDAA to an organization?</vt:lpstr>
      <vt:lpstr>PowerPoint Presentation</vt:lpstr>
      <vt:lpstr>PDAA Self Assessment Tool</vt:lpstr>
      <vt:lpstr>PDAA Core Criteria #1  </vt:lpstr>
      <vt:lpstr>Exercise 2: Policy Creation</vt:lpstr>
      <vt:lpstr>Developing an organization-wide  IT accessibility policy</vt:lpstr>
      <vt:lpstr>PDAA Core Criteria #2 </vt:lpstr>
      <vt:lpstr>Organizing accessibility</vt:lpstr>
      <vt:lpstr>Exercise 3: “Neutral Placement” Organization</vt:lpstr>
      <vt:lpstr>Program Costs</vt:lpstr>
      <vt:lpstr>Prioritize the Work Effort</vt:lpstr>
      <vt:lpstr>PDAA Core Criteria #3 </vt:lpstr>
      <vt:lpstr>Integrate Accessibility into Key Business Processes: Analysis Example</vt:lpstr>
      <vt:lpstr>Exercise 4: Process Integration</vt:lpstr>
      <vt:lpstr>PDAA Core Criteria #4 </vt:lpstr>
      <vt:lpstr>Exercise 5: Addressing Inaccessible ICT</vt:lpstr>
      <vt:lpstr>PDAA Core Criteria #4: Examples</vt:lpstr>
      <vt:lpstr>PDAA Core Criteria #5</vt:lpstr>
      <vt:lpstr>Identify Skill Gaps and Build “Role Based” Accessibility Training Plans</vt:lpstr>
      <vt:lpstr>PDAA Core Criteria #6 </vt:lpstr>
      <vt:lpstr>Exercise 6: External Information Availability</vt:lpstr>
      <vt:lpstr>The Procurement Dependency</vt:lpstr>
      <vt:lpstr>The Challenges</vt:lpstr>
      <vt:lpstr>Fundamental Vendor Questions</vt:lpstr>
      <vt:lpstr>Accessibility Validation of Procured Products: Validation…and by Whom?</vt:lpstr>
      <vt:lpstr>Validating Accessibility of Vendor Offerings </vt:lpstr>
      <vt:lpstr>Exercise 7: VPAT “Red Flags”</vt:lpstr>
      <vt:lpstr>Analyzing a VPAT</vt:lpstr>
      <vt:lpstr>Initial Questions for COTS Vendors about their VPATs</vt:lpstr>
      <vt:lpstr>Vendor ICT Accessibility Development Services Info Request</vt:lpstr>
      <vt:lpstr>Texas RFO IT Accessibility Initial Evaluation</vt:lpstr>
      <vt:lpstr>Exercise 8: Questions for Vendors to Gain Confidence in  ICT Accessibility of Products / Services </vt:lpstr>
      <vt:lpstr>Contract Inclusions for COTS / Development Services</vt:lpstr>
      <vt:lpstr>Reference Information</vt:lpstr>
      <vt:lpstr>Wrap-up / questions?</vt:lpstr>
    </vt:vector>
  </TitlesOfParts>
  <Company>Texas Department of Information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Nowotny</dc:creator>
  <dc:description>2010 animated abstract template from Presentationpro.com</dc:description>
  <cp:lastModifiedBy>Jeff Kline</cp:lastModifiedBy>
  <cp:revision>337</cp:revision>
  <cp:lastPrinted>2013-08-01T17:12:43Z</cp:lastPrinted>
  <dcterms:created xsi:type="dcterms:W3CDTF">2013-07-22T17:51:42Z</dcterms:created>
  <dcterms:modified xsi:type="dcterms:W3CDTF">2019-05-21T18:27:30Z</dcterms:modified>
  <cp:category>2010 abstract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ies>
</file>