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6"/>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07"/>
    <p:restoredTop sz="80245"/>
  </p:normalViewPr>
  <p:slideViewPr>
    <p:cSldViewPr snapToGrid="0" snapToObjects="1">
      <p:cViewPr varScale="1">
        <p:scale>
          <a:sx n="38" d="100"/>
          <a:sy n="38" d="100"/>
        </p:scale>
        <p:origin x="256" y="216"/>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1143000" y="685800"/>
            <a:ext cx="4572000" cy="3429000"/>
          </a:xfrm>
          <a:prstGeom prst="rect">
            <a:avLst/>
          </a:prstGeom>
        </p:spPr>
        <p:txBody>
          <a:bodyPr/>
          <a:lstStyle/>
          <a:p>
            <a:endParaRPr/>
          </a:p>
        </p:txBody>
      </p:sp>
      <p:sp>
        <p:nvSpPr>
          <p:cNvPr id="154" name="Shape 1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5241334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gmdb.usgs.gov/topoview/viewer/%2310/36.3179/-112.790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w3.org/WAI/WCAG21/Understanding/text-spacing.html"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11y.nicolas-hoffmann.net/simple-tooltip/"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knowbility.org/blog/2018/WCAG21-1413ContentHoverFocu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w3.org/TR/WCAG21/%23input-purposes"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basic understanding of WCAG 2 success criteria and compliance levels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Does not apply to apps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single tap, double tap, long press/tap and hold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381000" y="685800"/>
            <a:ext cx="6096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r>
              <a:t>swipe, press and drag,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t>pinch/zoom</a:t>
            </a:r>
          </a:p>
          <a:p>
            <a:r>
              <a:t>two or three finger tap or swipe</a:t>
            </a:r>
          </a:p>
          <a:p>
            <a:r>
              <a:t>single tap then tap with another pointer/finger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t>SC is for author level only gestures</a:t>
            </a:r>
          </a:p>
          <a:p>
            <a:r>
              <a:t>Note that this is independent of 2.1.1 Keyboard (all functionality operational via keyboard interface) because a pointer based device (tablet, touchpad, etc) may not have an external keyboard available and the on-screen keyboard is only available when the control expects text input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xfrm>
            <a:off x="381000" y="685800"/>
            <a:ext cx="6096000" cy="3429000"/>
          </a:xfrm>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endParaRPr/>
          </a:p>
          <a:p>
            <a:r>
              <a:rPr u="sng">
                <a:hlinkClick r:id="rId3"/>
              </a:rPr>
              <a:t>https://ngmdb.usgs.gov/topoview/viewer/#10/36.3179/-112.7905</a:t>
            </a:r>
            <a:r>
              <a:t> - has pinch and zoom and + - buttons to accomplish the same task.  Screen shot has added arrows for panning.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People with hand tremors</a:t>
            </a:r>
          </a:p>
          <a:p>
            <a:r>
              <a:t>Cognitive issues / older people - can’t remember complicated gestures</a:t>
            </a:r>
          </a:p>
          <a:p>
            <a:r>
              <a:t>passenger in a car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381000" y="685800"/>
            <a:ext cx="6096000" cy="3429000"/>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t>Example: entering phone numbers on smartphone (although that is a native app, a web app to dial would have to have different behavior)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381000" y="685800"/>
            <a:ext cx="6096000" cy="3429000"/>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Default mechanism for keyboard - character is triggered when it is released.  Example, long press action triggered when pointer is released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381000" y="685800"/>
            <a:ext cx="6096000" cy="3429000"/>
          </a:xfrm>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Use generic platform events – onclick event works for touch and mouse events and performs action on up event (when mouse is released or finger/pointer removed)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WCAG 2.0  released in 2008 - Considered HTML, JavaScript, CSS and Flash (which was still in use), WAI-ARIA was still under development, SVG hadn’t addressed a11y yet, era of smart phone just beginning.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r>
              <a:t>Simulated credit card image with input fields to enter the  security code, A number keypad is provided, numbers are entered on up event and an undo key is provided to correct any errors.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xfrm>
            <a:off x="381000" y="685800"/>
            <a:ext cx="6096000" cy="3429000"/>
          </a:xfrm>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r>
              <a:t>drag and drop - drag starts on the down event but is canceled if release (up event) before reaching target, there is confirmation before action completes, there is an undo mechanism.</a:t>
            </a:r>
          </a:p>
          <a:p>
            <a:r>
              <a:t>3 coins, each with a different dollar amount (25, 50, 100). The $50 is started to drag to the piggy bank but the drag is released and the $50 donation is cancelled.  The $100 coin is dragged to the piggy bank and the user with presented with a confirmation. </a:t>
            </a:r>
          </a:p>
          <a:p>
            <a:r>
              <a:t>Don’t forget 2.5.1 - must also be keyboard accessible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381000" y="685800"/>
            <a:ext cx="6096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r>
              <a:t>playing a musical instrument - drums, keyboard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Motor issues - Less chance of unexpected action is accidentally touch a control</a:t>
            </a:r>
          </a:p>
          <a:p>
            <a:r>
              <a:t>Cognitive - Not surprised when an action occurs unexpectedly when they touch a control.</a:t>
            </a:r>
          </a:p>
          <a:p>
            <a:r>
              <a:t>Everyone benefits from availability of undo</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381000" y="685800"/>
            <a:ext cx="60960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Name is programmatically determined</a:t>
            </a:r>
          </a:p>
          <a:p>
            <a:r>
              <a:t>aria attributes will override the label if both exist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xfrm>
            <a:off x="381000" y="685800"/>
            <a:ext cx="6096000" cy="3429000"/>
          </a:xfrm>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r>
              <a:t>3 store locations each with a button that says Order Carryout / pickup. A voice user can’t specify which store since the button text is all the same.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xfrm>
            <a:off x="381000" y="685800"/>
            <a:ext cx="6096000" cy="3429000"/>
          </a:xfrm>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r>
              <a:t>3 store locations, the Order Carryout button for each is preceded by the name of the location. The unique button names make it easier for the speech input user to activate the correct button.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xfrm>
            <a:off x="381000" y="685800"/>
            <a:ext cx="6096000" cy="3429000"/>
          </a:xfrm>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r>
              <a:t>speech input</a:t>
            </a:r>
          </a:p>
          <a:p>
            <a:r>
              <a:t>sighted users with a screen reader - hear what they see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xfrm>
            <a:off x="381000" y="685800"/>
            <a:ext cx="6096000" cy="3429000"/>
          </a:xfrm>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t>actual movement of the device, not you moving with the device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xfrm>
            <a:off x="381000" y="685800"/>
            <a:ext cx="6096000" cy="3429000"/>
          </a:xfrm>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r>
              <a:t>Provide another mechanism to achieve the same function. Example, google mail app a user  can move an item out of the trash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We all know that world is changing.  W3C polled different disability groups to determine the new success criteria.  Focused on supporting mobile and mobility, low vision, and cognitive.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381000" y="685800"/>
            <a:ext cx="6096000" cy="3429000"/>
          </a:xfrm>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r>
              <a:t>Accessibility supported - alternative input devices that require movement. Ask for suggestions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xfrm>
            <a:off x="381000" y="685800"/>
            <a:ext cx="6096000" cy="3429000"/>
          </a:xfrm>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r>
              <a:t>app to play maracas or cymbols by shaking device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381000" y="685800"/>
            <a:ext cx="6096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r>
              <a:t>tremors, limited motions, device held in a fixed position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xfrm>
            <a:off x="381000" y="685800"/>
            <a:ext cx="6096000" cy="3429000"/>
          </a:xfrm>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r>
              <a:t>An access key or keyboard shortcut can be assigned to any focusable element via the accesskey attribute. It is a single letter BUT is combined with an additional key that is assigned by the user agent – often alt or command. Thus, accesskey does not apply to this new success criteria.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xfrm>
            <a:off x="381000" y="685800"/>
            <a:ext cx="6096000" cy="3429000"/>
          </a:xfrm>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example - gmail</a:t>
            </a:r>
          </a:p>
          <a:p>
            <a:r>
              <a:t>Can be multi character, just can’t include special characters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xfrm>
            <a:off x="381000" y="685800"/>
            <a:ext cx="6096000" cy="3429000"/>
          </a:xfrm>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r>
              <a:t>Has mechanism to change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xfrm>
            <a:off x="381000" y="685800"/>
            <a:ext cx="6096000" cy="3429000"/>
          </a:xfrm>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r>
              <a:t>An example of a control active on focus is a select where you can type first letter to quickly move through list. That is not covered in this success criteria.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xfrm>
            <a:off x="381000" y="685800"/>
            <a:ext cx="6096000" cy="3429000"/>
          </a:xfrm>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r>
              <a:t>people with motor issues, people who use speech input</a:t>
            </a:r>
          </a:p>
          <a:p>
            <a:r>
              <a:t>If a user needs to spell out a word or input characters one at a time the spoken character  could inadvertently trigger an unwanted or unexpected action. </a:t>
            </a:r>
          </a:p>
          <a:p>
            <a:r>
              <a:t>From the understanding document – these are videos on youTube by Kim Patch: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xfrm>
            <a:off x="381000" y="685800"/>
            <a:ext cx="6096000" cy="3429000"/>
          </a:xfrm>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Ask for examples of web apps that don’t rotate?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xfrm>
            <a:off x="381000" y="685800"/>
            <a:ext cx="6096000" cy="3429000"/>
          </a:xfrm>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t>minimal dexterity; fixed device mount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Albert Einstein, aging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noRot="1" noChangeAspect="1"/>
          </p:cNvSpPr>
          <p:nvPr>
            <p:ph type="sldImg"/>
          </p:nvPr>
        </p:nvSpPr>
        <p:spPr>
          <a:xfrm>
            <a:off x="381000" y="685800"/>
            <a:ext cx="6096000" cy="3429000"/>
          </a:xfrm>
          <a:prstGeom prst="rect">
            <a:avLst/>
          </a:prstGeom>
        </p:spPr>
        <p:txBody>
          <a:bodyPr/>
          <a:lstStyle/>
          <a:p>
            <a:endParaRPr/>
          </a:p>
        </p:txBody>
      </p:sp>
      <p:sp>
        <p:nvSpPr>
          <p:cNvPr id="712" name="Shape 712"/>
          <p:cNvSpPr>
            <a:spLocks noGrp="1"/>
          </p:cNvSpPr>
          <p:nvPr>
            <p:ph type="body" sz="quarter" idx="1"/>
          </p:nvPr>
        </p:nvSpPr>
        <p:spPr>
          <a:prstGeom prst="rect">
            <a:avLst/>
          </a:prstGeom>
        </p:spPr>
        <p:txBody>
          <a:bodyPr/>
          <a:lstStyle/>
          <a:p>
            <a:r>
              <a:t>Support responsive design – it will help meet other new 2.1 SC:  </a:t>
            </a:r>
          </a:p>
          <a:p>
            <a:r>
              <a:t>1.4.10 Reflow</a:t>
            </a:r>
          </a:p>
          <a:p>
            <a:r>
              <a:t>1.4.12 text spacing.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t>9x9mm is average finger touch - corresponds to 44x44 px</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xfrm>
            <a:off x="381000" y="685800"/>
            <a:ext cx="6096000" cy="3429000"/>
          </a:xfrm>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r>
              <a:t>FYI - carousel is not considered a good user interface element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xfrm>
            <a:off x="381000" y="685800"/>
            <a:ext cx="6096000" cy="3429000"/>
          </a:xfrm>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r>
              <a:t>Icon at the end of sentence – falls under first bullet (inline within a sentence) - Help icon at the end of a sentence. </a:t>
            </a:r>
          </a:p>
          <a:p>
            <a:r>
              <a:t>But, this SC would apply to an icon at the end of a control since that isn’t a sentence or block of text.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381000" y="685800"/>
            <a:ext cx="6096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r>
              <a:t>use default controls - restyle if necessary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r>
              <a:t>Or an app that helps users increase dexterity/selection accuracy by slowing decreasing target size for the user to activate.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381000" y="685800"/>
            <a:ext cx="6096000" cy="3429000"/>
          </a:xfrm>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tremors, head pointer, or other assistive pointing device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r>
              <a:t>User must be able to switch between input modalities – switch between mouse and pointer or mouse and keyboard</a:t>
            </a:r>
          </a:p>
          <a:p>
            <a:r>
              <a:t>Touch/pointer/stylus, Mouse, keyboard …</a:t>
            </a:r>
          </a:p>
          <a:p>
            <a:r>
              <a:t>don’t assume only touch events or only mouse events and to also code for keyboard events. </a:t>
            </a:r>
          </a:p>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xfrm>
            <a:off x="381000" y="685800"/>
            <a:ext cx="6096000" cy="3429000"/>
          </a:xfrm>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There is  a W3C spec - for pointer events that would be generic but it isn’t yet well supported in browsers.  See https://caniuse.com/#search=pointer  V1 of the Pointer Events spec was published in February, 2015 so it is discouraging that it isn’t yet adopted by all browsers. IE, Edge, Firefox, Chrome, Chrome for Android, and Samsung internet support pointer events. Safari, iOS Safari and Opera Mini do not.</a:t>
            </a:r>
          </a:p>
          <a:p>
            <a:endParaRPr/>
          </a:p>
          <a:p>
            <a:r>
              <a:t>This is not to be confused with CSS pointer-events which is used to disable pointer events on specifically styled items so they don’t cascade. </a:t>
            </a: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xfrm>
            <a:off x="381000" y="685800"/>
            <a:ext cx="6096000" cy="3429000"/>
          </a:xfrm>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t>ask audience: Drawing apps?  </a:t>
            </a:r>
          </a:p>
          <a:p>
            <a:r>
              <a:t>App to teach touch typing (this is from Understanding document)</a:t>
            </a:r>
          </a:p>
          <a:p>
            <a:r>
              <a:t>Security – use keyboard for entering password rather than speech input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Timeline: 2008 iPhone released, 2008 WCAG 2.0 released, 2018 WCAG 2.1 released with additions for Mobile, low vision, and cognitive, WCAG 2.? with unspecified date to include new technologies, WGAG Next with no date and is open for new ideas.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noRot="1" noChangeAspect="1"/>
          </p:cNvSpPr>
          <p:nvPr>
            <p:ph type="sldImg"/>
          </p:nvPr>
        </p:nvSpPr>
        <p:spPr>
          <a:xfrm>
            <a:off x="381000" y="685800"/>
            <a:ext cx="6096000" cy="3429000"/>
          </a:xfrm>
          <a:prstGeom prst="rect">
            <a:avLst/>
          </a:prstGeom>
        </p:spPr>
        <p:txBody>
          <a:bodyPr/>
          <a:lstStyle/>
          <a:p>
            <a:endParaRPr/>
          </a:p>
        </p:txBody>
      </p:sp>
      <p:sp>
        <p:nvSpPr>
          <p:cNvPr id="803" name="Shape 803"/>
          <p:cNvSpPr>
            <a:spLocks noGrp="1"/>
          </p:cNvSpPr>
          <p:nvPr>
            <p:ph type="body" sz="quarter" idx="1"/>
          </p:nvPr>
        </p:nvSpPr>
        <p:spPr>
          <a:prstGeom prst="rect">
            <a:avLst/>
          </a:prstGeom>
        </p:spPr>
        <p:txBody>
          <a:bodyPr/>
          <a:lstStyle/>
          <a:p>
            <a:r>
              <a:t>people with tremors, repetitive stress injuries, speech input - switch between different modalities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Shape 857"/>
          <p:cNvSpPr>
            <a:spLocks noGrp="1" noRot="1" noChangeAspect="1"/>
          </p:cNvSpPr>
          <p:nvPr>
            <p:ph type="sldImg"/>
          </p:nvPr>
        </p:nvSpPr>
        <p:spPr>
          <a:xfrm>
            <a:off x="381000" y="685800"/>
            <a:ext cx="6096000" cy="3429000"/>
          </a:xfrm>
          <a:prstGeom prst="rect">
            <a:avLst/>
          </a:prstGeom>
        </p:spPr>
        <p:txBody>
          <a:bodyPr/>
          <a:lstStyle/>
          <a:p>
            <a:endParaRPr/>
          </a:p>
        </p:txBody>
      </p:sp>
      <p:sp>
        <p:nvSpPr>
          <p:cNvPr id="858" name="Shape 858"/>
          <p:cNvSpPr>
            <a:spLocks noGrp="1"/>
          </p:cNvSpPr>
          <p:nvPr>
            <p:ph type="body" sz="quarter" idx="1"/>
          </p:nvPr>
        </p:nvSpPr>
        <p:spPr>
          <a:prstGeom prst="rect">
            <a:avLst/>
          </a:prstGeom>
        </p:spPr>
        <p:txBody>
          <a:bodyPr/>
          <a:lstStyle/>
          <a:p>
            <a:r>
              <a:t>320 and 256 selected because they line up with small device sizes</a:t>
            </a:r>
          </a:p>
          <a:p>
            <a:r>
              <a:t>Don’t let the note confuse you, it is just Math:</a:t>
            </a:r>
          </a:p>
          <a:p>
            <a:r>
              <a:t>Zooming by 400% makes the content 4 times bigger but we have the same area to display it within.  We are taking ¼ of the content (1280/4 = 320) and expanding it to fit the screen. It is the same in the other direction 1024/4 = 256.</a:t>
            </a:r>
          </a:p>
          <a:p>
            <a:r>
              <a:t>Animation zooming a 1280x1024 divided into 4x4 array of squares. When it is zoomed to 400% one square takes up the entire 1280X1024 space.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xfrm>
            <a:off x="381000" y="685800"/>
            <a:ext cx="6096000" cy="3429000"/>
          </a:xfrm>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p>
            <a:r>
              <a:rPr dirty="0"/>
              <a:t>Viewing </a:t>
            </a:r>
            <a:r>
              <a:rPr dirty="0" err="1"/>
              <a:t>Knowbility</a:t>
            </a:r>
            <a:r>
              <a:rPr dirty="0"/>
              <a:t> site in Chrome inspect at various sizes.</a:t>
            </a:r>
          </a:p>
          <a:p>
            <a:r>
              <a:rPr dirty="0"/>
              <a:t>this is not zooming - it is reflowing based on CSS Media queries.  </a:t>
            </a:r>
          </a:p>
          <a:p>
            <a:r>
              <a:rPr dirty="0"/>
              <a:t>The easiest way to achieve this is via responsive design (what the </a:t>
            </a:r>
            <a:r>
              <a:rPr dirty="0" err="1"/>
              <a:t>Knowbility</a:t>
            </a:r>
            <a:r>
              <a:rPr dirty="0"/>
              <a:t> site does)  Most web applications/site are already doing that to support various screen sizes.  An alternative for legacy sites is to provide an alternative rendering for 320px wide mobile devices.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xfrm>
            <a:off x="381000" y="685800"/>
            <a:ext cx="6096000" cy="3429000"/>
          </a:xfrm>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t>low vision - From the understanding document:</a:t>
            </a:r>
          </a:p>
          <a:p>
            <a:endParaRPr/>
          </a:p>
          <a:p>
            <a:r>
              <a:t>Of the 285 million people worldwide who are visually impaired, 14% are blind and 86% have low vision according to the World Health Organization (WHO). A significant proportion of people with low vision need more than a 200% increase in the size of content. From the WebAIM survey 25% of low vision users indicated needing magnification to 400% or more.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381000" y="685800"/>
            <a:ext cx="6096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rPr dirty="0"/>
              <a:t>Examples of text edit fields with both poor contrast and passing contrast borders. </a:t>
            </a:r>
          </a:p>
          <a:p>
            <a:r>
              <a:rPr dirty="0"/>
              <a:t>It there is a border, the border must have sufficient contrast against the background</a:t>
            </a:r>
            <a:r>
              <a:rPr lang="en-US" dirty="0"/>
              <a:t> – unless the item has text and the text meets the contrast requirements. </a:t>
            </a:r>
            <a:endParaRPr dirty="0"/>
          </a:p>
          <a:p>
            <a:r>
              <a:rPr dirty="0"/>
              <a:t>Also applies to selected states, not just focus</a:t>
            </a:r>
          </a:p>
          <a:p>
            <a:r>
              <a:rPr dirty="0"/>
              <a:t>So, can use color to show focus and state if meet contrast ratio guidelines - BUT don’t forget the background colors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xfrm>
            <a:off x="381000" y="685800"/>
            <a:ext cx="6096000" cy="3429000"/>
          </a:xfrm>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p>
            <a:r>
              <a:rPr lang="en-US" dirty="0"/>
              <a:t>Buttons with text/letters would fail 1.4.3 – text contrast. If button has text and text meets contrast ratio, the border does not have to.  Thus, since some of these are letters (</a:t>
            </a:r>
            <a:r>
              <a:rPr lang="en-US" dirty="0" err="1"/>
              <a:t>ie</a:t>
            </a:r>
            <a:r>
              <a:rPr lang="en-US" dirty="0"/>
              <a:t> text) making the contrast of the text against the background would be enough, don’t have to have the border, also.  Also, logos are exempt.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noRot="1" noChangeAspect="1"/>
          </p:cNvSpPr>
          <p:nvPr>
            <p:ph type="sldImg"/>
          </p:nvPr>
        </p:nvSpPr>
        <p:spPr>
          <a:xfrm>
            <a:off x="381000" y="685800"/>
            <a:ext cx="6096000" cy="3429000"/>
          </a:xfrm>
          <a:prstGeom prst="rect">
            <a:avLst/>
          </a:prstGeom>
        </p:spPr>
        <p:txBody>
          <a:bodyPr/>
          <a:lstStyle/>
          <a:p>
            <a:endParaRPr/>
          </a:p>
        </p:txBody>
      </p:sp>
      <p:sp>
        <p:nvSpPr>
          <p:cNvPr id="922" name="Shape 922"/>
          <p:cNvSpPr>
            <a:spLocks noGrp="1"/>
          </p:cNvSpPr>
          <p:nvPr>
            <p:ph type="body" sz="quarter" idx="1"/>
          </p:nvPr>
        </p:nvSpPr>
        <p:spPr>
          <a:prstGeom prst="rect">
            <a:avLst/>
          </a:prstGeom>
        </p:spPr>
        <p:txBody>
          <a:bodyPr/>
          <a:lstStyle/>
          <a:p>
            <a:r>
              <a:t>low vision, color blind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xfrm>
            <a:off x="381000" y="685800"/>
            <a:ext cx="6096000" cy="3429000"/>
          </a:xfrm>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r>
              <a:t>Stylish chrome extension - W3C has a stylesheet for testing text spacing (perhaps demo)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a:spLocks noGrp="1" noRot="1" noChangeAspect="1"/>
          </p:cNvSpPr>
          <p:nvPr>
            <p:ph type="sldImg"/>
          </p:nvPr>
        </p:nvSpPr>
        <p:spPr>
          <a:xfrm>
            <a:off x="381000" y="685800"/>
            <a:ext cx="6096000" cy="3429000"/>
          </a:xfrm>
          <a:prstGeom prst="rect">
            <a:avLst/>
          </a:prstGeom>
        </p:spPr>
        <p:txBody>
          <a:bodyPr/>
          <a:lstStyle/>
          <a:p>
            <a:endParaRPr/>
          </a:p>
        </p:txBody>
      </p:sp>
      <p:sp>
        <p:nvSpPr>
          <p:cNvPr id="943" name="Shape 943"/>
          <p:cNvSpPr>
            <a:spLocks noGrp="1"/>
          </p:cNvSpPr>
          <p:nvPr>
            <p:ph type="body" sz="quarter" idx="1"/>
          </p:nvPr>
        </p:nvSpPr>
        <p:spPr>
          <a:prstGeom prst="rect">
            <a:avLst/>
          </a:prstGeom>
        </p:spPr>
        <p:txBody>
          <a:bodyPr/>
          <a:lstStyle/>
          <a:p>
            <a:r>
              <a:t>Understanding document examples:  </a:t>
            </a:r>
            <a:r>
              <a:rPr u="sng">
                <a:hlinkClick r:id="rId3"/>
              </a:rPr>
              <a:t>https://www.w3.org/WAI/WCAG21/Understanding/text-spacing.html</a:t>
            </a:r>
          </a:p>
          <a:p>
            <a:r>
              <a:t>live example: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xfrm>
            <a:off x="381000" y="685800"/>
            <a:ext cx="6096000" cy="3429000"/>
          </a:xfrm>
          <a:prstGeom prst="rect">
            <a:avLst/>
          </a:prstGeom>
        </p:spPr>
        <p:txBody>
          <a:bodyPr/>
          <a:lstStyle/>
          <a:p>
            <a:endParaRPr/>
          </a:p>
        </p:txBody>
      </p:sp>
      <p:sp>
        <p:nvSpPr>
          <p:cNvPr id="949" name="Shape 949"/>
          <p:cNvSpPr>
            <a:spLocks noGrp="1"/>
          </p:cNvSpPr>
          <p:nvPr>
            <p:ph type="body" sz="quarter" idx="1"/>
          </p:nvPr>
        </p:nvSpPr>
        <p:spPr>
          <a:prstGeom prst="rect">
            <a:avLst/>
          </a:prstGeom>
        </p:spPr>
        <p:txBody>
          <a:bodyPr/>
          <a:lstStyle/>
          <a:p>
            <a:r>
              <a:t>https://www.w3.org/WAI/GL/wiki/Allowing_for_Spacing_Override</a:t>
            </a:r>
          </a:p>
          <a:p>
            <a:r>
              <a:t>Go to a page and then apply Knowbility-&gt;WCAG 2.1 Text Spacing bookmark (runs a saved script)</a:t>
            </a:r>
          </a:p>
          <a:p>
            <a:r>
              <a:t>Use BBC as an example of failure</a:t>
            </a:r>
          </a:p>
          <a:p>
            <a:r>
              <a:t>http://www.lflegal.com - as pass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WCAG 2.1 compliance = WCAG 2.0 compliance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xfrm>
            <a:off x="381000" y="685800"/>
            <a:ext cx="6096000" cy="3429000"/>
          </a:xfrm>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no disrespect intended - hard to find images to represent cognitive issues</a:t>
            </a:r>
          </a:p>
          <a:p>
            <a:r>
              <a:t>low vision, dyslexia,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hape 971"/>
          <p:cNvSpPr>
            <a:spLocks noGrp="1" noRot="1" noChangeAspect="1"/>
          </p:cNvSpPr>
          <p:nvPr>
            <p:ph type="sldImg"/>
          </p:nvPr>
        </p:nvSpPr>
        <p:spPr>
          <a:xfrm>
            <a:off x="381000" y="685800"/>
            <a:ext cx="6096000" cy="3429000"/>
          </a:xfrm>
          <a:prstGeom prst="rect">
            <a:avLst/>
          </a:prstGeom>
        </p:spPr>
        <p:txBody>
          <a:bodyPr/>
          <a:lstStyle/>
          <a:p>
            <a:endParaRPr/>
          </a:p>
        </p:txBody>
      </p:sp>
      <p:sp>
        <p:nvSpPr>
          <p:cNvPr id="972" name="Shape 972"/>
          <p:cNvSpPr>
            <a:spLocks noGrp="1"/>
          </p:cNvSpPr>
          <p:nvPr>
            <p:ph type="body" sz="quarter" idx="1"/>
          </p:nvPr>
        </p:nvSpPr>
        <p:spPr>
          <a:prstGeom prst="rect">
            <a:avLst/>
          </a:prstGeom>
        </p:spPr>
        <p:txBody>
          <a:bodyPr/>
          <a:lstStyle/>
          <a:p>
            <a:r>
              <a:t>demo: </a:t>
            </a:r>
            <a:r>
              <a:rPr u="sng">
                <a:hlinkClick r:id="rId3"/>
              </a:rPr>
              <a:t>https://a11y.nicolas-hoffmann.net/simple-tooltip/</a:t>
            </a:r>
            <a:r>
              <a:t> (near bottom)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a:spLocks noGrp="1" noRot="1" noChangeAspect="1"/>
          </p:cNvSpPr>
          <p:nvPr>
            <p:ph type="sldImg"/>
          </p:nvPr>
        </p:nvSpPr>
        <p:spPr>
          <a:xfrm>
            <a:off x="381000" y="685800"/>
            <a:ext cx="6096000" cy="3429000"/>
          </a:xfrm>
          <a:prstGeom prst="rect">
            <a:avLst/>
          </a:prstGeom>
        </p:spPr>
        <p:txBody>
          <a:bodyPr/>
          <a:lstStyle/>
          <a:p>
            <a:endParaRPr/>
          </a:p>
        </p:txBody>
      </p:sp>
      <p:sp>
        <p:nvSpPr>
          <p:cNvPr id="981" name="Shape 981"/>
          <p:cNvSpPr>
            <a:spLocks noGrp="1"/>
          </p:cNvSpPr>
          <p:nvPr>
            <p:ph type="body" sz="quarter" idx="1"/>
          </p:nvPr>
        </p:nvSpPr>
        <p:spPr>
          <a:prstGeom prst="rect">
            <a:avLst/>
          </a:prstGeom>
        </p:spPr>
        <p:txBody>
          <a:bodyPr/>
          <a:lstStyle/>
          <a:p>
            <a:r>
              <a:rPr dirty="0"/>
              <a:t>If the content is triggered on pointer hover, the pointer can be moved off of the trigger without the content disappearing. The new content remains visible until the pointer leaves the new content or it is dismissed (if it obscured other content).</a:t>
            </a:r>
            <a:r>
              <a:rPr lang="en-US" dirty="0"/>
              <a:t>  Demo video available at:  </a:t>
            </a:r>
            <a:r>
              <a:rPr lang="en-US" dirty="0">
                <a:hlinkClick r:id="rId3"/>
              </a:rPr>
              <a:t>https://knowbility.org/blog/2018/WCAG21-1413ContentHoverFocus/</a:t>
            </a:r>
            <a:endParaRPr dirty="0"/>
          </a:p>
          <a:p>
            <a:endParaRPr dirty="0"/>
          </a:p>
          <a:p>
            <a:r>
              <a:rPr dirty="0"/>
              <a:t>Remains Visible until dismissed or no longer valid</a:t>
            </a:r>
          </a:p>
          <a:p>
            <a:r>
              <a:rPr dirty="0"/>
              <a:t>Dismissed by moving pointer off of the trigger and the content</a:t>
            </a:r>
          </a:p>
          <a:p>
            <a:r>
              <a:rPr dirty="0"/>
              <a:t>Dismissed by mechanism provided via </a:t>
            </a:r>
            <a:r>
              <a:rPr dirty="0" err="1"/>
              <a:t>dismissable</a:t>
            </a:r>
            <a:r>
              <a:rPr dirty="0"/>
              <a:t> requirement above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noRot="1" noChangeAspect="1"/>
          </p:cNvSpPr>
          <p:nvPr>
            <p:ph type="sldImg"/>
          </p:nvPr>
        </p:nvSpPr>
        <p:spPr>
          <a:xfrm>
            <a:off x="381000" y="685800"/>
            <a:ext cx="6096000" cy="3429000"/>
          </a:xfrm>
          <a:prstGeom prst="rect">
            <a:avLst/>
          </a:prstGeom>
        </p:spPr>
        <p:txBody>
          <a:bodyPr/>
          <a:lstStyle/>
          <a:p>
            <a:endParaRPr/>
          </a:p>
        </p:txBody>
      </p:sp>
      <p:sp>
        <p:nvSpPr>
          <p:cNvPr id="987" name="Shape 987"/>
          <p:cNvSpPr>
            <a:spLocks noGrp="1"/>
          </p:cNvSpPr>
          <p:nvPr>
            <p:ph type="body" sz="quarter" idx="1"/>
          </p:nvPr>
        </p:nvSpPr>
        <p:spPr>
          <a:prstGeom prst="rect">
            <a:avLst/>
          </a:prstGeom>
        </p:spPr>
        <p:txBody>
          <a:bodyPr/>
          <a:lstStyle/>
          <a:p>
            <a:r>
              <a:t>Therefore, a non-visible component, like a Skip to Main link, that is made visible on keyboard focus (with no additional content beyond the trigger becoming visible) is not covered by the SC.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xfrm>
            <a:off x="381000" y="685800"/>
            <a:ext cx="6096000" cy="3429000"/>
          </a:xfrm>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p>
            <a:r>
              <a:t>screen magnification  users - they can find an move to content without it disappearing</a:t>
            </a:r>
          </a:p>
          <a:p>
            <a:r>
              <a:t>tremors - They may inadvertently trigger the content on hover – need a mechanism to dismiss it</a:t>
            </a:r>
          </a:p>
          <a:p>
            <a:r>
              <a:t>They cannot keep the pointer over the trigger due to tremors – thus the requirement to hover over the content itself (this assumes content is larger than trigger)</a:t>
            </a:r>
          </a:p>
          <a:p>
            <a:r>
              <a:t>cognitive - need more time to read and comprehend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02" name="Shape 1002"/>
          <p:cNvSpPr>
            <a:spLocks noGrp="1"/>
          </p:cNvSpPr>
          <p:nvPr>
            <p:ph type="body" sz="quarter" idx="1"/>
          </p:nvPr>
        </p:nvSpPr>
        <p:spPr>
          <a:prstGeom prst="rect">
            <a:avLst/>
          </a:prstGeom>
        </p:spPr>
        <p:txBody>
          <a:bodyPr/>
          <a:lstStyle/>
          <a:p>
            <a:r>
              <a:t>Note: Primarily for screen reader users. But also helpful for people with cognitive issues - can use extensions that provide notification to them in a preferred manner, flash, spoken, focus based on a user preference. </a:t>
            </a:r>
          </a:p>
          <a:p>
            <a:r>
              <a:t>Notify of new information that is NOT a change of context but is important to users</a:t>
            </a:r>
          </a:p>
          <a:p>
            <a:r>
              <a:t>Notify without total interruption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xfrm>
            <a:off x="381000" y="685800"/>
            <a:ext cx="6096000" cy="3429000"/>
          </a:xfrm>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r>
              <a:t>Key is that information is added to the screen.  Implemented via ARIA - role=alert, log, progress bar, </a:t>
            </a:r>
          </a:p>
          <a:p>
            <a:r>
              <a:t>examples - time out for ticket purchase, error messages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t>screen reader user, magnification user - if they can set a notification mechanism within their magnification tool.  Cognitive users with an additional plugin/extension to notify then in a preferred manner - focus, flash, spoken, etc.</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noRot="1" noChangeAspect="1"/>
          </p:cNvSpPr>
          <p:nvPr>
            <p:ph type="sldImg"/>
          </p:nvPr>
        </p:nvSpPr>
        <p:spPr>
          <a:xfrm>
            <a:off x="381000" y="685800"/>
            <a:ext cx="6096000" cy="3429000"/>
          </a:xfrm>
          <a:prstGeom prst="rect">
            <a:avLst/>
          </a:prstGeom>
        </p:spPr>
        <p:txBody>
          <a:bodyPr/>
          <a:lstStyle/>
          <a:p>
            <a:endParaRPr/>
          </a:p>
        </p:txBody>
      </p:sp>
      <p:sp>
        <p:nvSpPr>
          <p:cNvPr id="1027" name="Shape 1027"/>
          <p:cNvSpPr>
            <a:spLocks noGrp="1"/>
          </p:cNvSpPr>
          <p:nvPr>
            <p:ph type="body" sz="quarter" idx="1"/>
          </p:nvPr>
        </p:nvSpPr>
        <p:spPr>
          <a:prstGeom prst="rect">
            <a:avLst/>
          </a:prstGeom>
        </p:spPr>
        <p:txBody>
          <a:bodyPr/>
          <a:lstStyle/>
          <a:p>
            <a:r>
              <a:rPr u="sng">
                <a:hlinkClick r:id="rId3"/>
              </a:rPr>
              <a:t>https://www.w3.org/TR/WCAG21/#input-purposes</a:t>
            </a:r>
            <a:r>
              <a:t> - bring up in browser.  Note that, “The list of input type purposes is based on the control purposes defined in the HTML 5.2 Autofill field section,”</a:t>
            </a:r>
          </a:p>
          <a:p>
            <a:r>
              <a:t>Basically the start of personalization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3" name="Shape 1033"/>
          <p:cNvSpPr>
            <a:spLocks noGrp="1"/>
          </p:cNvSpPr>
          <p:nvPr>
            <p:ph type="body" sz="quarter" idx="1"/>
          </p:nvPr>
        </p:nvSpPr>
        <p:spPr>
          <a:prstGeom prst="rect">
            <a:avLst/>
          </a:prstGeom>
        </p:spPr>
        <p:txBody>
          <a:bodyPr/>
          <a:lstStyle/>
          <a:p>
            <a:r>
              <a:t>The intent of this success criteria is to help people better recognize and understand the intention of form inputs by attaching additional information (metadata) to the identified form inputs. This allows for additional machine-processing for personalization and other automation, such as identifying and applying familiar terms or symbols to the inputs, which are needed for users with cognitive disabilities to be able to use the web.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rPr dirty="0"/>
              <a:t>5 level A Success criteria (SC) all in mobile space; 7 double AA SC 1 mobile, 5 low vision, 1 cognitive; 5 triple AAA SC 2 mobile, 3 cognitive.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Cognitive:  provide a familiar interface for users having trouble with understanding forms.</a:t>
            </a:r>
          </a:p>
          <a:p>
            <a:r>
              <a:t>The autocomplete function of user agents is able to support people by the filling in predetermined data.</a:t>
            </a:r>
          </a:p>
          <a:p>
            <a:r>
              <a:t>Motor issues - less typing since browser can autocomplete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xfrm>
            <a:off x="381000" y="685800"/>
            <a:ext cx="6096000" cy="3429000"/>
          </a:xfrm>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p>
            <a:r>
              <a:t>Advanced personalization beyond just input fields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Shape 1053"/>
          <p:cNvSpPr>
            <a:spLocks noGrp="1" noRot="1" noChangeAspect="1"/>
          </p:cNvSpPr>
          <p:nvPr>
            <p:ph type="sldImg"/>
          </p:nvPr>
        </p:nvSpPr>
        <p:spPr>
          <a:xfrm>
            <a:off x="381000" y="685800"/>
            <a:ext cx="6096000" cy="3429000"/>
          </a:xfrm>
          <a:prstGeom prst="rect">
            <a:avLst/>
          </a:prstGeom>
        </p:spPr>
        <p:txBody>
          <a:bodyPr/>
          <a:lstStyle/>
          <a:p>
            <a:endParaRPr/>
          </a:p>
        </p:txBody>
      </p:sp>
      <p:sp>
        <p:nvSpPr>
          <p:cNvPr id="1054" name="Shape 1054"/>
          <p:cNvSpPr>
            <a:spLocks noGrp="1"/>
          </p:cNvSpPr>
          <p:nvPr>
            <p:ph type="body" sz="quarter" idx="1"/>
          </p:nvPr>
        </p:nvSpPr>
        <p:spPr>
          <a:prstGeom prst="rect">
            <a:avLst/>
          </a:prstGeom>
        </p:spPr>
        <p:txBody>
          <a:bodyPr/>
          <a:lstStyle/>
          <a:p>
            <a:r>
              <a:t>extending roles beyond a description of UI elements but to further clarify content for individuals through that help of assistive technology</a:t>
            </a:r>
          </a:p>
          <a:p>
            <a:r>
              <a:t>roles on ui elements allow screen readers to identify those  to non-visual users; this will allow customized AT to provide more, customized information for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xfrm>
            <a:off x="381000" y="685800"/>
            <a:ext cx="6096000" cy="3429000"/>
          </a:xfrm>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r>
              <a:t>AAC - Augmented and Alternative Communication users</a:t>
            </a:r>
          </a:p>
          <a:p>
            <a:r>
              <a:t>Cognitive disabilities - limited vocabulary</a:t>
            </a:r>
          </a:p>
          <a:p>
            <a:r>
              <a:t>learning a new language?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Shape 1070"/>
          <p:cNvSpPr>
            <a:spLocks noGrp="1" noRot="1" noChangeAspect="1"/>
          </p:cNvSpPr>
          <p:nvPr>
            <p:ph type="sldImg"/>
          </p:nvPr>
        </p:nvSpPr>
        <p:spPr>
          <a:xfrm>
            <a:off x="381000" y="685800"/>
            <a:ext cx="6096000" cy="3429000"/>
          </a:xfrm>
          <a:prstGeom prst="rect">
            <a:avLst/>
          </a:prstGeom>
        </p:spPr>
        <p:txBody>
          <a:bodyPr/>
          <a:lstStyle/>
          <a:p>
            <a:endParaRPr/>
          </a:p>
        </p:txBody>
      </p:sp>
      <p:sp>
        <p:nvSpPr>
          <p:cNvPr id="1071" name="Shape 1071"/>
          <p:cNvSpPr>
            <a:spLocks noGrp="1"/>
          </p:cNvSpPr>
          <p:nvPr>
            <p:ph type="body" sz="quarter" idx="1"/>
          </p:nvPr>
        </p:nvSpPr>
        <p:spPr>
          <a:prstGeom prst="rect">
            <a:avLst/>
          </a:prstGeom>
        </p:spPr>
        <p:txBody>
          <a:bodyPr/>
          <a:lstStyle/>
          <a:p>
            <a:r>
              <a:t>Allow people to take breaks; warn of timing requirements before a task starts and not at every step of the way</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7" name="Shape 1077"/>
          <p:cNvSpPr>
            <a:spLocks noGrp="1"/>
          </p:cNvSpPr>
          <p:nvPr>
            <p:ph type="body" sz="quarter" idx="1"/>
          </p:nvPr>
        </p:nvSpPr>
        <p:spPr>
          <a:prstGeom prst="rect">
            <a:avLst/>
          </a:prstGeom>
        </p:spPr>
        <p:txBody>
          <a:bodyPr/>
          <a:lstStyle/>
          <a:p>
            <a:r>
              <a:t>when extending time allocation give sufficient warning to read the message and respond</a:t>
            </a:r>
          </a:p>
          <a:p>
            <a:r>
              <a:t>auctions are an example where notification of a time limit is needed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hape 1081"/>
          <p:cNvSpPr>
            <a:spLocks noGrp="1" noRot="1" noChangeAspect="1"/>
          </p:cNvSpPr>
          <p:nvPr>
            <p:ph type="sldImg"/>
          </p:nvPr>
        </p:nvSpPr>
        <p:spPr>
          <a:xfrm>
            <a:off x="381000" y="685800"/>
            <a:ext cx="6096000" cy="3429000"/>
          </a:xfrm>
          <a:prstGeom prst="rect">
            <a:avLst/>
          </a:prstGeom>
        </p:spPr>
        <p:txBody>
          <a:bodyPr/>
          <a:lstStyle/>
          <a:p>
            <a:endParaRPr/>
          </a:p>
        </p:txBody>
      </p:sp>
      <p:sp>
        <p:nvSpPr>
          <p:cNvPr id="1082" name="Shape 1082"/>
          <p:cNvSpPr>
            <a:spLocks noGrp="1"/>
          </p:cNvSpPr>
          <p:nvPr>
            <p:ph type="body" sz="quarter" idx="1"/>
          </p:nvPr>
        </p:nvSpPr>
        <p:spPr>
          <a:prstGeom prst="rect">
            <a:avLst/>
          </a:prstGeom>
        </p:spPr>
        <p:txBody>
          <a:bodyPr/>
          <a:lstStyle/>
          <a:p>
            <a:r>
              <a:t>language-related disabilities;</a:t>
            </a:r>
          </a:p>
          <a:p>
            <a:r>
              <a:t>memory-related disabilities;</a:t>
            </a:r>
          </a:p>
          <a:p>
            <a:r>
              <a:t>focus-and-attention-related disabilities; and</a:t>
            </a:r>
          </a:p>
          <a:p>
            <a:r>
              <a:t>disabilities that affect executive function and decision making.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a:spLocks noGrp="1" noRot="1" noChangeAspect="1"/>
          </p:cNvSpPr>
          <p:nvPr>
            <p:ph type="sldImg"/>
          </p:nvPr>
        </p:nvSpPr>
        <p:spPr>
          <a:xfrm>
            <a:off x="381000" y="685800"/>
            <a:ext cx="6096000" cy="3429000"/>
          </a:xfrm>
          <a:prstGeom prst="rect">
            <a:avLst/>
          </a:prstGeom>
        </p:spPr>
        <p:txBody>
          <a:bodyPr/>
          <a:lstStyle/>
          <a:p>
            <a:endParaRPr/>
          </a:p>
        </p:txBody>
      </p:sp>
      <p:sp>
        <p:nvSpPr>
          <p:cNvPr id="1092" name="Shape 1092"/>
          <p:cNvSpPr>
            <a:spLocks noGrp="1"/>
          </p:cNvSpPr>
          <p:nvPr>
            <p:ph type="body" sz="quarter" idx="1"/>
          </p:nvPr>
        </p:nvSpPr>
        <p:spPr>
          <a:prstGeom prst="rect">
            <a:avLst/>
          </a:prstGeom>
        </p:spPr>
        <p:txBody>
          <a:bodyPr/>
          <a:lstStyle/>
          <a:p>
            <a:r>
              <a:t>Examples: menu that follows the user as they scroll</a:t>
            </a:r>
          </a:p>
          <a:p>
            <a:r>
              <a:t>slide shows that use animation to turn pages.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Shape 1097"/>
          <p:cNvSpPr>
            <a:spLocks noGrp="1" noRot="1" noChangeAspect="1"/>
          </p:cNvSpPr>
          <p:nvPr>
            <p:ph type="sldImg"/>
          </p:nvPr>
        </p:nvSpPr>
        <p:spPr>
          <a:xfrm>
            <a:off x="381000" y="685800"/>
            <a:ext cx="6096000" cy="3429000"/>
          </a:xfrm>
          <a:prstGeom prst="rect">
            <a:avLst/>
          </a:prstGeom>
        </p:spPr>
        <p:txBody>
          <a:bodyPr/>
          <a:lstStyle/>
          <a:p>
            <a:endParaRPr/>
          </a:p>
        </p:txBody>
      </p:sp>
      <p:sp>
        <p:nvSpPr>
          <p:cNvPr id="1098" name="Shape 1098"/>
          <p:cNvSpPr>
            <a:spLocks noGrp="1"/>
          </p:cNvSpPr>
          <p:nvPr>
            <p:ph type="body" sz="quarter" idx="1"/>
          </p:nvPr>
        </p:nvSpPr>
        <p:spPr>
          <a:prstGeom prst="rect">
            <a:avLst/>
          </a:prstGeom>
        </p:spPr>
        <p:txBody>
          <a:bodyPr/>
          <a:lstStyle/>
          <a:p>
            <a:r>
              <a:t>quoted from the WCAG 2.1 proposed spec.</a:t>
            </a:r>
          </a:p>
          <a:p>
            <a:r>
              <a:t>Does not include blurring, opacity change, or change in color</a:t>
            </a:r>
          </a:p>
          <a:p>
            <a:endParaRPr/>
          </a:p>
          <a:p>
            <a:r>
              <a:t>Examples: ask audience. menu that follows the user as they scroll</a:t>
            </a:r>
          </a:p>
          <a:p>
            <a:r>
              <a:t>slide shows that use animation to turn pages.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107" name="Shape 1107"/>
          <p:cNvSpPr>
            <a:spLocks noGrp="1"/>
          </p:cNvSpPr>
          <p:nvPr>
            <p:ph type="body" sz="quarter" idx="1"/>
          </p:nvPr>
        </p:nvSpPr>
        <p:spPr>
          <a:prstGeom prst="rect">
            <a:avLst/>
          </a:prstGeom>
        </p:spPr>
        <p:txBody>
          <a:bodyPr/>
          <a:lstStyle/>
          <a:p>
            <a:r>
              <a:t>people who get motion sickness - nausea;</a:t>
            </a:r>
          </a:p>
          <a:p>
            <a:r>
              <a:t>People who are distracted</a:t>
            </a:r>
          </a:p>
          <a:p>
            <a:r>
              <a:t>those with vestibular disorders (disturbance of balance)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Looking at it another way - there are 8 in the mobile/mobility space; 5 for low vision; 4 for cognitive totally 17 SC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Guidelines and SC are for WEB apps - don’t confuse with mobile apps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A9A9A9"/>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3"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A9A9A9"/>
        </a:solidFill>
        <a:effectLst/>
      </p:bgPr>
    </p:bg>
    <p:spTree>
      <p:nvGrpSpPr>
        <p:cNvPr id="1" name=""/>
        <p:cNvGrpSpPr/>
        <p:nvPr/>
      </p:nvGrpSpPr>
      <p:grpSpPr>
        <a:xfrm>
          <a:off x="0" y="0"/>
          <a:ext cx="0" cy="0"/>
          <a:chOff x="0" y="0"/>
          <a:chExt cx="0" cy="0"/>
        </a:xfrm>
      </p:grpSpPr>
      <p:sp>
        <p:nvSpPr>
          <p:cNvPr id="98"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99"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100"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101"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102"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A9A9A9"/>
        </a:solidFill>
        <a:effectLst/>
      </p:bgPr>
    </p:bg>
    <p:spTree>
      <p:nvGrpSpPr>
        <p:cNvPr id="1" name=""/>
        <p:cNvGrpSpPr/>
        <p:nvPr/>
      </p:nvGrpSpPr>
      <p:grpSpPr>
        <a:xfrm>
          <a:off x="0" y="0"/>
          <a:ext cx="0" cy="0"/>
          <a:chOff x="0" y="0"/>
          <a:chExt cx="0" cy="0"/>
        </a:xfrm>
      </p:grpSpPr>
      <p:sp>
        <p:nvSpPr>
          <p:cNvPr id="109"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110" name="“Type a quote here.”"/>
          <p:cNvSpPr txBox="1">
            <a:spLocks noGrp="1"/>
          </p:cNvSpPr>
          <p:nvPr>
            <p:ph type="body" sz="quarter" idx="14"/>
          </p:nvPr>
        </p:nvSpPr>
        <p:spPr>
          <a:xfrm>
            <a:off x="2387600" y="6070599"/>
            <a:ext cx="19621500" cy="838201"/>
          </a:xfrm>
          <a:prstGeom prst="rect">
            <a:avLst/>
          </a:prstGeom>
        </p:spPr>
        <p:txBody>
          <a:bodyPr>
            <a:spAutoFit/>
          </a:bodyPr>
          <a:lstStyle>
            <a:lvl1pPr marL="0" indent="0" algn="ctr">
              <a:spcBef>
                <a:spcPts val="0"/>
              </a:spcBef>
              <a:buClrTx/>
              <a:buSzTx/>
              <a:buNone/>
              <a:defRPr sz="4800"/>
            </a:lvl1pPr>
          </a:lstStyle>
          <a:p>
            <a:r>
              <a:t>“Type a quote here.” </a:t>
            </a:r>
          </a:p>
        </p:txBody>
      </p:sp>
      <p:sp>
        <p:nvSpPr>
          <p:cNvPr id="111" name="“"/>
          <p:cNvSpPr txBox="1"/>
          <p:nvPr/>
        </p:nvSpPr>
        <p:spPr>
          <a:xfrm rot="10800000">
            <a:off x="17545329" y="3146294"/>
            <a:ext cx="4776431" cy="10725151"/>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nchor="ctr">
            <a:spAutoFit/>
          </a:bodyPr>
          <a:lstStyle>
            <a:lvl1pPr algn="l">
              <a:defRPr sz="70000" i="1">
                <a:solidFill>
                  <a:schemeClr val="accent2">
                    <a:hueOff val="195715"/>
                    <a:lumOff val="-15294"/>
                  </a:schemeClr>
                </a:solidFill>
                <a:latin typeface="Helvetica"/>
                <a:ea typeface="Helvetica"/>
                <a:cs typeface="Helvetica"/>
                <a:sym typeface="Helvetica"/>
              </a:defRPr>
            </a:lvl1pPr>
          </a:lstStyle>
          <a:p>
            <a:r>
              <a:t>“</a:t>
            </a:r>
          </a:p>
        </p:txBody>
      </p:sp>
      <p:sp>
        <p:nvSpPr>
          <p:cNvPr id="112" name="“"/>
          <p:cNvSpPr txBox="1"/>
          <p:nvPr/>
        </p:nvSpPr>
        <p:spPr>
          <a:xfrm>
            <a:off x="-232561" y="-316918"/>
            <a:ext cx="4776431" cy="10725151"/>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nchor="ctr">
            <a:spAutoFit/>
          </a:bodyPr>
          <a:lstStyle>
            <a:lvl1pPr algn="l">
              <a:defRPr sz="70000" i="1">
                <a:solidFill>
                  <a:schemeClr val="accent2">
                    <a:hueOff val="89372"/>
                    <a:lumOff val="-8823"/>
                  </a:schemeClr>
                </a:solidFill>
                <a:latin typeface="Helvetica"/>
                <a:ea typeface="Helvetica"/>
                <a:cs typeface="Helvetica"/>
                <a:sym typeface="Helvetica"/>
              </a:defRPr>
            </a:lvl1pPr>
          </a:lstStyle>
          <a:p>
            <a:r>
              <a:t>“</a:t>
            </a:r>
          </a:p>
        </p:txBody>
      </p:sp>
      <p:sp>
        <p:nvSpPr>
          <p:cNvPr id="113"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114"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A9A9A9"/>
        </a:solidFill>
        <a:effectLst/>
      </p:bgPr>
    </p:bg>
    <p:spTree>
      <p:nvGrpSpPr>
        <p:cNvPr id="1" name=""/>
        <p:cNvGrpSpPr/>
        <p:nvPr/>
      </p:nvGrpSpPr>
      <p:grpSpPr>
        <a:xfrm>
          <a:off x="0" y="0"/>
          <a:ext cx="0" cy="0"/>
          <a:chOff x="0" y="0"/>
          <a:chExt cx="0" cy="0"/>
        </a:xfrm>
      </p:grpSpPr>
      <p:sp>
        <p:nvSpPr>
          <p:cNvPr id="12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22"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A9A9A9"/>
        </a:solidFill>
        <a:effectLst/>
      </p:bgPr>
    </p:bg>
    <p:spTree>
      <p:nvGrpSpPr>
        <p:cNvPr id="1" name=""/>
        <p:cNvGrpSpPr/>
        <p:nvPr/>
      </p:nvGrpSpPr>
      <p:grpSpPr>
        <a:xfrm>
          <a:off x="0" y="0"/>
          <a:ext cx="0" cy="0"/>
          <a:chOff x="0" y="0"/>
          <a:chExt cx="0" cy="0"/>
        </a:xfrm>
      </p:grpSpPr>
      <p:sp>
        <p:nvSpPr>
          <p:cNvPr id="129"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130"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ext samples">
    <p:bg>
      <p:bgPr>
        <a:solidFill>
          <a:srgbClr val="A9A9A9"/>
        </a:solidFill>
        <a:effectLst/>
      </p:bgPr>
    </p:bg>
    <p:spTree>
      <p:nvGrpSpPr>
        <p:cNvPr id="1" name=""/>
        <p:cNvGrpSpPr/>
        <p:nvPr/>
      </p:nvGrpSpPr>
      <p:grpSpPr>
        <a:xfrm>
          <a:off x="0" y="0"/>
          <a:ext cx="0" cy="0"/>
          <a:chOff x="0" y="0"/>
          <a:chExt cx="0" cy="0"/>
        </a:xfrm>
      </p:grpSpPr>
      <p:sp>
        <p:nvSpPr>
          <p:cNvPr id="137" name="#hashtags"/>
          <p:cNvSpPr txBox="1"/>
          <p:nvPr/>
        </p:nvSpPr>
        <p:spPr>
          <a:xfrm>
            <a:off x="10497492" y="6502399"/>
            <a:ext cx="2627016"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chemeClr val="accent2">
                    <a:hueOff val="195715"/>
                    <a:lumOff val="-15294"/>
                  </a:schemeClr>
                </a:solidFill>
                <a:latin typeface="Helvetica"/>
                <a:ea typeface="Helvetica"/>
                <a:cs typeface="Helvetica"/>
                <a:sym typeface="Helvetica"/>
              </a:defRPr>
            </a:lvl1pPr>
          </a:lstStyle>
          <a:p>
            <a:r>
              <a:t>#hashtags</a:t>
            </a:r>
          </a:p>
        </p:txBody>
      </p:sp>
      <p:sp>
        <p:nvSpPr>
          <p:cNvPr id="138"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139"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pic>
        <p:nvPicPr>
          <p:cNvPr id="146" name="fullsizeoutput_8b.jpeg" descr="fullsizeoutput_8b.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7500" y="12699999"/>
            <a:ext cx="2419184" cy="656851"/>
          </a:xfrm>
          <a:prstGeom prst="rect">
            <a:avLst/>
          </a:prstGeom>
          <a:ln w="12700">
            <a:miter lim="400000"/>
          </a:ln>
        </p:spPr>
      </p:pic>
      <p:sp>
        <p:nvSpPr>
          <p:cNvPr id="147"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Knowbility">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A9A9A9"/>
        </a:solidFill>
        <a:effectLst/>
      </p:bgPr>
    </p:bg>
    <p:spTree>
      <p:nvGrpSpPr>
        <p:cNvPr id="1" name=""/>
        <p:cNvGrpSpPr/>
        <p:nvPr/>
      </p:nvGrpSpPr>
      <p:grpSpPr>
        <a:xfrm>
          <a:off x="0" y="0"/>
          <a:ext cx="0" cy="0"/>
          <a:chOff x="0" y="0"/>
          <a:chExt cx="0" cy="0"/>
        </a:xfrm>
      </p:grpSpPr>
      <p:sp>
        <p:nvSpPr>
          <p:cNvPr id="28"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30"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228600" algn="ctr">
              <a:spcBef>
                <a:spcPts val="0"/>
              </a:spcBef>
              <a:buClrTx/>
              <a:buSzTx/>
              <a:buNone/>
              <a:defRPr sz="5400"/>
            </a:lvl2pPr>
            <a:lvl3pPr marL="0" indent="457200" algn="ctr">
              <a:spcBef>
                <a:spcPts val="0"/>
              </a:spcBef>
              <a:buClrTx/>
              <a:buSzTx/>
              <a:buNone/>
              <a:defRPr sz="5400"/>
            </a:lvl3pPr>
            <a:lvl4pPr marL="0" indent="685800" algn="ctr">
              <a:spcBef>
                <a:spcPts val="0"/>
              </a:spcBef>
              <a:buClrTx/>
              <a:buSzTx/>
              <a:buNone/>
              <a:defRPr sz="5400"/>
            </a:lvl4pPr>
            <a:lvl5pPr marL="0" indent="914400" algn="ctr">
              <a:spcBef>
                <a:spcPts val="0"/>
              </a:spcBef>
              <a:buClrTx/>
              <a:buSzTx/>
              <a:buNone/>
              <a:defRPr sz="5400">
                <a:solidFill>
                  <a:srgbClr val="626366"/>
                </a:solidFill>
              </a:defRPr>
            </a:lvl5pPr>
          </a:lstStyle>
          <a:p>
            <a:r>
              <a:t>Body Level One</a:t>
            </a:r>
          </a:p>
          <a:p>
            <a:pPr lvl="1"/>
            <a:r>
              <a:t>Body Level Two</a:t>
            </a:r>
          </a:p>
          <a:p>
            <a:pPr lvl="2"/>
            <a:r>
              <a:t>Body Level Three</a:t>
            </a:r>
          </a:p>
          <a:p>
            <a:pPr lvl="3"/>
            <a:r>
              <a:t>Body Level Four</a:t>
            </a:r>
          </a:p>
          <a:p>
            <a:pPr lvl="4"/>
            <a:r>
              <a:t>Body Level Five</a:t>
            </a:r>
          </a:p>
        </p:txBody>
      </p:sp>
      <p:pic>
        <p:nvPicPr>
          <p:cNvPr id="31" name="fullsizeoutput_8b.jpeg" descr="fullsizeoutput_8b.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7500" y="12699999"/>
            <a:ext cx="2419184" cy="656851"/>
          </a:xfrm>
          <a:prstGeom prst="rect">
            <a:avLst/>
          </a:prstGeom>
          <a:ln w="12700">
            <a:miter lim="400000"/>
          </a:ln>
        </p:spPr>
      </p:pic>
      <p:sp>
        <p:nvSpPr>
          <p:cNvPr id="32"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A9A9A9"/>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40"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41" name="knowbility_logo.png" descr="knowbility_logo.png"/>
          <p:cNvPicPr>
            <a:picLocks noChangeAspect="1"/>
          </p:cNvPicPr>
          <p:nvPr/>
        </p:nvPicPr>
        <p:blipFill>
          <a:blip r:embed="rId2"/>
          <a:stretch>
            <a:fillRect/>
          </a:stretch>
        </p:blipFill>
        <p:spPr>
          <a:xfrm>
            <a:off x="1033456" y="11094322"/>
            <a:ext cx="6350001" cy="1727201"/>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A9A9A9"/>
        </a:solidFill>
        <a:effectLst/>
      </p:bgPr>
    </p:bg>
    <p:spTree>
      <p:nvGrpSpPr>
        <p:cNvPr id="1" name=""/>
        <p:cNvGrpSpPr/>
        <p:nvPr/>
      </p:nvGrpSpPr>
      <p:grpSpPr>
        <a:xfrm>
          <a:off x="0" y="0"/>
          <a:ext cx="0" cy="0"/>
          <a:chOff x="0" y="0"/>
          <a:chExt cx="0" cy="0"/>
        </a:xfrm>
      </p:grpSpPr>
      <p:sp>
        <p:nvSpPr>
          <p:cNvPr id="4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5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4000"/>
            </a:lvl1pPr>
            <a:lvl2pPr marL="0" indent="228600" algn="ctr">
              <a:spcBef>
                <a:spcPts val="0"/>
              </a:spcBef>
              <a:buClrTx/>
              <a:buSzTx/>
              <a:buNone/>
              <a:defRPr sz="4000"/>
            </a:lvl2pPr>
            <a:lvl3pPr marL="0" indent="457200" algn="ctr">
              <a:spcBef>
                <a:spcPts val="0"/>
              </a:spcBef>
              <a:buClrTx/>
              <a:buSzTx/>
              <a:buNone/>
              <a:defRPr sz="4000"/>
            </a:lvl3pPr>
            <a:lvl4pPr marL="0" indent="685800" algn="ctr">
              <a:spcBef>
                <a:spcPts val="0"/>
              </a:spcBef>
              <a:buClrTx/>
              <a:buSzTx/>
              <a:buNone/>
              <a:defRPr sz="4000"/>
            </a:lvl4pPr>
            <a:lvl5pPr marL="0" indent="914400" algn="ctr">
              <a:spcBef>
                <a:spcPts val="0"/>
              </a:spcBef>
              <a:buClrTx/>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52"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A9A9A9"/>
        </a:solid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xfrm>
            <a:off x="23372396" y="12699999"/>
            <a:ext cx="453239" cy="461060"/>
          </a:xfrm>
          <a:prstGeom prst="rect">
            <a:avLst/>
          </a:prstGeom>
        </p:spPr>
        <p:txBody>
          <a:bodyPr anchor="ctr"/>
          <a:lstStyle/>
          <a:p>
            <a:fld id="{86CB4B4D-7CA3-9044-876B-883B54F8677D}" type="slidenum">
              <a:t>‹#›</a:t>
            </a:fld>
            <a:endParaRPr/>
          </a:p>
        </p:txBody>
      </p:sp>
      <p:pic>
        <p:nvPicPr>
          <p:cNvPr id="61"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A9A9A9"/>
        </a:solidFill>
        <a:effectLst/>
      </p:bgPr>
    </p:bg>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marL="635000" indent="-635000">
              <a:buClrTx/>
            </a:lvl1pPr>
            <a:lvl2pPr marL="1375833" indent="-740833">
              <a:buClrTx/>
              <a:defRPr sz="4800"/>
            </a:lvl2pPr>
            <a:lvl3pPr marL="1905000" indent="-635000">
              <a:buClrTx/>
              <a:defRPr sz="4000"/>
            </a:lvl3pPr>
            <a:lvl4pPr marL="2540000" indent="-635000">
              <a:buClrTx/>
              <a:defRPr sz="3200"/>
            </a:lvl4pPr>
            <a:lvl5pPr marL="3175000" indent="-635000">
              <a:buClrTx/>
              <a:defRPr sz="2400"/>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71"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A9A9A9"/>
        </a:solidFill>
        <a:effectLst/>
      </p:bgPr>
    </p:bg>
    <p:spTree>
      <p:nvGrpSpPr>
        <p:cNvPr id="1" name=""/>
        <p:cNvGrpSpPr/>
        <p:nvPr/>
      </p:nvGrpSpPr>
      <p:grpSpPr>
        <a:xfrm>
          <a:off x="0" y="0"/>
          <a:ext cx="0" cy="0"/>
          <a:chOff x="0" y="0"/>
          <a:chExt cx="0" cy="0"/>
        </a:xfrm>
      </p:grpSpPr>
      <p:sp>
        <p:nvSpPr>
          <p:cNvPr id="78"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79" name="Title Text"/>
          <p:cNvSpPr txBox="1">
            <a:spLocks noGrp="1"/>
          </p:cNvSpPr>
          <p:nvPr>
            <p:ph type="title"/>
          </p:nvPr>
        </p:nvSpPr>
        <p:spPr>
          <a:prstGeom prst="rect">
            <a:avLst/>
          </a:prstGeom>
        </p:spPr>
        <p:txBody>
          <a:bodyPr/>
          <a:lstStyle/>
          <a:p>
            <a:r>
              <a:t>Title Text</a:t>
            </a:r>
          </a:p>
        </p:txBody>
      </p:sp>
      <p:sp>
        <p:nvSpPr>
          <p:cNvPr id="80"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82"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A9A9A9"/>
        </a:solidFill>
        <a:effectLst/>
      </p:bgPr>
    </p:bg>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3367999" y="12700000"/>
            <a:ext cx="453239" cy="461059"/>
          </a:xfrm>
          <a:prstGeom prst="rect">
            <a:avLst/>
          </a:prstGeom>
        </p:spPr>
        <p:txBody>
          <a:bodyPr/>
          <a:lstStyle/>
          <a:p>
            <a:fld id="{86CB4B4D-7CA3-9044-876B-883B54F8677D}" type="slidenum">
              <a:t>‹#›</a:t>
            </a:fld>
            <a:endParaRPr/>
          </a:p>
        </p:txBody>
      </p:sp>
      <p:pic>
        <p:nvPicPr>
          <p:cNvPr id="91" name="knowbility_logo.png" descr="knowbility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582" y="12435632"/>
            <a:ext cx="2728301" cy="742099"/>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E2F75"/>
        </a:solidFill>
        <a:effectLst/>
      </p:bgPr>
    </p:bg>
    <p:spTree>
      <p:nvGrpSpPr>
        <p:cNvPr id="1" name=""/>
        <p:cNvGrpSpPr/>
        <p:nvPr/>
      </p:nvGrpSpPr>
      <p:grpSpPr>
        <a:xfrm>
          <a:off x="0" y="0"/>
          <a:ext cx="0" cy="0"/>
          <a:chOff x="0" y="0"/>
          <a:chExt cx="0" cy="0"/>
        </a:xfrm>
      </p:grpSpPr>
      <p:pic>
        <p:nvPicPr>
          <p:cNvPr id="2" name="logo white.pdf" descr="logo white.pdf"/>
          <p:cNvPicPr>
            <a:picLocks noChangeAspect="1"/>
          </p:cNvPicPr>
          <p:nvPr/>
        </p:nvPicPr>
        <p:blipFill>
          <a:blip r:embed="rId17"/>
          <a:stretch>
            <a:fillRect/>
          </a:stretch>
        </p:blipFill>
        <p:spPr>
          <a:xfrm>
            <a:off x="4312840" y="4718645"/>
            <a:ext cx="15758171" cy="4278610"/>
          </a:xfrm>
          <a:prstGeom prst="rect">
            <a:avLst/>
          </a:prstGeom>
          <a:ln w="12700">
            <a:miter lim="400000"/>
          </a:ln>
        </p:spPr>
      </p:pic>
      <p:sp>
        <p:nvSpPr>
          <p:cNvPr id="3" name="Slide Number"/>
          <p:cNvSpPr txBox="1">
            <a:spLocks noGrp="1"/>
          </p:cNvSpPr>
          <p:nvPr>
            <p:ph type="sldNum" sz="quarter" idx="2"/>
          </p:nvPr>
        </p:nvSpPr>
        <p:spPr>
          <a:xfrm>
            <a:off x="11732412" y="13081000"/>
            <a:ext cx="453238" cy="461059"/>
          </a:xfrm>
          <a:prstGeom prst="rect">
            <a:avLst/>
          </a:prstGeom>
          <a:ln w="12700">
            <a:miter lim="400000"/>
          </a:ln>
        </p:spPr>
        <p:txBody>
          <a:bodyPr wrap="none" lIns="50800" tIns="50800" rIns="50800" bIns="50800">
            <a:spAutoFit/>
          </a:bodyPr>
          <a:lstStyle>
            <a:lvl1pPr algn="r">
              <a:defRPr sz="2400" b="0">
                <a:solidFill>
                  <a:srgbClr val="626366"/>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6E2F75"/>
          </a:solidFill>
          <a:uFillTx/>
          <a:latin typeface="+mj-lt"/>
          <a:ea typeface="+mj-ea"/>
          <a:cs typeface="+mj-cs"/>
          <a:sym typeface="Mr Eaves XL Mod Nar OT Reg"/>
        </a:defRPr>
      </a:lvl9pPr>
    </p:titleStyle>
    <p:bodyStyle>
      <a:lvl1pPr marL="740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1pPr>
      <a:lvl2pPr marL="1375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2pPr>
      <a:lvl3pPr marL="2010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3pPr>
      <a:lvl4pPr marL="2645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4pPr>
      <a:lvl5pPr marL="3280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5pPr>
      <a:lvl6pPr marL="3915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6pPr>
      <a:lvl7pPr marL="4550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7pPr>
      <a:lvl8pPr marL="5185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8pPr>
      <a:lvl9pPr marL="5820833" marR="0" indent="-740833" algn="l" defTabSz="825500" rtl="0" latinLnBrk="0">
        <a:lnSpc>
          <a:spcPct val="100000"/>
        </a:lnSpc>
        <a:spcBef>
          <a:spcPts val="1600"/>
        </a:spcBef>
        <a:spcAft>
          <a:spcPts val="0"/>
        </a:spcAft>
        <a:buClr>
          <a:srgbClr val="FFFFFF"/>
        </a:buClr>
        <a:buSzPct val="125000"/>
        <a:buFontTx/>
        <a:buChar char="•"/>
        <a:tabLst/>
        <a:defRPr sz="5600" b="0" i="0" u="none" strike="noStrike" cap="none" spc="0" baseline="0">
          <a:ln>
            <a:noFill/>
          </a:ln>
          <a:solidFill>
            <a:srgbClr val="000000"/>
          </a:solidFill>
          <a:uFillTx/>
          <a:latin typeface="Helvetica"/>
          <a:ea typeface="Helvetica"/>
          <a:cs typeface="Helvetica"/>
          <a:sym typeface="Helvetica"/>
        </a:defRPr>
      </a:lvl9pPr>
    </p:bodyStyle>
    <p:otherStyle>
      <a:lvl1pPr marL="0" marR="0" indent="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becky@knowbility.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2" Type="http://schemas.openxmlformats.org/officeDocument/2006/relationships/hyperlink" Target="https://www.w3.org/TR/html52/sec-forms.html%23sec-autofill"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iconfinder.com/yanlu"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flickr.com/people/51761894@N00?rb=1"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xzSyIA4OWYE"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youtube.com/watch?v=OPjfpDU9S08"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en.wikipedia.org/wiki/Norwood_(charity)" TargetMode="Externa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Norwood_adult_services.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hyperlink" Target="https://www.flickr.com/photos/intelfreepress/14302932288" TargetMode="External"/><Relationship Id="rId4" Type="http://schemas.openxmlformats.org/officeDocument/2006/relationships/hyperlink" Target="https://creativecommons.org/licenses/by-sa/2.0/"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hyperlink" Target="https://creativecommons.org/licenses/by/2.0/deed.en" TargetMode="External"/><Relationship Id="rId4" Type="http://schemas.openxmlformats.org/officeDocument/2006/relationships/hyperlink" Target="https://commons.wikimedia.org/wiki/File:Small_CCTV_reader_for_low_vision_users.jp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hyperlink" Target="https://www.freeiconspng.com/img/1830"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1.png"/><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23.png"/><Relationship Id="rId9"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hyperlink" Target="https://commons.wikimedia.org/wiki/File:Keep_Clams.jpg" TargetMode="External"/><Relationship Id="rId4" Type="http://schemas.openxmlformats.org/officeDocument/2006/relationships/hyperlink" Target="https://creativecommons.org/licenses/by-sa/3.0/deed.en"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6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Understanding WCAG 2.1"/>
          <p:cNvSpPr txBox="1">
            <a:spLocks noGrp="1"/>
          </p:cNvSpPr>
          <p:nvPr>
            <p:ph type="ctrTitle"/>
          </p:nvPr>
        </p:nvSpPr>
        <p:spPr>
          <a:prstGeom prst="rect">
            <a:avLst/>
          </a:prstGeom>
        </p:spPr>
        <p:txBody>
          <a:bodyPr/>
          <a:lstStyle/>
          <a:p>
            <a:r>
              <a:t>Understanding WCAG 2.1</a:t>
            </a:r>
          </a:p>
        </p:txBody>
      </p:sp>
      <p:sp>
        <p:nvSpPr>
          <p:cNvPr id="160" name="Becky Gibson"/>
          <p:cNvSpPr txBox="1"/>
          <p:nvPr/>
        </p:nvSpPr>
        <p:spPr>
          <a:xfrm>
            <a:off x="12410361" y="6879238"/>
            <a:ext cx="10223501" cy="97027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92500" lnSpcReduction="10000"/>
          </a:bodyPr>
          <a:lstStyle>
            <a:lvl1pPr algn="r" defTabSz="668655">
              <a:defRPr sz="6804" b="0">
                <a:solidFill>
                  <a:srgbClr val="6E2F75"/>
                </a:solidFill>
                <a:latin typeface="+mj-lt"/>
                <a:ea typeface="+mj-ea"/>
                <a:cs typeface="+mj-cs"/>
                <a:sym typeface="Mr Eaves XL Mod Nar OT Reg"/>
              </a:defRPr>
            </a:lvl1pPr>
          </a:lstStyle>
          <a:p>
            <a:r>
              <a:t>Becky Gibson</a:t>
            </a:r>
          </a:p>
        </p:txBody>
      </p:sp>
      <p:sp>
        <p:nvSpPr>
          <p:cNvPr id="159" name="Senior Accessibility Strategist…"/>
          <p:cNvSpPr txBox="1">
            <a:spLocks noGrp="1"/>
          </p:cNvSpPr>
          <p:nvPr>
            <p:ph type="subTitle" sz="quarter" idx="1"/>
          </p:nvPr>
        </p:nvSpPr>
        <p:spPr>
          <a:xfrm>
            <a:off x="12410361" y="7874906"/>
            <a:ext cx="10223501" cy="3159232"/>
          </a:xfrm>
          <a:prstGeom prst="rect">
            <a:avLst/>
          </a:prstGeom>
        </p:spPr>
        <p:txBody>
          <a:bodyPr/>
          <a:lstStyle/>
          <a:p>
            <a:pPr algn="r">
              <a:defRPr sz="4000"/>
            </a:pPr>
            <a:r>
              <a:t>Senior Accessibility Strategist</a:t>
            </a:r>
          </a:p>
          <a:p>
            <a:pPr algn="r">
              <a:defRPr sz="4000"/>
            </a:pPr>
            <a:r>
              <a:rPr u="sng">
                <a:hlinkClick r:id="rId2"/>
              </a:rPr>
              <a:t>becky@knowbility.org</a:t>
            </a:r>
          </a:p>
        </p:txBody>
      </p:sp>
      <p:pic>
        <p:nvPicPr>
          <p:cNvPr id="158" name="knowbility_logo.png" descr="knowbility_logo.png"/>
          <p:cNvPicPr>
            <a:picLocks noChangeAspect="1"/>
          </p:cNvPicPr>
          <p:nvPr/>
        </p:nvPicPr>
        <p:blipFill>
          <a:blip r:embed="rId3"/>
          <a:stretch>
            <a:fillRect/>
          </a:stretch>
        </p:blipFill>
        <p:spPr>
          <a:xfrm>
            <a:off x="17725189" y="10980373"/>
            <a:ext cx="4762501" cy="1295401"/>
          </a:xfrm>
          <a:prstGeom prst="rect">
            <a:avLst/>
          </a:prstGeom>
          <a:ln w="12700">
            <a:miter lim="400000"/>
          </a:ln>
        </p:spPr>
      </p:pic>
      <p:sp>
        <p:nvSpPr>
          <p:cNvPr id="157" name="Slide Number"/>
          <p:cNvSpPr txBox="1">
            <a:spLocks noGrp="1"/>
          </p:cNvSpPr>
          <p:nvPr>
            <p:ph type="sldNum" sz="quarter" idx="2"/>
          </p:nvPr>
        </p:nvSpPr>
        <p:spPr>
          <a:xfrm>
            <a:off x="11901881" y="13081000"/>
            <a:ext cx="283769"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Group" descr="WCAG 2.1 compliance equals WCAG 2.0 compliance - it is backwards compatible"/>
          <p:cNvGrpSpPr/>
          <p:nvPr/>
        </p:nvGrpSpPr>
        <p:grpSpPr>
          <a:xfrm>
            <a:off x="3515404" y="2178570"/>
            <a:ext cx="17707989" cy="7940714"/>
            <a:chOff x="0" y="0"/>
            <a:chExt cx="17707988" cy="7940712"/>
          </a:xfrm>
        </p:grpSpPr>
        <p:grpSp>
          <p:nvGrpSpPr>
            <p:cNvPr id="264" name="Group"/>
            <p:cNvGrpSpPr/>
            <p:nvPr/>
          </p:nvGrpSpPr>
          <p:grpSpPr>
            <a:xfrm>
              <a:off x="12517401" y="2320386"/>
              <a:ext cx="3425859" cy="5620327"/>
              <a:chOff x="0" y="0"/>
              <a:chExt cx="3425857" cy="5620326"/>
            </a:xfrm>
          </p:grpSpPr>
          <p:pic>
            <p:nvPicPr>
              <p:cNvPr id="261" name="wcag2A.png" descr="wcag2A.png"/>
              <p:cNvPicPr>
                <a:picLocks noChangeAspect="1"/>
              </p:cNvPicPr>
              <p:nvPr/>
            </p:nvPicPr>
            <p:blipFill>
              <a:blip r:embed="rId3"/>
              <a:stretch>
                <a:fillRect/>
              </a:stretch>
            </p:blipFill>
            <p:spPr>
              <a:xfrm>
                <a:off x="28650" y="0"/>
                <a:ext cx="3397208" cy="1196744"/>
              </a:xfrm>
              <a:prstGeom prst="rect">
                <a:avLst/>
              </a:prstGeom>
              <a:ln w="12700" cap="flat">
                <a:noFill/>
                <a:miter lim="400000"/>
              </a:ln>
              <a:effectLst/>
            </p:spPr>
          </p:pic>
          <p:pic>
            <p:nvPicPr>
              <p:cNvPr id="262" name="wcag2AA.png" descr="wcag2AA.png"/>
              <p:cNvPicPr>
                <a:picLocks noChangeAspect="1"/>
              </p:cNvPicPr>
              <p:nvPr/>
            </p:nvPicPr>
            <p:blipFill>
              <a:blip r:embed="rId4"/>
              <a:stretch>
                <a:fillRect/>
              </a:stretch>
            </p:blipFill>
            <p:spPr>
              <a:xfrm>
                <a:off x="28650" y="2211791"/>
                <a:ext cx="3397208" cy="1196744"/>
              </a:xfrm>
              <a:prstGeom prst="rect">
                <a:avLst/>
              </a:prstGeom>
              <a:ln w="12700" cap="flat">
                <a:noFill/>
                <a:miter lim="400000"/>
              </a:ln>
              <a:effectLst/>
            </p:spPr>
          </p:pic>
          <p:pic>
            <p:nvPicPr>
              <p:cNvPr id="263" name="wcag2AAA.png" descr="wcag2AAA.png"/>
              <p:cNvPicPr>
                <a:picLocks noChangeAspect="1"/>
              </p:cNvPicPr>
              <p:nvPr/>
            </p:nvPicPr>
            <p:blipFill>
              <a:blip r:embed="rId5"/>
              <a:stretch>
                <a:fillRect/>
              </a:stretch>
            </p:blipFill>
            <p:spPr>
              <a:xfrm>
                <a:off x="0" y="4423583"/>
                <a:ext cx="3397207" cy="1196744"/>
              </a:xfrm>
              <a:prstGeom prst="rect">
                <a:avLst/>
              </a:prstGeom>
              <a:ln w="12700" cap="flat">
                <a:noFill/>
                <a:miter lim="400000"/>
              </a:ln>
              <a:effectLst/>
            </p:spPr>
          </p:pic>
        </p:grpSp>
        <p:pic>
          <p:nvPicPr>
            <p:cNvPr id="265" name="21LevalA.png" descr="21LevalA.png"/>
            <p:cNvPicPr>
              <a:picLocks noChangeAspect="1"/>
            </p:cNvPicPr>
            <p:nvPr/>
          </p:nvPicPr>
          <p:blipFill>
            <a:blip r:embed="rId6"/>
            <a:stretch>
              <a:fillRect/>
            </a:stretch>
          </p:blipFill>
          <p:spPr>
            <a:xfrm>
              <a:off x="227209" y="2102923"/>
              <a:ext cx="3425858" cy="1357416"/>
            </a:xfrm>
            <a:prstGeom prst="rect">
              <a:avLst/>
            </a:prstGeom>
            <a:ln w="12700" cap="flat">
              <a:noFill/>
              <a:miter lim="400000"/>
            </a:ln>
            <a:effectLst/>
          </p:spPr>
        </p:pic>
        <p:pic>
          <p:nvPicPr>
            <p:cNvPr id="266" name="21LevelAA.png" descr="21LevelAA.png"/>
            <p:cNvPicPr>
              <a:picLocks noChangeAspect="1"/>
            </p:cNvPicPr>
            <p:nvPr/>
          </p:nvPicPr>
          <p:blipFill>
            <a:blip r:embed="rId7"/>
            <a:stretch>
              <a:fillRect/>
            </a:stretch>
          </p:blipFill>
          <p:spPr>
            <a:xfrm>
              <a:off x="227209" y="4233393"/>
              <a:ext cx="3425858" cy="1357416"/>
            </a:xfrm>
            <a:prstGeom prst="rect">
              <a:avLst/>
            </a:prstGeom>
            <a:ln w="12700" cap="flat">
              <a:noFill/>
              <a:miter lim="400000"/>
            </a:ln>
            <a:effectLst/>
          </p:spPr>
        </p:pic>
        <p:pic>
          <p:nvPicPr>
            <p:cNvPr id="267" name="21LevelAAA.png" descr="21LevelAAA.png"/>
            <p:cNvPicPr>
              <a:picLocks noChangeAspect="1"/>
            </p:cNvPicPr>
            <p:nvPr/>
          </p:nvPicPr>
          <p:blipFill>
            <a:blip r:embed="rId8"/>
            <a:stretch>
              <a:fillRect/>
            </a:stretch>
          </p:blipFill>
          <p:spPr>
            <a:xfrm>
              <a:off x="227209" y="6363863"/>
              <a:ext cx="3425858" cy="1357416"/>
            </a:xfrm>
            <a:prstGeom prst="rect">
              <a:avLst/>
            </a:prstGeom>
            <a:ln w="12700" cap="flat">
              <a:noFill/>
              <a:miter lim="400000"/>
            </a:ln>
            <a:effectLst/>
          </p:spPr>
        </p:pic>
        <p:sp>
          <p:nvSpPr>
            <p:cNvPr id="268" name="Dingbat Check"/>
            <p:cNvSpPr/>
            <p:nvPr/>
          </p:nvSpPr>
          <p:spPr>
            <a:xfrm>
              <a:off x="3869796" y="2005762"/>
              <a:ext cx="1230146" cy="116896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69" name="Dingbat Check"/>
            <p:cNvSpPr/>
            <p:nvPr/>
          </p:nvSpPr>
          <p:spPr>
            <a:xfrm>
              <a:off x="3869796" y="4091838"/>
              <a:ext cx="1230146" cy="116896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70" name="Dingbat Check"/>
            <p:cNvSpPr/>
            <p:nvPr/>
          </p:nvSpPr>
          <p:spPr>
            <a:xfrm>
              <a:off x="3869796" y="6182282"/>
              <a:ext cx="1230146" cy="1168963"/>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71" name="Dingbat Check"/>
            <p:cNvSpPr/>
            <p:nvPr/>
          </p:nvSpPr>
          <p:spPr>
            <a:xfrm>
              <a:off x="16477843" y="2239360"/>
              <a:ext cx="1230146" cy="116896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72" name="Dingbat Check"/>
            <p:cNvSpPr/>
            <p:nvPr/>
          </p:nvSpPr>
          <p:spPr>
            <a:xfrm>
              <a:off x="16477843" y="4325436"/>
              <a:ext cx="1230146" cy="116896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73" name="Dingbat Check"/>
            <p:cNvSpPr/>
            <p:nvPr/>
          </p:nvSpPr>
          <p:spPr>
            <a:xfrm>
              <a:off x="16477843" y="6415879"/>
              <a:ext cx="1230146" cy="1168963"/>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2E579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274" name="="/>
            <p:cNvSpPr txBox="1"/>
            <p:nvPr/>
          </p:nvSpPr>
          <p:spPr>
            <a:xfrm>
              <a:off x="7461550" y="2547733"/>
              <a:ext cx="2951860" cy="42571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5800" b="0">
                  <a:latin typeface="Adobe 고딕 Std B"/>
                  <a:ea typeface="Adobe 고딕 Std B"/>
                  <a:cs typeface="Adobe 고딕 Std B"/>
                  <a:sym typeface="Adobe 고딕 Std B"/>
                </a:defRPr>
              </a:lvl1pPr>
            </a:lstStyle>
            <a:p>
              <a:r>
                <a:t>=</a:t>
              </a:r>
            </a:p>
          </p:txBody>
        </p:sp>
        <p:sp>
          <p:nvSpPr>
            <p:cNvPr id="275" name="WCAG 2.1"/>
            <p:cNvSpPr txBox="1"/>
            <p:nvPr/>
          </p:nvSpPr>
          <p:spPr>
            <a:xfrm>
              <a:off x="0" y="0"/>
              <a:ext cx="3880277" cy="1002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4600"/>
              </a:lvl1pPr>
            </a:lstStyle>
            <a:p>
              <a:r>
                <a:t>WCAG 2.1 </a:t>
              </a:r>
            </a:p>
          </p:txBody>
        </p:sp>
        <p:sp>
          <p:nvSpPr>
            <p:cNvPr id="276" name="WCAG 2.0"/>
            <p:cNvSpPr txBox="1"/>
            <p:nvPr/>
          </p:nvSpPr>
          <p:spPr>
            <a:xfrm>
              <a:off x="12290194" y="0"/>
              <a:ext cx="3880277" cy="1002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4600"/>
              </a:lvl1pPr>
            </a:lstStyle>
            <a:p>
              <a:r>
                <a:t>WCAG 2.0 </a:t>
              </a:r>
            </a:p>
          </p:txBody>
        </p:sp>
      </p:grpSp>
      <p:sp>
        <p:nvSpPr>
          <p:cNvPr id="26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Who Benefits?"/>
          <p:cNvSpPr txBox="1">
            <a:spLocks noGrp="1"/>
          </p:cNvSpPr>
          <p:nvPr>
            <p:ph type="title"/>
          </p:nvPr>
        </p:nvSpPr>
        <p:spPr>
          <a:prstGeom prst="rect">
            <a:avLst/>
          </a:prstGeom>
        </p:spPr>
        <p:txBody>
          <a:bodyPr/>
          <a:lstStyle/>
          <a:p>
            <a:r>
              <a:t>Who Benefits?</a:t>
            </a:r>
          </a:p>
        </p:txBody>
      </p:sp>
      <p:sp>
        <p:nvSpPr>
          <p:cNvPr id="990"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100</a:t>
            </a:fld>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1.4.13 Summary"/>
          <p:cNvSpPr txBox="1">
            <a:spLocks noGrp="1"/>
          </p:cNvSpPr>
          <p:nvPr>
            <p:ph type="title"/>
          </p:nvPr>
        </p:nvSpPr>
        <p:spPr>
          <a:prstGeom prst="rect">
            <a:avLst/>
          </a:prstGeom>
        </p:spPr>
        <p:txBody>
          <a:bodyPr/>
          <a:lstStyle/>
          <a:p>
            <a:r>
              <a:t>1.4.13 Summary</a:t>
            </a:r>
          </a:p>
        </p:txBody>
      </p:sp>
      <p:sp>
        <p:nvSpPr>
          <p:cNvPr id="996" name="Make sure additional content can be found and accessed by all users. They should have a mechanism to take extended time to view and understand the content. They can easily dismiss the content"/>
          <p:cNvSpPr txBox="1"/>
          <p:nvPr/>
        </p:nvSpPr>
        <p:spPr>
          <a:xfrm>
            <a:off x="3632891" y="4528068"/>
            <a:ext cx="18009570" cy="350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Make sure additional content can be found and accessed by all users. They should have a mechanism to take extended time to view and understand the content. They can easily dismiss the content</a:t>
            </a:r>
          </a:p>
        </p:txBody>
      </p:sp>
      <p:sp>
        <p:nvSpPr>
          <p:cNvPr id="995"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101</a:t>
            </a:fld>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4.1.3 Status Changes – Level AAA"/>
          <p:cNvSpPr txBox="1">
            <a:spLocks noGrp="1"/>
          </p:cNvSpPr>
          <p:nvPr>
            <p:ph type="title"/>
          </p:nvPr>
        </p:nvSpPr>
        <p:spPr>
          <a:xfrm>
            <a:off x="1482533" y="355600"/>
            <a:ext cx="21005801" cy="2286000"/>
          </a:xfrm>
          <a:prstGeom prst="rect">
            <a:avLst/>
          </a:prstGeom>
        </p:spPr>
        <p:txBody>
          <a:bodyPr/>
          <a:lstStyle/>
          <a:p>
            <a:r>
              <a:rPr dirty="0"/>
              <a:t>4.1.3 Status </a:t>
            </a:r>
            <a:r>
              <a:rPr lang="en-US" dirty="0"/>
              <a:t>Message</a:t>
            </a:r>
            <a:r>
              <a:rPr dirty="0"/>
              <a:t>s – Level AAA</a:t>
            </a:r>
          </a:p>
        </p:txBody>
      </p:sp>
      <p:sp>
        <p:nvSpPr>
          <p:cNvPr id="1000" name="In content implemented using markup languages, status messages can be programmatically determined through role or properties such that they can be presented to the user by assistive technologies without receiving focus."/>
          <p:cNvSpPr txBox="1"/>
          <p:nvPr/>
        </p:nvSpPr>
        <p:spPr>
          <a:xfrm>
            <a:off x="3725041" y="3859185"/>
            <a:ext cx="17795541" cy="646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600" b="0">
                <a:latin typeface="Helvetica"/>
                <a:ea typeface="Helvetica"/>
                <a:cs typeface="Helvetica"/>
                <a:sym typeface="Helvetica"/>
              </a:defRPr>
            </a:pPr>
            <a:r>
              <a:t>In content implemented using markup languages, status messages can be programmatically determined through role or properties such that they can be presented to the user by assistive technologies without receiving focus.</a:t>
            </a:r>
          </a:p>
          <a:p>
            <a:pPr algn="l">
              <a:spcBef>
                <a:spcPts val="1600"/>
              </a:spcBef>
              <a:defRPr sz="5600" b="0">
                <a:latin typeface="Helvetica"/>
                <a:ea typeface="Helvetica"/>
                <a:cs typeface="Helvetica"/>
                <a:sym typeface="Helvetica"/>
              </a:defRPr>
            </a:pPr>
            <a:endParaRPr/>
          </a:p>
        </p:txBody>
      </p:sp>
      <p:sp>
        <p:nvSpPr>
          <p:cNvPr id="999"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102</a:t>
            </a:fld>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Examples"/>
          <p:cNvSpPr txBox="1">
            <a:spLocks noGrp="1"/>
          </p:cNvSpPr>
          <p:nvPr>
            <p:ph type="title"/>
          </p:nvPr>
        </p:nvSpPr>
        <p:spPr>
          <a:prstGeom prst="rect">
            <a:avLst/>
          </a:prstGeom>
        </p:spPr>
        <p:txBody>
          <a:bodyPr/>
          <a:lstStyle/>
          <a:p>
            <a:r>
              <a:t>Examples</a:t>
            </a:r>
          </a:p>
        </p:txBody>
      </p:sp>
      <p:sp>
        <p:nvSpPr>
          <p:cNvPr id="1005" name="Covered - add content…"/>
          <p:cNvSpPr txBox="1">
            <a:spLocks noGrp="1"/>
          </p:cNvSpPr>
          <p:nvPr>
            <p:ph type="body" idx="1"/>
          </p:nvPr>
        </p:nvSpPr>
        <p:spPr>
          <a:xfrm>
            <a:off x="1934028" y="2064916"/>
            <a:ext cx="21005801" cy="9296401"/>
          </a:xfrm>
          <a:prstGeom prst="rect">
            <a:avLst/>
          </a:prstGeom>
        </p:spPr>
        <p:txBody>
          <a:bodyPr>
            <a:normAutofit/>
          </a:bodyPr>
          <a:lstStyle/>
          <a:p>
            <a:r>
              <a:rPr dirty="0"/>
              <a:t>Covered - add content</a:t>
            </a:r>
          </a:p>
          <a:p>
            <a:pPr lvl="1"/>
            <a:r>
              <a:rPr dirty="0"/>
              <a:t>completion of a task – “added to cart,” </a:t>
            </a:r>
          </a:p>
          <a:p>
            <a:pPr lvl="1"/>
            <a:r>
              <a:rPr dirty="0"/>
              <a:t>additional information – 5 results returned, error messages, # of errors</a:t>
            </a:r>
            <a:endParaRPr lang="en-US" dirty="0"/>
          </a:p>
          <a:p>
            <a:pPr lvl="2"/>
            <a:r>
              <a:rPr lang="en-US" dirty="0"/>
              <a:t>modification or removal of status text</a:t>
            </a:r>
            <a:endParaRPr dirty="0"/>
          </a:p>
          <a:p>
            <a:pPr lvl="1"/>
            <a:r>
              <a:rPr dirty="0"/>
              <a:t>progress updates – progress bar, </a:t>
            </a:r>
            <a:r>
              <a:t>busy notification</a:t>
            </a:r>
            <a:endParaRPr dirty="0"/>
          </a:p>
          <a:p>
            <a:r>
              <a:rPr dirty="0"/>
              <a:t>Not Included - don’t add content</a:t>
            </a:r>
          </a:p>
          <a:p>
            <a:pPr marL="1375833" lvl="1" indent="-740833">
              <a:defRPr sz="5600"/>
            </a:pPr>
            <a:r>
              <a:rPr dirty="0"/>
              <a:t>info intended for AT users only</a:t>
            </a:r>
          </a:p>
          <a:p>
            <a:pPr marL="1375833" lvl="1" indent="-740833">
              <a:defRPr sz="5600"/>
            </a:pPr>
            <a:r>
              <a:rPr dirty="0"/>
              <a:t>info that receives focus</a:t>
            </a:r>
            <a:endParaRPr lang="en-US" dirty="0"/>
          </a:p>
        </p:txBody>
      </p:sp>
      <p:sp>
        <p:nvSpPr>
          <p:cNvPr id="1006"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103</a:t>
            </a:fld>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Who Benefits?"/>
          <p:cNvSpPr txBox="1">
            <a:spLocks noGrp="1"/>
          </p:cNvSpPr>
          <p:nvPr>
            <p:ph type="title"/>
          </p:nvPr>
        </p:nvSpPr>
        <p:spPr>
          <a:prstGeom prst="rect">
            <a:avLst/>
          </a:prstGeom>
        </p:spPr>
        <p:txBody>
          <a:bodyPr/>
          <a:lstStyle/>
          <a:p>
            <a:r>
              <a:t>Who Benefits?</a:t>
            </a:r>
          </a:p>
        </p:txBody>
      </p:sp>
      <p:sp>
        <p:nvSpPr>
          <p:cNvPr id="1011"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4.1.3 Summary"/>
          <p:cNvSpPr txBox="1">
            <a:spLocks noGrp="1"/>
          </p:cNvSpPr>
          <p:nvPr>
            <p:ph type="title"/>
          </p:nvPr>
        </p:nvSpPr>
        <p:spPr>
          <a:prstGeom prst="rect">
            <a:avLst/>
          </a:prstGeom>
        </p:spPr>
        <p:txBody>
          <a:bodyPr/>
          <a:lstStyle/>
          <a:p>
            <a:r>
              <a:t>4.1.3 Summary</a:t>
            </a:r>
          </a:p>
        </p:txBody>
      </p:sp>
      <p:sp>
        <p:nvSpPr>
          <p:cNvPr id="1017" name="Make certain that all users are notified of status messages in a way that doesn't unnecessarily interrupt their work."/>
          <p:cNvSpPr txBox="1"/>
          <p:nvPr/>
        </p:nvSpPr>
        <p:spPr>
          <a:xfrm>
            <a:off x="3632891" y="4953518"/>
            <a:ext cx="18009570"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Make certain that all users are notified of status messages in a way that doesn't unnecessarily interrupt their work.</a:t>
            </a:r>
          </a:p>
        </p:txBody>
      </p:sp>
      <p:sp>
        <p:nvSpPr>
          <p:cNvPr id="1016"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105</a:t>
            </a:fld>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106</a:t>
            </a:fld>
            <a:endParaRPr/>
          </a:p>
        </p:txBody>
      </p:sp>
      <p:sp>
        <p:nvSpPr>
          <p:cNvPr id="1021" name="Cognitive"/>
          <p:cNvSpPr txBox="1"/>
          <p:nvPr/>
        </p:nvSpPr>
        <p:spPr>
          <a:xfrm>
            <a:off x="11082570" y="6057589"/>
            <a:ext cx="3983384" cy="12161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5600">
                <a:solidFill>
                  <a:srgbClr val="FFFFFF"/>
                </a:solidFill>
              </a:defRPr>
            </a:lvl1pPr>
          </a:lstStyle>
          <a:p>
            <a:r>
              <a:t>Cognitive</a:t>
            </a:r>
          </a:p>
        </p:txBody>
      </p:sp>
      <p:pic>
        <p:nvPicPr>
          <p:cNvPr id="1020" name="if_icon-93_667353.png" descr="if_icon-93_667353.png"/>
          <p:cNvPicPr>
            <a:picLocks noChangeAspect="1"/>
          </p:cNvPicPr>
          <p:nvPr/>
        </p:nvPicPr>
        <p:blipFill>
          <a:blip r:embed="rId2"/>
          <a:stretch>
            <a:fillRect/>
          </a:stretch>
        </p:blipFill>
        <p:spPr>
          <a:xfrm>
            <a:off x="9952028" y="1646021"/>
            <a:ext cx="6244468" cy="6244467"/>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1.3.6 Identify Input Purpose – Level AA"/>
          <p:cNvSpPr txBox="1">
            <a:spLocks noGrp="1"/>
          </p:cNvSpPr>
          <p:nvPr>
            <p:ph type="title"/>
          </p:nvPr>
        </p:nvSpPr>
        <p:spPr>
          <a:xfrm>
            <a:off x="1482533" y="355600"/>
            <a:ext cx="21005801" cy="2286000"/>
          </a:xfrm>
          <a:prstGeom prst="rect">
            <a:avLst/>
          </a:prstGeom>
        </p:spPr>
        <p:txBody>
          <a:bodyPr/>
          <a:lstStyle/>
          <a:p>
            <a:r>
              <a:t>1.3.6 Identify Input Purpose – Level AA</a:t>
            </a:r>
          </a:p>
        </p:txBody>
      </p:sp>
      <p:sp>
        <p:nvSpPr>
          <p:cNvPr id="1025" name="The purpose of each input field collecting information about the user can be programmatically determined when:…"/>
          <p:cNvSpPr txBox="1"/>
          <p:nvPr/>
        </p:nvSpPr>
        <p:spPr>
          <a:xfrm>
            <a:off x="3742536" y="3253213"/>
            <a:ext cx="17795541" cy="8166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600" b="0">
                <a:latin typeface="Helvetica"/>
                <a:ea typeface="Helvetica"/>
                <a:cs typeface="Helvetica"/>
                <a:sym typeface="Helvetica"/>
              </a:defRPr>
            </a:pPr>
            <a:r>
              <a:t>The purpose of each input field collecting information about the user can be programmatically determined when:</a:t>
            </a:r>
          </a:p>
          <a:p>
            <a:pPr marL="740833" indent="-740833" algn="l">
              <a:spcBef>
                <a:spcPts val="1600"/>
              </a:spcBef>
              <a:buSzPct val="125000"/>
              <a:buChar char="•"/>
              <a:defRPr sz="5600" b="0">
                <a:latin typeface="Helvetica"/>
                <a:ea typeface="Helvetica"/>
                <a:cs typeface="Helvetica"/>
                <a:sym typeface="Helvetica"/>
              </a:defRPr>
            </a:pPr>
            <a:r>
              <a:t>The input field serves a purpose identified in the Input Purposes for User Interface Components section; and</a:t>
            </a:r>
          </a:p>
          <a:p>
            <a:pPr marL="740833" indent="-740833" algn="l">
              <a:spcBef>
                <a:spcPts val="1600"/>
              </a:spcBef>
              <a:buSzPct val="125000"/>
              <a:buChar char="•"/>
              <a:defRPr sz="5600" b="0">
                <a:latin typeface="Helvetica"/>
                <a:ea typeface="Helvetica"/>
                <a:cs typeface="Helvetica"/>
                <a:sym typeface="Helvetica"/>
              </a:defRPr>
            </a:pPr>
            <a:r>
              <a:t>The content is implemented using technologies with support for identifying the expected meaning for form input data.</a:t>
            </a:r>
          </a:p>
        </p:txBody>
      </p:sp>
      <p:sp>
        <p:nvSpPr>
          <p:cNvPr id="1024"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107</a:t>
            </a:fld>
            <a:endParaRP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Beginning of Personalization"/>
          <p:cNvSpPr txBox="1">
            <a:spLocks noGrp="1"/>
          </p:cNvSpPr>
          <p:nvPr>
            <p:ph type="title"/>
          </p:nvPr>
        </p:nvSpPr>
        <p:spPr>
          <a:prstGeom prst="rect">
            <a:avLst/>
          </a:prstGeom>
        </p:spPr>
        <p:txBody>
          <a:bodyPr/>
          <a:lstStyle/>
          <a:p>
            <a:r>
              <a:t>Beginning of Personalization</a:t>
            </a:r>
          </a:p>
        </p:txBody>
      </p:sp>
      <p:sp>
        <p:nvSpPr>
          <p:cNvPr id="1030" name="Provides help completing forms via autocomplete…"/>
          <p:cNvSpPr txBox="1">
            <a:spLocks noGrp="1"/>
          </p:cNvSpPr>
          <p:nvPr>
            <p:ph type="body" idx="1"/>
          </p:nvPr>
        </p:nvSpPr>
        <p:spPr>
          <a:xfrm>
            <a:off x="2126472" y="1067707"/>
            <a:ext cx="21005801" cy="9296401"/>
          </a:xfrm>
          <a:prstGeom prst="rect">
            <a:avLst/>
          </a:prstGeom>
        </p:spPr>
        <p:txBody>
          <a:bodyPr/>
          <a:lstStyle/>
          <a:p>
            <a:r>
              <a:t>Provides help completing forms via autocomplete</a:t>
            </a:r>
          </a:p>
          <a:p>
            <a:pPr lvl="1"/>
            <a:r>
              <a:t>Use of HTML autocomplete attribute is the current method to meet</a:t>
            </a:r>
          </a:p>
          <a:p>
            <a:r>
              <a:t>Allows for tools to transform information requests into a more understandable / “personalized” format</a:t>
            </a:r>
          </a:p>
        </p:txBody>
      </p:sp>
      <p:sp>
        <p:nvSpPr>
          <p:cNvPr id="1031"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108</a:t>
            </a:fld>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Who Benefits?"/>
          <p:cNvSpPr txBox="1">
            <a:spLocks noGrp="1"/>
          </p:cNvSpPr>
          <p:nvPr>
            <p:ph type="title"/>
          </p:nvPr>
        </p:nvSpPr>
        <p:spPr>
          <a:prstGeom prst="rect">
            <a:avLst/>
          </a:prstGeom>
        </p:spPr>
        <p:txBody>
          <a:bodyPr/>
          <a:lstStyle/>
          <a:p>
            <a:r>
              <a:t>Who Benefits?</a:t>
            </a:r>
          </a:p>
        </p:txBody>
      </p:sp>
      <p:sp>
        <p:nvSpPr>
          <p:cNvPr id="1036"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109</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282" name="A"/>
          <p:cNvSpPr txBox="1"/>
          <p:nvPr/>
        </p:nvSpPr>
        <p:spPr>
          <a:xfrm>
            <a:off x="3067372" y="305483"/>
            <a:ext cx="1993256" cy="3746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5000">
                <a:solidFill>
                  <a:schemeClr val="accent5">
                    <a:hueOff val="106375"/>
                    <a:satOff val="9554"/>
                    <a:lumOff val="-13516"/>
                  </a:schemeClr>
                </a:solidFill>
                <a:latin typeface="Arial Narrow"/>
                <a:ea typeface="Arial Narrow"/>
                <a:cs typeface="Arial Narrow"/>
                <a:sym typeface="Arial Narrow"/>
              </a:defRPr>
            </a:lvl1pPr>
          </a:lstStyle>
          <a:p>
            <a:r>
              <a:t>A</a:t>
            </a:r>
          </a:p>
        </p:txBody>
      </p:sp>
      <p:sp>
        <p:nvSpPr>
          <p:cNvPr id="283" name="AAA"/>
          <p:cNvSpPr txBox="1"/>
          <p:nvPr/>
        </p:nvSpPr>
        <p:spPr>
          <a:xfrm>
            <a:off x="1201117" y="6828021"/>
            <a:ext cx="5751166" cy="3746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5000">
                <a:solidFill>
                  <a:schemeClr val="accent5">
                    <a:hueOff val="106375"/>
                    <a:satOff val="9554"/>
                    <a:lumOff val="-13516"/>
                  </a:schemeClr>
                </a:solidFill>
                <a:latin typeface="Arial Narrow"/>
                <a:ea typeface="Arial Narrow"/>
                <a:cs typeface="Arial Narrow"/>
                <a:sym typeface="Arial Narrow"/>
              </a:defRPr>
            </a:lvl1pPr>
          </a:lstStyle>
          <a:p>
            <a:r>
              <a:t>AAA</a:t>
            </a:r>
          </a:p>
        </p:txBody>
      </p:sp>
      <p:sp>
        <p:nvSpPr>
          <p:cNvPr id="284" name="AA"/>
          <p:cNvSpPr txBox="1"/>
          <p:nvPr/>
        </p:nvSpPr>
        <p:spPr>
          <a:xfrm>
            <a:off x="2127894" y="3409140"/>
            <a:ext cx="3872212" cy="3746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5000">
                <a:solidFill>
                  <a:schemeClr val="accent5">
                    <a:hueOff val="106375"/>
                    <a:satOff val="9554"/>
                    <a:lumOff val="-13516"/>
                  </a:schemeClr>
                </a:solidFill>
                <a:latin typeface="Arial Narrow"/>
                <a:ea typeface="Arial Narrow"/>
                <a:cs typeface="Arial Narrow"/>
                <a:sym typeface="Arial Narrow"/>
              </a:defRPr>
            </a:lvl1pPr>
          </a:lstStyle>
          <a:p>
            <a:r>
              <a:t>AA</a:t>
            </a:r>
          </a:p>
        </p:txBody>
      </p:sp>
      <p:pic>
        <p:nvPicPr>
          <p:cNvPr id="285" name="if_mobile_website_1613766.png" descr="if_mobile_website_1613766.png"/>
          <p:cNvPicPr>
            <a:picLocks noChangeAspect="1"/>
          </p:cNvPicPr>
          <p:nvPr/>
        </p:nvPicPr>
        <p:blipFill>
          <a:blip r:embed="rId3"/>
          <a:stretch>
            <a:fillRect/>
          </a:stretch>
        </p:blipFill>
        <p:spPr>
          <a:xfrm>
            <a:off x="8351105" y="1146981"/>
            <a:ext cx="1077813" cy="1724500"/>
          </a:xfrm>
          <a:prstGeom prst="rect">
            <a:avLst/>
          </a:prstGeom>
          <a:ln w="12700">
            <a:miter lim="400000"/>
          </a:ln>
        </p:spPr>
      </p:pic>
      <p:pic>
        <p:nvPicPr>
          <p:cNvPr id="286" name="if_mobile_website_1613766.png" descr="if_mobile_website_1613766.png"/>
          <p:cNvPicPr>
            <a:picLocks noChangeAspect="1"/>
          </p:cNvPicPr>
          <p:nvPr/>
        </p:nvPicPr>
        <p:blipFill>
          <a:blip r:embed="rId3"/>
          <a:stretch>
            <a:fillRect/>
          </a:stretch>
        </p:blipFill>
        <p:spPr>
          <a:xfrm>
            <a:off x="8266734" y="4255698"/>
            <a:ext cx="1077813" cy="1724500"/>
          </a:xfrm>
          <a:prstGeom prst="rect">
            <a:avLst/>
          </a:prstGeom>
          <a:ln w="12700">
            <a:miter lim="400000"/>
          </a:ln>
        </p:spPr>
      </p:pic>
      <p:pic>
        <p:nvPicPr>
          <p:cNvPr id="287" name="if_mobile_website_1613766.png" descr="if_mobile_website_1613766.png"/>
          <p:cNvPicPr>
            <a:picLocks noChangeAspect="1"/>
          </p:cNvPicPr>
          <p:nvPr/>
        </p:nvPicPr>
        <p:blipFill>
          <a:blip r:embed="rId3"/>
          <a:stretch>
            <a:fillRect/>
          </a:stretch>
        </p:blipFill>
        <p:spPr>
          <a:xfrm>
            <a:off x="12948911" y="1146981"/>
            <a:ext cx="1077812" cy="1724500"/>
          </a:xfrm>
          <a:prstGeom prst="rect">
            <a:avLst/>
          </a:prstGeom>
          <a:ln w="12700">
            <a:miter lim="400000"/>
          </a:ln>
        </p:spPr>
      </p:pic>
      <p:pic>
        <p:nvPicPr>
          <p:cNvPr id="288" name="if_mobile_website_1613766.png" descr="if_mobile_website_1613766.png"/>
          <p:cNvPicPr>
            <a:picLocks noChangeAspect="1"/>
          </p:cNvPicPr>
          <p:nvPr/>
        </p:nvPicPr>
        <p:blipFill>
          <a:blip r:embed="rId3"/>
          <a:stretch>
            <a:fillRect/>
          </a:stretch>
        </p:blipFill>
        <p:spPr>
          <a:xfrm>
            <a:off x="11416309" y="1146981"/>
            <a:ext cx="1077812" cy="1724500"/>
          </a:xfrm>
          <a:prstGeom prst="rect">
            <a:avLst/>
          </a:prstGeom>
          <a:ln w="12700">
            <a:miter lim="400000"/>
          </a:ln>
        </p:spPr>
      </p:pic>
      <p:pic>
        <p:nvPicPr>
          <p:cNvPr id="289" name="if_mobile_website_1613766.png" descr="if_mobile_website_1613766.png"/>
          <p:cNvPicPr>
            <a:picLocks noChangeAspect="1"/>
          </p:cNvPicPr>
          <p:nvPr/>
        </p:nvPicPr>
        <p:blipFill>
          <a:blip r:embed="rId3"/>
          <a:stretch>
            <a:fillRect/>
          </a:stretch>
        </p:blipFill>
        <p:spPr>
          <a:xfrm>
            <a:off x="9883707" y="1146981"/>
            <a:ext cx="1077813" cy="1724500"/>
          </a:xfrm>
          <a:prstGeom prst="rect">
            <a:avLst/>
          </a:prstGeom>
          <a:ln w="12700">
            <a:miter lim="400000"/>
          </a:ln>
        </p:spPr>
      </p:pic>
      <p:sp>
        <p:nvSpPr>
          <p:cNvPr id="290" name="5"/>
          <p:cNvSpPr txBox="1"/>
          <p:nvPr/>
        </p:nvSpPr>
        <p:spPr>
          <a:xfrm>
            <a:off x="20944047" y="504281"/>
            <a:ext cx="1272680" cy="3009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0">
                <a:solidFill>
                  <a:srgbClr val="434343"/>
                </a:solidFill>
                <a:latin typeface="Arial Narrow"/>
                <a:ea typeface="Arial Narrow"/>
                <a:cs typeface="Arial Narrow"/>
                <a:sym typeface="Arial Narrow"/>
              </a:defRPr>
            </a:lvl1pPr>
          </a:lstStyle>
          <a:p>
            <a:r>
              <a:t>5</a:t>
            </a:r>
          </a:p>
        </p:txBody>
      </p:sp>
      <p:pic>
        <p:nvPicPr>
          <p:cNvPr id="291" name="if_mobile_website_1613766.png" descr="if_mobile_website_1613766.png"/>
          <p:cNvPicPr>
            <a:picLocks noChangeAspect="1"/>
          </p:cNvPicPr>
          <p:nvPr/>
        </p:nvPicPr>
        <p:blipFill>
          <a:blip r:embed="rId3"/>
          <a:stretch>
            <a:fillRect/>
          </a:stretch>
        </p:blipFill>
        <p:spPr>
          <a:xfrm>
            <a:off x="14481512" y="1146981"/>
            <a:ext cx="1077813" cy="1724500"/>
          </a:xfrm>
          <a:prstGeom prst="rect">
            <a:avLst/>
          </a:prstGeom>
          <a:ln w="12700">
            <a:miter lim="400000"/>
          </a:ln>
        </p:spPr>
      </p:pic>
      <p:pic>
        <p:nvPicPr>
          <p:cNvPr id="292" name="if_kview_6517.png" descr="if_kview_6517.png"/>
          <p:cNvPicPr>
            <a:picLocks noChangeAspect="1"/>
          </p:cNvPicPr>
          <p:nvPr/>
        </p:nvPicPr>
        <p:blipFill>
          <a:blip r:embed="rId4"/>
          <a:stretch>
            <a:fillRect/>
          </a:stretch>
        </p:blipFill>
        <p:spPr>
          <a:xfrm>
            <a:off x="9786273" y="4300546"/>
            <a:ext cx="1272680" cy="1272680"/>
          </a:xfrm>
          <a:prstGeom prst="rect">
            <a:avLst/>
          </a:prstGeom>
          <a:ln w="12700">
            <a:miter lim="400000"/>
          </a:ln>
        </p:spPr>
      </p:pic>
      <p:pic>
        <p:nvPicPr>
          <p:cNvPr id="293" name="if_kview_6517.png" descr="if_kview_6517.png"/>
          <p:cNvPicPr>
            <a:picLocks noChangeAspect="1"/>
          </p:cNvPicPr>
          <p:nvPr/>
        </p:nvPicPr>
        <p:blipFill>
          <a:blip r:embed="rId4"/>
          <a:stretch>
            <a:fillRect/>
          </a:stretch>
        </p:blipFill>
        <p:spPr>
          <a:xfrm>
            <a:off x="9786273" y="4300546"/>
            <a:ext cx="1272680" cy="1272680"/>
          </a:xfrm>
          <a:prstGeom prst="rect">
            <a:avLst/>
          </a:prstGeom>
          <a:ln w="12700">
            <a:miter lim="400000"/>
          </a:ln>
        </p:spPr>
      </p:pic>
      <p:pic>
        <p:nvPicPr>
          <p:cNvPr id="294" name="if_kview_6517.png" descr="if_kview_6517.png"/>
          <p:cNvPicPr>
            <a:picLocks noChangeAspect="1"/>
          </p:cNvPicPr>
          <p:nvPr/>
        </p:nvPicPr>
        <p:blipFill>
          <a:blip r:embed="rId4"/>
          <a:stretch>
            <a:fillRect/>
          </a:stretch>
        </p:blipFill>
        <p:spPr>
          <a:xfrm>
            <a:off x="11500680" y="4300546"/>
            <a:ext cx="1272680" cy="1272680"/>
          </a:xfrm>
          <a:prstGeom prst="rect">
            <a:avLst/>
          </a:prstGeom>
          <a:ln w="12700">
            <a:miter lim="400000"/>
          </a:ln>
        </p:spPr>
      </p:pic>
      <p:pic>
        <p:nvPicPr>
          <p:cNvPr id="295" name="if_kview_6517.png" descr="if_kview_6517.png"/>
          <p:cNvPicPr>
            <a:picLocks noChangeAspect="1"/>
          </p:cNvPicPr>
          <p:nvPr/>
        </p:nvPicPr>
        <p:blipFill>
          <a:blip r:embed="rId4"/>
          <a:stretch>
            <a:fillRect/>
          </a:stretch>
        </p:blipFill>
        <p:spPr>
          <a:xfrm>
            <a:off x="13215086" y="4300546"/>
            <a:ext cx="1272680" cy="1272680"/>
          </a:xfrm>
          <a:prstGeom prst="rect">
            <a:avLst/>
          </a:prstGeom>
          <a:ln w="12700">
            <a:miter lim="400000"/>
          </a:ln>
        </p:spPr>
      </p:pic>
      <p:pic>
        <p:nvPicPr>
          <p:cNvPr id="296" name="if_kview_6517.png" descr="if_kview_6517.png"/>
          <p:cNvPicPr>
            <a:picLocks noChangeAspect="1"/>
          </p:cNvPicPr>
          <p:nvPr/>
        </p:nvPicPr>
        <p:blipFill>
          <a:blip r:embed="rId4"/>
          <a:stretch>
            <a:fillRect/>
          </a:stretch>
        </p:blipFill>
        <p:spPr>
          <a:xfrm>
            <a:off x="14929493" y="4300546"/>
            <a:ext cx="1272680" cy="1272680"/>
          </a:xfrm>
          <a:prstGeom prst="rect">
            <a:avLst/>
          </a:prstGeom>
          <a:ln w="12700">
            <a:miter lim="400000"/>
          </a:ln>
        </p:spPr>
      </p:pic>
      <p:pic>
        <p:nvPicPr>
          <p:cNvPr id="297" name="if_kview_6517.png" descr="if_kview_6517.png"/>
          <p:cNvPicPr>
            <a:picLocks noChangeAspect="1"/>
          </p:cNvPicPr>
          <p:nvPr/>
        </p:nvPicPr>
        <p:blipFill>
          <a:blip r:embed="rId4"/>
          <a:stretch>
            <a:fillRect/>
          </a:stretch>
        </p:blipFill>
        <p:spPr>
          <a:xfrm>
            <a:off x="16643898" y="4300546"/>
            <a:ext cx="1272680" cy="1272680"/>
          </a:xfrm>
          <a:prstGeom prst="rect">
            <a:avLst/>
          </a:prstGeom>
          <a:ln w="12700">
            <a:miter lim="400000"/>
          </a:ln>
        </p:spPr>
      </p:pic>
      <p:pic>
        <p:nvPicPr>
          <p:cNvPr id="298" name="if_icon-93_667353.png" descr="if_icon-93_6673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6309" y="7590325"/>
            <a:ext cx="1272680" cy="1272680"/>
          </a:xfrm>
          <a:prstGeom prst="rect">
            <a:avLst/>
          </a:prstGeom>
          <a:ln w="12700">
            <a:miter lim="400000"/>
          </a:ln>
        </p:spPr>
      </p:pic>
      <p:pic>
        <p:nvPicPr>
          <p:cNvPr id="299" name="if_mobile_website_1613766.png" descr="if_mobile_website_1613766.png"/>
          <p:cNvPicPr>
            <a:picLocks noChangeAspect="1"/>
          </p:cNvPicPr>
          <p:nvPr/>
        </p:nvPicPr>
        <p:blipFill>
          <a:blip r:embed="rId3"/>
          <a:stretch>
            <a:fillRect/>
          </a:stretch>
        </p:blipFill>
        <p:spPr>
          <a:xfrm>
            <a:off x="8351105" y="7364416"/>
            <a:ext cx="1077813" cy="1724499"/>
          </a:xfrm>
          <a:prstGeom prst="rect">
            <a:avLst/>
          </a:prstGeom>
          <a:ln w="12700">
            <a:miter lim="400000"/>
          </a:ln>
        </p:spPr>
      </p:pic>
      <p:pic>
        <p:nvPicPr>
          <p:cNvPr id="300" name="if_mobile_website_1613766.png" descr="if_mobile_website_1613766.png"/>
          <p:cNvPicPr>
            <a:picLocks noChangeAspect="1"/>
          </p:cNvPicPr>
          <p:nvPr/>
        </p:nvPicPr>
        <p:blipFill>
          <a:blip r:embed="rId3"/>
          <a:stretch>
            <a:fillRect/>
          </a:stretch>
        </p:blipFill>
        <p:spPr>
          <a:xfrm>
            <a:off x="9883707" y="7364415"/>
            <a:ext cx="1077813" cy="1724500"/>
          </a:xfrm>
          <a:prstGeom prst="rect">
            <a:avLst/>
          </a:prstGeom>
          <a:ln w="12700">
            <a:miter lim="400000"/>
          </a:ln>
        </p:spPr>
      </p:pic>
      <p:pic>
        <p:nvPicPr>
          <p:cNvPr id="301" name="if_icon-93_667353.png" descr="if_icon-93_6673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15086" y="7590325"/>
            <a:ext cx="1272680" cy="1272680"/>
          </a:xfrm>
          <a:prstGeom prst="rect">
            <a:avLst/>
          </a:prstGeom>
          <a:ln w="12700">
            <a:miter lim="400000"/>
          </a:ln>
        </p:spPr>
      </p:pic>
      <p:pic>
        <p:nvPicPr>
          <p:cNvPr id="302" name="if_icon-93_667353.png" descr="if_icon-93_6673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29493" y="7590325"/>
            <a:ext cx="1272680" cy="1272680"/>
          </a:xfrm>
          <a:prstGeom prst="rect">
            <a:avLst/>
          </a:prstGeom>
          <a:ln w="12700">
            <a:miter lim="400000"/>
          </a:ln>
        </p:spPr>
      </p:pic>
      <p:pic>
        <p:nvPicPr>
          <p:cNvPr id="303" name="if_icon-93_667353.png" descr="if_icon-93_66735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73934" y="4300546"/>
            <a:ext cx="1272680" cy="1272680"/>
          </a:xfrm>
          <a:prstGeom prst="rect">
            <a:avLst/>
          </a:prstGeom>
          <a:ln w="12700">
            <a:miter lim="400000"/>
          </a:ln>
        </p:spPr>
      </p:pic>
      <p:sp>
        <p:nvSpPr>
          <p:cNvPr id="304" name="7"/>
          <p:cNvSpPr txBox="1"/>
          <p:nvPr/>
        </p:nvSpPr>
        <p:spPr>
          <a:xfrm>
            <a:off x="20944047" y="3612998"/>
            <a:ext cx="1272680" cy="3009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0">
                <a:solidFill>
                  <a:srgbClr val="434343"/>
                </a:solidFill>
                <a:latin typeface="Arial Narrow"/>
                <a:ea typeface="Arial Narrow"/>
                <a:cs typeface="Arial Narrow"/>
                <a:sym typeface="Arial Narrow"/>
              </a:defRPr>
            </a:lvl1pPr>
          </a:lstStyle>
          <a:p>
            <a:r>
              <a:t>7</a:t>
            </a:r>
          </a:p>
        </p:txBody>
      </p:sp>
      <p:sp>
        <p:nvSpPr>
          <p:cNvPr id="305" name="5"/>
          <p:cNvSpPr txBox="1"/>
          <p:nvPr/>
        </p:nvSpPr>
        <p:spPr>
          <a:xfrm>
            <a:off x="20944047" y="6910950"/>
            <a:ext cx="1272680" cy="3009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0">
                <a:solidFill>
                  <a:srgbClr val="434343"/>
                </a:solidFill>
                <a:latin typeface="Arial Narrow"/>
                <a:ea typeface="Arial Narrow"/>
                <a:cs typeface="Arial Narrow"/>
                <a:sym typeface="Arial Narrow"/>
              </a:defRPr>
            </a:lvl1pPr>
          </a:lstStyle>
          <a:p>
            <a:r>
              <a:t>5</a:t>
            </a:r>
          </a:p>
        </p:txBody>
      </p:sp>
      <p:sp>
        <p:nvSpPr>
          <p:cNvPr id="306" name="17"/>
          <p:cNvSpPr txBox="1"/>
          <p:nvPr/>
        </p:nvSpPr>
        <p:spPr>
          <a:xfrm>
            <a:off x="20364857" y="9943771"/>
            <a:ext cx="2431059" cy="3009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0">
                <a:solidFill>
                  <a:srgbClr val="434343"/>
                </a:solidFill>
                <a:latin typeface="Arial Narrow"/>
                <a:ea typeface="Arial Narrow"/>
                <a:cs typeface="Arial Narrow"/>
                <a:sym typeface="Arial Narrow"/>
              </a:defRPr>
            </a:lvl1pPr>
          </a:lstStyle>
          <a:p>
            <a:r>
              <a:t>17</a:t>
            </a:r>
          </a:p>
        </p:txBody>
      </p:sp>
      <p:sp>
        <p:nvSpPr>
          <p:cNvPr id="307" name="Rectangle">
            <a:extLst>
              <a:ext uri="{C183D7F6-B498-43B3-948B-1728B52AA6E4}">
                <adec:decorative xmlns:adec="http://schemas.microsoft.com/office/drawing/2017/decorative" val="1"/>
              </a:ext>
            </a:extLst>
          </p:cNvPr>
          <p:cNvSpPr/>
          <p:nvPr/>
        </p:nvSpPr>
        <p:spPr>
          <a:xfrm>
            <a:off x="19231644" y="9868886"/>
            <a:ext cx="4697483" cy="295668"/>
          </a:xfrm>
          <a:prstGeom prst="rect">
            <a:avLst/>
          </a:prstGeom>
          <a:solidFill>
            <a:srgbClr val="434343"/>
          </a:solidFill>
          <a:ln w="12700">
            <a:miter lim="400000"/>
          </a:ln>
        </p:spPr>
        <p:txBody>
          <a:bodyPr lIns="50800" tIns="50800" rIns="50800" bIns="50800" anchor="ctr"/>
          <a:lstStyle/>
          <a:p>
            <a:pPr>
              <a:defRPr sz="3200" b="0">
                <a:solidFill>
                  <a:srgbClr val="434343"/>
                </a:solidFill>
                <a:latin typeface="+mn-lt"/>
                <a:ea typeface="+mn-ea"/>
                <a:cs typeface="+mn-cs"/>
                <a:sym typeface="Helvetica Neue Medium"/>
              </a:defRPr>
            </a:pPr>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1.3.5 Summary"/>
          <p:cNvSpPr txBox="1">
            <a:spLocks noGrp="1"/>
          </p:cNvSpPr>
          <p:nvPr>
            <p:ph type="title"/>
          </p:nvPr>
        </p:nvSpPr>
        <p:spPr>
          <a:prstGeom prst="rect">
            <a:avLst/>
          </a:prstGeom>
        </p:spPr>
        <p:txBody>
          <a:bodyPr/>
          <a:lstStyle/>
          <a:p>
            <a:r>
              <a:t>1.3.5 Summary</a:t>
            </a:r>
          </a:p>
        </p:txBody>
      </p:sp>
      <p:sp>
        <p:nvSpPr>
          <p:cNvPr id="1042" name="Use HTML 5.2 autocomplete attribute values on input fields to programmatically identify input purpose."/>
          <p:cNvSpPr txBox="1"/>
          <p:nvPr/>
        </p:nvSpPr>
        <p:spPr>
          <a:xfrm>
            <a:off x="3737860" y="5378968"/>
            <a:ext cx="18009570" cy="180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600" b="0">
                <a:latin typeface="Helvetica"/>
                <a:ea typeface="Helvetica"/>
                <a:cs typeface="Helvetica"/>
                <a:sym typeface="Helvetica"/>
              </a:defRPr>
            </a:pPr>
            <a:r>
              <a:t>Use </a:t>
            </a:r>
            <a:r>
              <a:rPr u="sng">
                <a:hlinkClick r:id="rId2"/>
              </a:rPr>
              <a:t>HTML 5.2 autocomplete</a:t>
            </a:r>
            <a:r>
              <a:t> attribute values on input fields to programmatically identify input purpose.</a:t>
            </a:r>
          </a:p>
        </p:txBody>
      </p:sp>
      <p:sp>
        <p:nvSpPr>
          <p:cNvPr id="1041"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110</a:t>
            </a:fld>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1.3.6 Identify Purpose – Level AAA"/>
          <p:cNvSpPr txBox="1">
            <a:spLocks noGrp="1"/>
          </p:cNvSpPr>
          <p:nvPr>
            <p:ph type="title"/>
          </p:nvPr>
        </p:nvSpPr>
        <p:spPr>
          <a:xfrm>
            <a:off x="1482533" y="355600"/>
            <a:ext cx="21005801" cy="2286000"/>
          </a:xfrm>
          <a:prstGeom prst="rect">
            <a:avLst/>
          </a:prstGeom>
        </p:spPr>
        <p:txBody>
          <a:bodyPr/>
          <a:lstStyle/>
          <a:p>
            <a:r>
              <a:t>1.3.6 Identify Purpose – Level AAA</a:t>
            </a:r>
          </a:p>
        </p:txBody>
      </p:sp>
      <p:sp>
        <p:nvSpPr>
          <p:cNvPr id="1046" name="In content implemented using markup languages, the purpose of User Interface Components, icons, and regions can be programmatically determined."/>
          <p:cNvSpPr txBox="1"/>
          <p:nvPr/>
        </p:nvSpPr>
        <p:spPr>
          <a:xfrm>
            <a:off x="4039949" y="4259624"/>
            <a:ext cx="17795542"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In content implemented using markup languages, the purpose of User Interface Components, icons, and regions can be programmatically determined.</a:t>
            </a:r>
          </a:p>
        </p:txBody>
      </p:sp>
      <p:sp>
        <p:nvSpPr>
          <p:cNvPr id="1045"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111</a:t>
            </a:fld>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Enable Further Personalization"/>
          <p:cNvSpPr txBox="1">
            <a:spLocks noGrp="1"/>
          </p:cNvSpPr>
          <p:nvPr>
            <p:ph type="title"/>
          </p:nvPr>
        </p:nvSpPr>
        <p:spPr>
          <a:prstGeom prst="rect">
            <a:avLst/>
          </a:prstGeom>
        </p:spPr>
        <p:txBody>
          <a:bodyPr/>
          <a:lstStyle/>
          <a:p>
            <a:r>
              <a:t>Enable Further Personalization</a:t>
            </a:r>
          </a:p>
        </p:txBody>
      </p:sp>
      <p:sp>
        <p:nvSpPr>
          <p:cNvPr id="1051" name="Adaptation of content to user needs…"/>
          <p:cNvSpPr txBox="1">
            <a:spLocks noGrp="1"/>
          </p:cNvSpPr>
          <p:nvPr>
            <p:ph type="body" idx="1"/>
          </p:nvPr>
        </p:nvSpPr>
        <p:spPr>
          <a:xfrm>
            <a:off x="2038998" y="2484793"/>
            <a:ext cx="21005801" cy="9296401"/>
          </a:xfrm>
          <a:prstGeom prst="rect">
            <a:avLst/>
          </a:prstGeom>
        </p:spPr>
        <p:txBody>
          <a:bodyPr/>
          <a:lstStyle/>
          <a:p>
            <a:r>
              <a:t>Adaptation of content to user needs</a:t>
            </a:r>
          </a:p>
          <a:p>
            <a:pPr lvl="1"/>
            <a:r>
              <a:t>symbols</a:t>
            </a:r>
          </a:p>
          <a:p>
            <a:pPr lvl="1"/>
            <a:r>
              <a:t>limited / simplified vocabulary</a:t>
            </a:r>
          </a:p>
          <a:p>
            <a:pPr lvl="1"/>
            <a:r>
              <a:t>additional information and explanation</a:t>
            </a:r>
          </a:p>
          <a:p>
            <a:r>
              <a:t>How to meet</a:t>
            </a:r>
          </a:p>
          <a:p>
            <a:pPr lvl="1"/>
            <a:r>
              <a:t>Adding context using personalization vocabulary (under development)</a:t>
            </a:r>
          </a:p>
          <a:p>
            <a:pPr lvl="1"/>
            <a:r>
              <a:t>Adding context using schema.org</a:t>
            </a:r>
          </a:p>
          <a:p>
            <a:pPr lvl="1"/>
            <a:r>
              <a:t>Adding context using Microdata and the ARIA ePub vocabulary</a:t>
            </a:r>
          </a:p>
        </p:txBody>
      </p:sp>
      <p:sp>
        <p:nvSpPr>
          <p:cNvPr id="1052"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112</a:t>
            </a:fld>
            <a:endParaRP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Who Benefits?"/>
          <p:cNvSpPr txBox="1">
            <a:spLocks noGrp="1"/>
          </p:cNvSpPr>
          <p:nvPr>
            <p:ph type="title"/>
          </p:nvPr>
        </p:nvSpPr>
        <p:spPr>
          <a:prstGeom prst="rect">
            <a:avLst/>
          </a:prstGeom>
        </p:spPr>
        <p:txBody>
          <a:bodyPr/>
          <a:lstStyle/>
          <a:p>
            <a:r>
              <a:t>Who Benefits?</a:t>
            </a:r>
          </a:p>
        </p:txBody>
      </p:sp>
      <p:pic>
        <p:nvPicPr>
          <p:cNvPr id="1058" name="Man using an AAC device" descr="Man using an AAC device"/>
          <p:cNvPicPr>
            <a:picLocks noChangeAspect="1"/>
          </p:cNvPicPr>
          <p:nvPr/>
        </p:nvPicPr>
        <p:blipFill>
          <a:blip r:embed="rId3"/>
          <a:stretch>
            <a:fillRect/>
          </a:stretch>
        </p:blipFill>
        <p:spPr>
          <a:xfrm>
            <a:off x="12318303" y="3460952"/>
            <a:ext cx="9982948" cy="7487211"/>
          </a:xfrm>
          <a:prstGeom prst="rect">
            <a:avLst/>
          </a:prstGeom>
          <a:ln w="12700">
            <a:miter lim="400000"/>
          </a:ln>
        </p:spPr>
      </p:pic>
      <p:sp>
        <p:nvSpPr>
          <p:cNvPr id="1057"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 grpId="1"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1.3.6 Summary"/>
          <p:cNvSpPr txBox="1">
            <a:spLocks noGrp="1"/>
          </p:cNvSpPr>
          <p:nvPr>
            <p:ph type="title"/>
          </p:nvPr>
        </p:nvSpPr>
        <p:spPr>
          <a:prstGeom prst="rect">
            <a:avLst/>
          </a:prstGeom>
        </p:spPr>
        <p:txBody>
          <a:bodyPr/>
          <a:lstStyle/>
          <a:p>
            <a:r>
              <a:t>1.3.6 Summary</a:t>
            </a:r>
          </a:p>
        </p:txBody>
      </p:sp>
      <p:sp>
        <p:nvSpPr>
          <p:cNvPr id="1064" name="Add Personalization metadata (when specification is completed)."/>
          <p:cNvSpPr txBox="1"/>
          <p:nvPr/>
        </p:nvSpPr>
        <p:spPr>
          <a:xfrm>
            <a:off x="3632891" y="5378968"/>
            <a:ext cx="18009570" cy="180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Add Personalization metadata (when specification is completed).</a:t>
            </a:r>
          </a:p>
        </p:txBody>
      </p:sp>
      <p:sp>
        <p:nvSpPr>
          <p:cNvPr id="1063"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114</a:t>
            </a:fld>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2.2.6 Timeouts – Level AAA"/>
          <p:cNvSpPr txBox="1">
            <a:spLocks noGrp="1"/>
          </p:cNvSpPr>
          <p:nvPr>
            <p:ph type="title"/>
          </p:nvPr>
        </p:nvSpPr>
        <p:spPr>
          <a:xfrm>
            <a:off x="1482533" y="355600"/>
            <a:ext cx="21005801" cy="2286000"/>
          </a:xfrm>
          <a:prstGeom prst="rect">
            <a:avLst/>
          </a:prstGeom>
        </p:spPr>
        <p:txBody>
          <a:bodyPr/>
          <a:lstStyle/>
          <a:p>
            <a:r>
              <a:t>2.2.6 Timeouts – Level AAA</a:t>
            </a:r>
          </a:p>
        </p:txBody>
      </p:sp>
      <p:sp>
        <p:nvSpPr>
          <p:cNvPr id="1068" name="Users are warned of the duration of any user inactivity that could cause data loss, unless the data is preserved for more than 20 hours when the user does not take any actions."/>
          <p:cNvSpPr txBox="1"/>
          <p:nvPr/>
        </p:nvSpPr>
        <p:spPr>
          <a:xfrm>
            <a:off x="2206119" y="3448050"/>
            <a:ext cx="19558630"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Users are warned of the duration of any user inactivity that could cause data loss, unless the data is preserved for more than 20 hours when the user does not take any actions.</a:t>
            </a:r>
          </a:p>
        </p:txBody>
      </p:sp>
      <p:sp>
        <p:nvSpPr>
          <p:cNvPr id="1069" name="NOTE…"/>
          <p:cNvSpPr txBox="1"/>
          <p:nvPr/>
        </p:nvSpPr>
        <p:spPr>
          <a:xfrm>
            <a:off x="3349741" y="6908799"/>
            <a:ext cx="17684518" cy="54864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4400" b="0">
                <a:solidFill>
                  <a:schemeClr val="accent3">
                    <a:hueOff val="557972"/>
                    <a:lumOff val="-12549"/>
                  </a:schemeClr>
                </a:solidFill>
                <a:latin typeface="Helvetica"/>
                <a:ea typeface="Helvetica"/>
                <a:cs typeface="Helvetica"/>
                <a:sym typeface="Helvetica"/>
              </a:defRPr>
            </a:pPr>
            <a:r>
              <a:t>NOTE</a:t>
            </a:r>
          </a:p>
          <a:p>
            <a:pPr algn="l" defTabSz="457200">
              <a:defRPr sz="4400" b="0">
                <a:latin typeface="Helvetica"/>
                <a:ea typeface="Helvetica"/>
                <a:cs typeface="Helvetica"/>
                <a:sym typeface="Helvetica"/>
              </a:defRPr>
            </a:pPr>
            <a:r>
              <a:t>Privacy regulations may require explicit user consent before user identification has been authenticated and before user data is preserved. In cases where the user is a minor, explicit consent may not be solicited in most jurisdictions, countries or regions. Consultation with privacy professionals and legal counsel is advised when considering data preservation as an approach to satisfy this success criterion.</a:t>
            </a:r>
          </a:p>
        </p:txBody>
      </p:sp>
      <p:sp>
        <p:nvSpPr>
          <p:cNvPr id="1067"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115</a:t>
            </a:fld>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How to Meet"/>
          <p:cNvSpPr txBox="1">
            <a:spLocks noGrp="1"/>
          </p:cNvSpPr>
          <p:nvPr>
            <p:ph type="title"/>
          </p:nvPr>
        </p:nvSpPr>
        <p:spPr>
          <a:prstGeom prst="rect">
            <a:avLst/>
          </a:prstGeom>
        </p:spPr>
        <p:txBody>
          <a:bodyPr/>
          <a:lstStyle/>
          <a:p>
            <a:r>
              <a:t>How to Meet</a:t>
            </a:r>
          </a:p>
        </p:txBody>
      </p:sp>
      <p:sp>
        <p:nvSpPr>
          <p:cNvPr id="1074" name="Save data so user can complete a task in steps over time…"/>
          <p:cNvSpPr txBox="1">
            <a:spLocks noGrp="1"/>
          </p:cNvSpPr>
          <p:nvPr>
            <p:ph type="body" idx="1"/>
          </p:nvPr>
        </p:nvSpPr>
        <p:spPr>
          <a:xfrm>
            <a:off x="2143967" y="1627543"/>
            <a:ext cx="21005801" cy="9296401"/>
          </a:xfrm>
          <a:prstGeom prst="rect">
            <a:avLst/>
          </a:prstGeom>
        </p:spPr>
        <p:txBody>
          <a:bodyPr/>
          <a:lstStyle/>
          <a:p>
            <a:r>
              <a:t>Save data so user can complete a task in steps over time</a:t>
            </a:r>
          </a:p>
          <a:p>
            <a:r>
              <a:t>Store data more than 20 hours (with security caveats)</a:t>
            </a:r>
          </a:p>
          <a:p>
            <a:r>
              <a:t>Enable user to extend the time allocation</a:t>
            </a:r>
          </a:p>
          <a:p>
            <a:r>
              <a:t>Warn users of timed activities and time limits</a:t>
            </a:r>
          </a:p>
        </p:txBody>
      </p:sp>
      <p:sp>
        <p:nvSpPr>
          <p:cNvPr id="1075"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116</a:t>
            </a:fld>
            <a:endParaRP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Who Benefits?"/>
          <p:cNvSpPr txBox="1">
            <a:spLocks noGrp="1"/>
          </p:cNvSpPr>
          <p:nvPr>
            <p:ph type="title"/>
          </p:nvPr>
        </p:nvSpPr>
        <p:spPr>
          <a:prstGeom prst="rect">
            <a:avLst/>
          </a:prstGeom>
        </p:spPr>
        <p:txBody>
          <a:bodyPr/>
          <a:lstStyle/>
          <a:p>
            <a:r>
              <a:t>Who Benefits?</a:t>
            </a:r>
          </a:p>
        </p:txBody>
      </p:sp>
      <p:sp>
        <p:nvSpPr>
          <p:cNvPr id="1080"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117</a:t>
            </a:fld>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2.2.6 Summary"/>
          <p:cNvSpPr txBox="1">
            <a:spLocks noGrp="1"/>
          </p:cNvSpPr>
          <p:nvPr>
            <p:ph type="title"/>
          </p:nvPr>
        </p:nvSpPr>
        <p:spPr>
          <a:prstGeom prst="rect">
            <a:avLst/>
          </a:prstGeom>
        </p:spPr>
        <p:txBody>
          <a:bodyPr/>
          <a:lstStyle/>
          <a:p>
            <a:r>
              <a:t>2.2.6 Summary</a:t>
            </a:r>
          </a:p>
        </p:txBody>
      </p:sp>
      <p:sp>
        <p:nvSpPr>
          <p:cNvPr id="1086" name="Allow completion of tasks in steps over time without loss of data or warn users at the start if a task has time limits."/>
          <p:cNvSpPr txBox="1"/>
          <p:nvPr/>
        </p:nvSpPr>
        <p:spPr>
          <a:xfrm>
            <a:off x="3632891" y="5378968"/>
            <a:ext cx="18009570" cy="180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Allow completion of tasks in steps over time without loss of data or warn users at the start if a task has time limits.</a:t>
            </a:r>
          </a:p>
        </p:txBody>
      </p:sp>
      <p:sp>
        <p:nvSpPr>
          <p:cNvPr id="1085"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118</a:t>
            </a:fld>
            <a:endParaRP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2.3.3 Animation from Interactions – Level AAA"/>
          <p:cNvSpPr txBox="1">
            <a:spLocks noGrp="1"/>
          </p:cNvSpPr>
          <p:nvPr>
            <p:ph type="title"/>
          </p:nvPr>
        </p:nvSpPr>
        <p:spPr>
          <a:xfrm>
            <a:off x="1482533" y="355600"/>
            <a:ext cx="21005801" cy="2286000"/>
          </a:xfrm>
          <a:prstGeom prst="rect">
            <a:avLst/>
          </a:prstGeom>
        </p:spPr>
        <p:txBody>
          <a:bodyPr/>
          <a:lstStyle/>
          <a:p>
            <a:r>
              <a:t>2.3.3 Animation from Interactions – Level AAA</a:t>
            </a:r>
          </a:p>
        </p:txBody>
      </p:sp>
      <p:sp>
        <p:nvSpPr>
          <p:cNvPr id="1090" name="Motion animation triggered by interaction can be disabled, unless the animation is essential to the functionality or the information being conveyed."/>
          <p:cNvSpPr txBox="1"/>
          <p:nvPr/>
        </p:nvSpPr>
        <p:spPr>
          <a:xfrm>
            <a:off x="4039949" y="4259624"/>
            <a:ext cx="17795542"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600" b="0">
                <a:latin typeface="Helvetica"/>
                <a:ea typeface="Helvetica"/>
                <a:cs typeface="Helvetica"/>
                <a:sym typeface="Helvetica"/>
              </a:defRPr>
            </a:pPr>
            <a:r>
              <a:rPr>
                <a:solidFill>
                  <a:srgbClr val="034575"/>
                </a:solidFill>
              </a:rPr>
              <a:t>Motion animation</a:t>
            </a:r>
            <a:r>
              <a:t> triggered by interaction can be disabled, unless the animation is </a:t>
            </a:r>
            <a:r>
              <a:rPr>
                <a:solidFill>
                  <a:srgbClr val="034575"/>
                </a:solidFill>
              </a:rPr>
              <a:t>essential</a:t>
            </a:r>
            <a:r>
              <a:t> to the functionality or the information being conveyed.</a:t>
            </a:r>
          </a:p>
        </p:txBody>
      </p:sp>
      <p:sp>
        <p:nvSpPr>
          <p:cNvPr id="1089"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119</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New Success Criteria"/>
          <p:cNvSpPr txBox="1"/>
          <p:nvPr/>
        </p:nvSpPr>
        <p:spPr>
          <a:xfrm>
            <a:off x="16274237" y="11237204"/>
            <a:ext cx="6628131" cy="85788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626366"/>
                </a:solidFill>
              </a:defRPr>
            </a:lvl1pPr>
          </a:lstStyle>
          <a:p>
            <a:r>
              <a:t>New Success Criteria</a:t>
            </a:r>
          </a:p>
        </p:txBody>
      </p:sp>
      <p:sp>
        <p:nvSpPr>
          <p:cNvPr id="317" name="Mobile"/>
          <p:cNvSpPr txBox="1"/>
          <p:nvPr/>
        </p:nvSpPr>
        <p:spPr>
          <a:xfrm>
            <a:off x="4330567" y="2374075"/>
            <a:ext cx="2158366" cy="85788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626366"/>
                </a:solidFill>
              </a:defRPr>
            </a:lvl1pPr>
          </a:lstStyle>
          <a:p>
            <a:r>
              <a:t>Mobile</a:t>
            </a:r>
          </a:p>
        </p:txBody>
      </p:sp>
      <p:pic>
        <p:nvPicPr>
          <p:cNvPr id="315" name="if_mobile_website_1613766.png" descr="if_mobile_website_1613766.png"/>
          <p:cNvPicPr>
            <a:picLocks noChangeAspect="1"/>
          </p:cNvPicPr>
          <p:nvPr/>
        </p:nvPicPr>
        <p:blipFill>
          <a:blip r:embed="rId3"/>
          <a:stretch>
            <a:fillRect/>
          </a:stretch>
        </p:blipFill>
        <p:spPr>
          <a:xfrm>
            <a:off x="7329850" y="592284"/>
            <a:ext cx="2419351" cy="3870961"/>
          </a:xfrm>
          <a:prstGeom prst="rect">
            <a:avLst/>
          </a:prstGeom>
          <a:ln w="12700">
            <a:miter lim="400000"/>
          </a:ln>
        </p:spPr>
      </p:pic>
      <p:sp>
        <p:nvSpPr>
          <p:cNvPr id="320" name="8"/>
          <p:cNvSpPr txBox="1"/>
          <p:nvPr/>
        </p:nvSpPr>
        <p:spPr>
          <a:xfrm>
            <a:off x="11605259" y="530735"/>
            <a:ext cx="1173481" cy="237044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rgbClr val="626366"/>
                </a:solidFill>
              </a:defRPr>
            </a:lvl1pPr>
          </a:lstStyle>
          <a:p>
            <a:r>
              <a:t>8</a:t>
            </a:r>
          </a:p>
        </p:txBody>
      </p:sp>
      <p:sp>
        <p:nvSpPr>
          <p:cNvPr id="321" name="Line">
            <a:extLst>
              <a:ext uri="{C183D7F6-B498-43B3-948B-1728B52AA6E4}">
                <adec:decorative xmlns:adec="http://schemas.microsoft.com/office/drawing/2017/decorative" val="1"/>
              </a:ext>
            </a:extLst>
          </p:cNvPr>
          <p:cNvSpPr/>
          <p:nvPr/>
        </p:nvSpPr>
        <p:spPr>
          <a:xfrm>
            <a:off x="10590117" y="2803015"/>
            <a:ext cx="3203766" cy="1"/>
          </a:xfrm>
          <a:prstGeom prst="line">
            <a:avLst/>
          </a:prstGeom>
          <a:ln w="127000">
            <a:solidFill>
              <a:srgbClr val="1C2848"/>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318" name="Low Vision"/>
          <p:cNvSpPr txBox="1"/>
          <p:nvPr/>
        </p:nvSpPr>
        <p:spPr>
          <a:xfrm>
            <a:off x="2709263" y="6090303"/>
            <a:ext cx="3394076" cy="85788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626366"/>
                </a:solidFill>
              </a:defRPr>
            </a:lvl1pPr>
          </a:lstStyle>
          <a:p>
            <a:r>
              <a:t>Low Vision</a:t>
            </a:r>
          </a:p>
        </p:txBody>
      </p:sp>
      <p:pic>
        <p:nvPicPr>
          <p:cNvPr id="314" name="if_kview_6517.png" descr="if_kview_6517.png"/>
          <p:cNvPicPr>
            <a:picLocks noChangeAspect="1"/>
          </p:cNvPicPr>
          <p:nvPr/>
        </p:nvPicPr>
        <p:blipFill>
          <a:blip r:embed="rId4"/>
          <a:stretch>
            <a:fillRect/>
          </a:stretch>
        </p:blipFill>
        <p:spPr>
          <a:xfrm>
            <a:off x="7235621" y="5215340"/>
            <a:ext cx="2607808" cy="2607808"/>
          </a:xfrm>
          <a:prstGeom prst="rect">
            <a:avLst/>
          </a:prstGeom>
          <a:ln w="12700">
            <a:miter lim="400000"/>
          </a:ln>
        </p:spPr>
      </p:pic>
      <p:sp>
        <p:nvSpPr>
          <p:cNvPr id="323" name="5"/>
          <p:cNvSpPr txBox="1"/>
          <p:nvPr/>
        </p:nvSpPr>
        <p:spPr>
          <a:xfrm>
            <a:off x="11605259" y="4133582"/>
            <a:ext cx="1173481" cy="23704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rgbClr val="626366"/>
                </a:solidFill>
              </a:defRPr>
            </a:lvl1pPr>
          </a:lstStyle>
          <a:p>
            <a:r>
              <a:t>5</a:t>
            </a:r>
          </a:p>
        </p:txBody>
      </p:sp>
      <p:sp>
        <p:nvSpPr>
          <p:cNvPr id="324" name="Line">
            <a:extLst>
              <a:ext uri="{C183D7F6-B498-43B3-948B-1728B52AA6E4}">
                <adec:decorative xmlns:adec="http://schemas.microsoft.com/office/drawing/2017/decorative" val="1"/>
              </a:ext>
            </a:extLst>
          </p:cNvPr>
          <p:cNvSpPr/>
          <p:nvPr/>
        </p:nvSpPr>
        <p:spPr>
          <a:xfrm>
            <a:off x="10590117" y="6519243"/>
            <a:ext cx="3203766" cy="1"/>
          </a:xfrm>
          <a:prstGeom prst="line">
            <a:avLst/>
          </a:prstGeom>
          <a:ln w="127000">
            <a:solidFill>
              <a:srgbClr val="1C2848"/>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319" name="Cognitive"/>
          <p:cNvSpPr txBox="1"/>
          <p:nvPr/>
        </p:nvSpPr>
        <p:spPr>
          <a:xfrm>
            <a:off x="2578311" y="9402023"/>
            <a:ext cx="2983231" cy="85788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626366"/>
                </a:solidFill>
              </a:defRPr>
            </a:lvl1pPr>
          </a:lstStyle>
          <a:p>
            <a:r>
              <a:t>Cognitive</a:t>
            </a:r>
          </a:p>
        </p:txBody>
      </p:sp>
      <p:pic>
        <p:nvPicPr>
          <p:cNvPr id="313" name="if_icon-93_667353.png" descr="if_icon-93_667353.png"/>
          <p:cNvPicPr>
            <a:picLocks noChangeAspect="1"/>
          </p:cNvPicPr>
          <p:nvPr/>
        </p:nvPicPr>
        <p:blipFill>
          <a:blip r:embed="rId5"/>
          <a:stretch>
            <a:fillRect/>
          </a:stretch>
        </p:blipFill>
        <p:spPr>
          <a:xfrm>
            <a:off x="6949545" y="8461904"/>
            <a:ext cx="2738121" cy="2738121"/>
          </a:xfrm>
          <a:prstGeom prst="rect">
            <a:avLst/>
          </a:prstGeom>
          <a:ln w="12700">
            <a:miter lim="400000"/>
          </a:ln>
        </p:spPr>
      </p:pic>
      <p:sp>
        <p:nvSpPr>
          <p:cNvPr id="322" name="4"/>
          <p:cNvSpPr txBox="1"/>
          <p:nvPr/>
        </p:nvSpPr>
        <p:spPr>
          <a:xfrm>
            <a:off x="11605259" y="7389763"/>
            <a:ext cx="1173481" cy="23704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rgbClr val="626366"/>
                </a:solidFill>
              </a:defRPr>
            </a:lvl1pPr>
          </a:lstStyle>
          <a:p>
            <a:r>
              <a:t>4</a:t>
            </a:r>
          </a:p>
        </p:txBody>
      </p:sp>
      <p:sp>
        <p:nvSpPr>
          <p:cNvPr id="325" name="Line">
            <a:extLst>
              <a:ext uri="{C183D7F6-B498-43B3-948B-1728B52AA6E4}">
                <adec:decorative xmlns:adec="http://schemas.microsoft.com/office/drawing/2017/decorative" val="1"/>
              </a:ext>
            </a:extLst>
          </p:cNvPr>
          <p:cNvSpPr/>
          <p:nvPr/>
        </p:nvSpPr>
        <p:spPr>
          <a:xfrm>
            <a:off x="10590117" y="9830965"/>
            <a:ext cx="3203766" cy="1"/>
          </a:xfrm>
          <a:prstGeom prst="line">
            <a:avLst/>
          </a:prstGeom>
          <a:ln w="127000">
            <a:solidFill>
              <a:srgbClr val="1C2848"/>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326" name="17"/>
          <p:cNvSpPr txBox="1"/>
          <p:nvPr/>
        </p:nvSpPr>
        <p:spPr>
          <a:xfrm>
            <a:off x="11075669" y="10270437"/>
            <a:ext cx="2232661" cy="23704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rgbClr val="626366"/>
                </a:solidFill>
              </a:defRPr>
            </a:lvl1pPr>
          </a:lstStyle>
          <a:p>
            <a:r>
              <a:t>17</a:t>
            </a:r>
          </a:p>
        </p:txBody>
      </p:sp>
      <p:pic>
        <p:nvPicPr>
          <p:cNvPr id="312" name="if_Done_2290849.png" descr="if_Done_2290849.png"/>
          <p:cNvPicPr>
            <a:picLocks noChangeAspect="1"/>
          </p:cNvPicPr>
          <p:nvPr/>
        </p:nvPicPr>
        <p:blipFill>
          <a:blip r:embed="rId6"/>
          <a:stretch>
            <a:fillRect/>
          </a:stretch>
        </p:blipFill>
        <p:spPr>
          <a:xfrm>
            <a:off x="15508144" y="1377199"/>
            <a:ext cx="7512667" cy="7512666"/>
          </a:xfrm>
          <a:prstGeom prst="rect">
            <a:avLst/>
          </a:prstGeom>
          <a:ln w="12700">
            <a:miter lim="400000"/>
          </a:ln>
        </p:spPr>
      </p:pic>
      <p:sp>
        <p:nvSpPr>
          <p:cNvPr id="31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Motion Animation"/>
          <p:cNvSpPr txBox="1">
            <a:spLocks noGrp="1"/>
          </p:cNvSpPr>
          <p:nvPr>
            <p:ph type="title"/>
          </p:nvPr>
        </p:nvSpPr>
        <p:spPr>
          <a:prstGeom prst="rect">
            <a:avLst/>
          </a:prstGeom>
        </p:spPr>
        <p:txBody>
          <a:bodyPr/>
          <a:lstStyle/>
          <a:p>
            <a:r>
              <a:t>Motion Animation</a:t>
            </a:r>
          </a:p>
        </p:txBody>
      </p:sp>
      <p:sp>
        <p:nvSpPr>
          <p:cNvPr id="1096" name="“addition of steps between conditions to create the illusion of movement or to give a sense of a smooth transition”"/>
          <p:cNvSpPr txBox="1"/>
          <p:nvPr/>
        </p:nvSpPr>
        <p:spPr>
          <a:xfrm>
            <a:off x="4542697" y="3518936"/>
            <a:ext cx="16583047"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“addition of steps between conditions to create the illusion of movement or to give a sense of a smooth transition”</a:t>
            </a:r>
          </a:p>
        </p:txBody>
      </p:sp>
      <p:sp>
        <p:nvSpPr>
          <p:cNvPr id="1095"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120</a:t>
            </a:fld>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How to Meet"/>
          <p:cNvSpPr txBox="1">
            <a:spLocks noGrp="1"/>
          </p:cNvSpPr>
          <p:nvPr>
            <p:ph type="title"/>
          </p:nvPr>
        </p:nvSpPr>
        <p:spPr>
          <a:prstGeom prst="rect">
            <a:avLst/>
          </a:prstGeom>
        </p:spPr>
        <p:txBody>
          <a:bodyPr/>
          <a:lstStyle/>
          <a:p>
            <a:r>
              <a:t>How to Meet</a:t>
            </a:r>
          </a:p>
        </p:txBody>
      </p:sp>
      <p:sp>
        <p:nvSpPr>
          <p:cNvPr id="1101" name="Identify the motion and trigger(s)…"/>
          <p:cNvSpPr txBox="1">
            <a:spLocks noGrp="1"/>
          </p:cNvSpPr>
          <p:nvPr>
            <p:ph type="body" idx="1"/>
          </p:nvPr>
        </p:nvSpPr>
        <p:spPr>
          <a:xfrm>
            <a:off x="2213947" y="1102696"/>
            <a:ext cx="21005801" cy="9296401"/>
          </a:xfrm>
          <a:prstGeom prst="rect">
            <a:avLst/>
          </a:prstGeom>
        </p:spPr>
        <p:txBody>
          <a:bodyPr/>
          <a:lstStyle/>
          <a:p>
            <a:r>
              <a:t>Identify the motion and trigger(s)</a:t>
            </a:r>
          </a:p>
          <a:p>
            <a:r>
              <a:t>Provide a mechanism to disable the motion before the interaction</a:t>
            </a:r>
          </a:p>
          <a:p>
            <a:r>
              <a:t>Provide a setting to disable all motion animation</a:t>
            </a:r>
          </a:p>
        </p:txBody>
      </p:sp>
      <p:sp>
        <p:nvSpPr>
          <p:cNvPr id="1102" name="Slide Number"/>
          <p:cNvSpPr txBox="1">
            <a:spLocks noGrp="1"/>
          </p:cNvSpPr>
          <p:nvPr>
            <p:ph type="sldNum" sz="quarter" idx="2"/>
          </p:nvPr>
        </p:nvSpPr>
        <p:spPr>
          <a:xfrm>
            <a:off x="23198531" y="12700000"/>
            <a:ext cx="622707"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121</a:t>
            </a:fld>
            <a:endParaRP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Who Benefits?"/>
          <p:cNvSpPr txBox="1">
            <a:spLocks noGrp="1"/>
          </p:cNvSpPr>
          <p:nvPr>
            <p:ph type="title"/>
          </p:nvPr>
        </p:nvSpPr>
        <p:spPr>
          <a:prstGeom prst="rect">
            <a:avLst/>
          </a:prstGeom>
        </p:spPr>
        <p:txBody>
          <a:bodyPr/>
          <a:lstStyle/>
          <a:p>
            <a:r>
              <a:t>Who Benefits?</a:t>
            </a:r>
          </a:p>
        </p:txBody>
      </p:sp>
      <p:sp>
        <p:nvSpPr>
          <p:cNvPr id="1105"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122</a:t>
            </a:fld>
            <a:endParaRP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2.3.3 Summary"/>
          <p:cNvSpPr txBox="1">
            <a:spLocks noGrp="1"/>
          </p:cNvSpPr>
          <p:nvPr>
            <p:ph type="title"/>
          </p:nvPr>
        </p:nvSpPr>
        <p:spPr>
          <a:prstGeom prst="rect">
            <a:avLst/>
          </a:prstGeom>
        </p:spPr>
        <p:txBody>
          <a:bodyPr/>
          <a:lstStyle/>
          <a:p>
            <a:r>
              <a:t>2.3.3 Summary</a:t>
            </a:r>
          </a:p>
        </p:txBody>
      </p:sp>
      <p:sp>
        <p:nvSpPr>
          <p:cNvPr id="1111" name="Avoid motion animation or provide a mechanism to disable it before it occurs."/>
          <p:cNvSpPr txBox="1"/>
          <p:nvPr/>
        </p:nvSpPr>
        <p:spPr>
          <a:xfrm>
            <a:off x="3632891" y="5378968"/>
            <a:ext cx="18009570" cy="180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Avoid motion animation or provide a mechanism to disable it before it occurs.</a:t>
            </a:r>
          </a:p>
        </p:txBody>
      </p:sp>
      <p:sp>
        <p:nvSpPr>
          <p:cNvPr id="1110"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123</a:t>
            </a:fld>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Summary"/>
          <p:cNvSpPr txBox="1">
            <a:spLocks noGrp="1"/>
          </p:cNvSpPr>
          <p:nvPr>
            <p:ph type="title"/>
          </p:nvPr>
        </p:nvSpPr>
        <p:spPr>
          <a:prstGeom prst="rect">
            <a:avLst/>
          </a:prstGeom>
        </p:spPr>
        <p:txBody>
          <a:bodyPr/>
          <a:lstStyle/>
          <a:p>
            <a:r>
              <a:t>Summary</a:t>
            </a:r>
          </a:p>
        </p:txBody>
      </p:sp>
      <p:sp>
        <p:nvSpPr>
          <p:cNvPr id="1115" name="DONE!"/>
          <p:cNvSpPr txBox="1"/>
          <p:nvPr/>
        </p:nvSpPr>
        <p:spPr>
          <a:xfrm>
            <a:off x="871375" y="9072595"/>
            <a:ext cx="21005801" cy="228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defRPr sz="11200" b="0">
                <a:solidFill>
                  <a:srgbClr val="6E2F75"/>
                </a:solidFill>
                <a:latin typeface="+mj-lt"/>
                <a:ea typeface="+mj-ea"/>
                <a:cs typeface="+mj-cs"/>
                <a:sym typeface="Mr Eaves XL Mod Nar OT Reg"/>
              </a:defRPr>
            </a:lvl1pPr>
          </a:lstStyle>
          <a:p>
            <a:r>
              <a:t>DONE!</a:t>
            </a:r>
          </a:p>
        </p:txBody>
      </p:sp>
      <p:sp>
        <p:nvSpPr>
          <p:cNvPr id="1116" name="Continue supporting WCAG 2.0. Begin implementing new 2.1 Success Criteria to expand the reach and usability of your sites and applications."/>
          <p:cNvSpPr txBox="1"/>
          <p:nvPr/>
        </p:nvSpPr>
        <p:spPr>
          <a:xfrm>
            <a:off x="3632891" y="4953518"/>
            <a:ext cx="18009570"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Continue supporting WCAG 2.0. Begin implementing new 2.1 Success Criteria to expand the reach and usability of your sites and applications.</a:t>
            </a:r>
          </a:p>
        </p:txBody>
      </p:sp>
      <p:sp>
        <p:nvSpPr>
          <p:cNvPr id="1114" name="Slide Number"/>
          <p:cNvSpPr txBox="1">
            <a:spLocks noGrp="1"/>
          </p:cNvSpPr>
          <p:nvPr>
            <p:ph type="sldNum" sz="quarter" idx="2"/>
          </p:nvPr>
        </p:nvSpPr>
        <p:spPr>
          <a:xfrm>
            <a:off x="23202927" y="12699999"/>
            <a:ext cx="622708"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124</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Mobile"/>
          <p:cNvSpPr txBox="1">
            <a:spLocks noGrp="1"/>
          </p:cNvSpPr>
          <p:nvPr>
            <p:ph type="title"/>
          </p:nvPr>
        </p:nvSpPr>
        <p:spPr>
          <a:prstGeom prst="rect">
            <a:avLst/>
          </a:prstGeom>
        </p:spPr>
        <p:txBody>
          <a:bodyPr/>
          <a:lstStyle/>
          <a:p>
            <a:r>
              <a:t>Mobile</a:t>
            </a:r>
          </a:p>
        </p:txBody>
      </p:sp>
      <p:sp>
        <p:nvSpPr>
          <p:cNvPr id="331" name="2.5 Input Modalities (new guideline)…"/>
          <p:cNvSpPr txBox="1">
            <a:spLocks noGrp="1"/>
          </p:cNvSpPr>
          <p:nvPr>
            <p:ph type="body" idx="1"/>
          </p:nvPr>
        </p:nvSpPr>
        <p:spPr>
          <a:xfrm>
            <a:off x="1689100" y="2209800"/>
            <a:ext cx="21005800" cy="9296400"/>
          </a:xfrm>
          <a:prstGeom prst="rect">
            <a:avLst/>
          </a:prstGeom>
        </p:spPr>
        <p:txBody>
          <a:bodyPr/>
          <a:lstStyle/>
          <a:p>
            <a:r>
              <a:t>2.5 Input Modalities (new guideline)</a:t>
            </a:r>
          </a:p>
          <a:p>
            <a:pPr lvl="1"/>
            <a:r>
              <a:t>2.5.1 Pointer Gestures - A</a:t>
            </a:r>
          </a:p>
          <a:p>
            <a:pPr lvl="1"/>
            <a:r>
              <a:t>2.5.2 Pointer Cancellation - A</a:t>
            </a:r>
          </a:p>
          <a:p>
            <a:pPr lvl="1"/>
            <a:r>
              <a:t>2.5.3 Label in Name - A</a:t>
            </a:r>
          </a:p>
          <a:p>
            <a:pPr lvl="1"/>
            <a:r>
              <a:t>2.5.4 Motion Actuation - A</a:t>
            </a:r>
          </a:p>
          <a:p>
            <a:pPr lvl="1"/>
            <a:r>
              <a:t>2.5.5 Target Size - AAA</a:t>
            </a:r>
          </a:p>
          <a:p>
            <a:pPr lvl="1"/>
            <a:r>
              <a:t>2.5.6 Concurrent Input Mechanisms - AAA</a:t>
            </a:r>
          </a:p>
        </p:txBody>
      </p:sp>
      <p:pic>
        <p:nvPicPr>
          <p:cNvPr id="333" name="if_mobile_website_1613766.png" descr="if_mobile_website_1613766.png"/>
          <p:cNvPicPr>
            <a:picLocks noChangeAspect="1"/>
          </p:cNvPicPr>
          <p:nvPr/>
        </p:nvPicPr>
        <p:blipFill>
          <a:blip r:embed="rId2"/>
          <a:stretch>
            <a:fillRect/>
          </a:stretch>
        </p:blipFill>
        <p:spPr>
          <a:xfrm>
            <a:off x="19214580" y="1099017"/>
            <a:ext cx="3810887" cy="6097418"/>
          </a:xfrm>
          <a:prstGeom prst="rect">
            <a:avLst/>
          </a:prstGeom>
          <a:ln w="12700">
            <a:miter lim="400000"/>
          </a:ln>
        </p:spPr>
      </p:pic>
      <p:sp>
        <p:nvSpPr>
          <p:cNvPr id="33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Mobile (2)"/>
          <p:cNvSpPr txBox="1">
            <a:spLocks noGrp="1"/>
          </p:cNvSpPr>
          <p:nvPr>
            <p:ph type="title"/>
          </p:nvPr>
        </p:nvSpPr>
        <p:spPr>
          <a:prstGeom prst="rect">
            <a:avLst/>
          </a:prstGeom>
        </p:spPr>
        <p:txBody>
          <a:bodyPr/>
          <a:lstStyle/>
          <a:p>
            <a:r>
              <a:t>Mobile (2)</a:t>
            </a:r>
          </a:p>
        </p:txBody>
      </p:sp>
      <p:sp>
        <p:nvSpPr>
          <p:cNvPr id="336" name="1.3 Adaptable (existing guideline)…"/>
          <p:cNvSpPr txBox="1">
            <a:spLocks noGrp="1"/>
          </p:cNvSpPr>
          <p:nvPr>
            <p:ph type="body" idx="1"/>
          </p:nvPr>
        </p:nvSpPr>
        <p:spPr>
          <a:xfrm>
            <a:off x="1689100" y="1784998"/>
            <a:ext cx="21005800" cy="9296401"/>
          </a:xfrm>
          <a:prstGeom prst="rect">
            <a:avLst/>
          </a:prstGeom>
        </p:spPr>
        <p:txBody>
          <a:bodyPr/>
          <a:lstStyle/>
          <a:p>
            <a:r>
              <a:t>1.3 Adaptable (existing guideline)</a:t>
            </a:r>
          </a:p>
          <a:p>
            <a:pPr lvl="1"/>
            <a:r>
              <a:t>1.3.4 Orientation - AA</a:t>
            </a:r>
          </a:p>
          <a:p>
            <a:r>
              <a:t>2.1 Keyboard Accessible (existing guideline)</a:t>
            </a:r>
          </a:p>
          <a:p>
            <a:pPr lvl="1"/>
            <a:r>
              <a:t>2.1.4. Character Key Shortcuts - A</a:t>
            </a:r>
          </a:p>
        </p:txBody>
      </p:sp>
      <p:pic>
        <p:nvPicPr>
          <p:cNvPr id="338" name="if_mobile_website_1613766.png" descr="if_mobile_website_1613766.png"/>
          <p:cNvPicPr>
            <a:picLocks noChangeAspect="1"/>
          </p:cNvPicPr>
          <p:nvPr/>
        </p:nvPicPr>
        <p:blipFill>
          <a:blip r:embed="rId2"/>
          <a:stretch>
            <a:fillRect/>
          </a:stretch>
        </p:blipFill>
        <p:spPr>
          <a:xfrm>
            <a:off x="19214580" y="1099017"/>
            <a:ext cx="3810887" cy="6097418"/>
          </a:xfrm>
          <a:prstGeom prst="rect">
            <a:avLst/>
          </a:prstGeom>
          <a:ln w="12700">
            <a:miter lim="400000"/>
          </a:ln>
        </p:spPr>
      </p:pic>
      <p:sp>
        <p:nvSpPr>
          <p:cNvPr id="33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Low Vision"/>
          <p:cNvSpPr txBox="1">
            <a:spLocks noGrp="1"/>
          </p:cNvSpPr>
          <p:nvPr>
            <p:ph type="title"/>
          </p:nvPr>
        </p:nvSpPr>
        <p:spPr>
          <a:prstGeom prst="rect">
            <a:avLst/>
          </a:prstGeom>
        </p:spPr>
        <p:txBody>
          <a:bodyPr/>
          <a:lstStyle/>
          <a:p>
            <a:r>
              <a:t>Low Vision</a:t>
            </a:r>
          </a:p>
        </p:txBody>
      </p:sp>
      <p:sp>
        <p:nvSpPr>
          <p:cNvPr id="341" name="1.4 Distinguishable (existing guideline)…"/>
          <p:cNvSpPr txBox="1">
            <a:spLocks noGrp="1"/>
          </p:cNvSpPr>
          <p:nvPr>
            <p:ph type="body" idx="1"/>
          </p:nvPr>
        </p:nvSpPr>
        <p:spPr>
          <a:xfrm>
            <a:off x="1689100" y="1872472"/>
            <a:ext cx="21005800" cy="9296401"/>
          </a:xfrm>
          <a:prstGeom prst="rect">
            <a:avLst/>
          </a:prstGeom>
        </p:spPr>
        <p:txBody>
          <a:bodyPr/>
          <a:lstStyle/>
          <a:p>
            <a:r>
              <a:t>1.4 Distinguishable (existing guideline)</a:t>
            </a:r>
          </a:p>
          <a:p>
            <a:pPr lvl="1"/>
            <a:r>
              <a:t>1.4.10 Reflow - AA</a:t>
            </a:r>
          </a:p>
          <a:p>
            <a:pPr lvl="1"/>
            <a:r>
              <a:t>1.4.11 Non-text Contrast - AA</a:t>
            </a:r>
          </a:p>
          <a:p>
            <a:pPr lvl="1"/>
            <a:r>
              <a:t>1.4.12 Text Spacing - AA</a:t>
            </a:r>
          </a:p>
          <a:p>
            <a:pPr lvl="1"/>
            <a:r>
              <a:t>1.4.13 Content on Hover or Focus - AA</a:t>
            </a:r>
          </a:p>
        </p:txBody>
      </p:sp>
      <p:grpSp>
        <p:nvGrpSpPr>
          <p:cNvPr id="345" name="Group">
            <a:extLst>
              <a:ext uri="{C183D7F6-B498-43B3-948B-1728B52AA6E4}">
                <adec:decorative xmlns:adec="http://schemas.microsoft.com/office/drawing/2017/decorative" val="1"/>
              </a:ext>
            </a:extLst>
          </p:cNvPr>
          <p:cNvGrpSpPr/>
          <p:nvPr/>
        </p:nvGrpSpPr>
        <p:grpSpPr>
          <a:xfrm>
            <a:off x="17222846" y="1219365"/>
            <a:ext cx="5040873" cy="5040874"/>
            <a:chOff x="0" y="0"/>
            <a:chExt cx="5040872" cy="5040872"/>
          </a:xfrm>
        </p:grpSpPr>
        <p:pic>
          <p:nvPicPr>
            <p:cNvPr id="343" name="if_kview_6517.png" descr="if_kview_6517.png"/>
            <p:cNvPicPr>
              <a:picLocks noChangeAspect="1"/>
            </p:cNvPicPr>
            <p:nvPr/>
          </p:nvPicPr>
          <p:blipFill>
            <a:blip r:embed="rId2"/>
            <a:stretch>
              <a:fillRect/>
            </a:stretch>
          </p:blipFill>
          <p:spPr>
            <a:xfrm>
              <a:off x="0" y="0"/>
              <a:ext cx="5040873" cy="5040873"/>
            </a:xfrm>
            <a:prstGeom prst="rect">
              <a:avLst/>
            </a:prstGeom>
            <a:ln w="12700" cap="flat">
              <a:noFill/>
              <a:miter lim="400000"/>
            </a:ln>
            <a:effectLst/>
          </p:spPr>
        </p:pic>
        <p:sp>
          <p:nvSpPr>
            <p:cNvPr id="344" name="Low…"/>
            <p:cNvSpPr txBox="1"/>
            <p:nvPr/>
          </p:nvSpPr>
          <p:spPr>
            <a:xfrm>
              <a:off x="657322" y="759877"/>
              <a:ext cx="2437010" cy="20796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a:solidFill>
                    <a:srgbClr val="FFFFFF"/>
                  </a:solidFill>
                </a:defRPr>
              </a:pPr>
              <a:r>
                <a:t>Low</a:t>
              </a:r>
            </a:p>
            <a:p>
              <a:pPr>
                <a:defRPr>
                  <a:solidFill>
                    <a:srgbClr val="FFFFFF"/>
                  </a:solidFill>
                </a:defRPr>
              </a:pPr>
              <a:r>
                <a:t>Vision</a:t>
              </a:r>
            </a:p>
          </p:txBody>
        </p:sp>
      </p:grpSp>
      <p:sp>
        <p:nvSpPr>
          <p:cNvPr id="34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Low Vision (2)"/>
          <p:cNvSpPr txBox="1">
            <a:spLocks noGrp="1"/>
          </p:cNvSpPr>
          <p:nvPr>
            <p:ph type="title"/>
          </p:nvPr>
        </p:nvSpPr>
        <p:spPr>
          <a:prstGeom prst="rect">
            <a:avLst/>
          </a:prstGeom>
        </p:spPr>
        <p:txBody>
          <a:bodyPr/>
          <a:lstStyle/>
          <a:p>
            <a:r>
              <a:t>Low Vision (2)</a:t>
            </a:r>
          </a:p>
        </p:txBody>
      </p:sp>
      <p:sp>
        <p:nvSpPr>
          <p:cNvPr id="348" name="4.1 Compatible (existing guideline)…"/>
          <p:cNvSpPr txBox="1">
            <a:spLocks noGrp="1"/>
          </p:cNvSpPr>
          <p:nvPr>
            <p:ph type="body" idx="1"/>
          </p:nvPr>
        </p:nvSpPr>
        <p:spPr>
          <a:xfrm>
            <a:off x="1689100" y="1242656"/>
            <a:ext cx="21005800" cy="9296401"/>
          </a:xfrm>
          <a:prstGeom prst="rect">
            <a:avLst/>
          </a:prstGeom>
        </p:spPr>
        <p:txBody>
          <a:bodyPr/>
          <a:lstStyle/>
          <a:p>
            <a:r>
              <a:t>4.1 Compatible (existing guideline)</a:t>
            </a:r>
          </a:p>
          <a:p>
            <a:pPr lvl="1"/>
            <a:r>
              <a:t>4.1.3 Status Changes - AA</a:t>
            </a:r>
          </a:p>
        </p:txBody>
      </p:sp>
      <p:grpSp>
        <p:nvGrpSpPr>
          <p:cNvPr id="352" name="Group">
            <a:extLst>
              <a:ext uri="{C183D7F6-B498-43B3-948B-1728B52AA6E4}">
                <adec:decorative xmlns:adec="http://schemas.microsoft.com/office/drawing/2017/decorative" val="1"/>
              </a:ext>
            </a:extLst>
          </p:cNvPr>
          <p:cNvGrpSpPr/>
          <p:nvPr/>
        </p:nvGrpSpPr>
        <p:grpSpPr>
          <a:xfrm>
            <a:off x="17222846" y="1219365"/>
            <a:ext cx="5040873" cy="5040874"/>
            <a:chOff x="0" y="0"/>
            <a:chExt cx="5040872" cy="5040872"/>
          </a:xfrm>
        </p:grpSpPr>
        <p:pic>
          <p:nvPicPr>
            <p:cNvPr id="350" name="if_kview_6517.png" descr="if_kview_6517.png"/>
            <p:cNvPicPr>
              <a:picLocks noChangeAspect="1"/>
            </p:cNvPicPr>
            <p:nvPr/>
          </p:nvPicPr>
          <p:blipFill>
            <a:blip r:embed="rId2"/>
            <a:stretch>
              <a:fillRect/>
            </a:stretch>
          </p:blipFill>
          <p:spPr>
            <a:xfrm>
              <a:off x="0" y="0"/>
              <a:ext cx="5040873" cy="5040873"/>
            </a:xfrm>
            <a:prstGeom prst="rect">
              <a:avLst/>
            </a:prstGeom>
            <a:ln w="12700" cap="flat">
              <a:noFill/>
              <a:miter lim="400000"/>
            </a:ln>
            <a:effectLst/>
          </p:spPr>
        </p:pic>
        <p:sp>
          <p:nvSpPr>
            <p:cNvPr id="351" name="Low…"/>
            <p:cNvSpPr txBox="1"/>
            <p:nvPr/>
          </p:nvSpPr>
          <p:spPr>
            <a:xfrm>
              <a:off x="657322" y="759877"/>
              <a:ext cx="2437010" cy="20796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a:solidFill>
                    <a:srgbClr val="FFFFFF"/>
                  </a:solidFill>
                </a:defRPr>
              </a:pPr>
              <a:r>
                <a:t>Low</a:t>
              </a:r>
            </a:p>
            <a:p>
              <a:pPr>
                <a:defRPr>
                  <a:solidFill>
                    <a:srgbClr val="FFFFFF"/>
                  </a:solidFill>
                </a:defRPr>
              </a:pPr>
              <a:r>
                <a:t>Vision</a:t>
              </a:r>
            </a:p>
          </p:txBody>
        </p:sp>
      </p:grpSp>
      <p:sp>
        <p:nvSpPr>
          <p:cNvPr id="34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ognitive"/>
          <p:cNvSpPr txBox="1">
            <a:spLocks noGrp="1"/>
          </p:cNvSpPr>
          <p:nvPr>
            <p:ph type="title"/>
          </p:nvPr>
        </p:nvSpPr>
        <p:spPr>
          <a:prstGeom prst="rect">
            <a:avLst/>
          </a:prstGeom>
        </p:spPr>
        <p:txBody>
          <a:bodyPr/>
          <a:lstStyle/>
          <a:p>
            <a:r>
              <a:t>Cognitive</a:t>
            </a:r>
          </a:p>
        </p:txBody>
      </p:sp>
      <p:sp>
        <p:nvSpPr>
          <p:cNvPr id="355" name="1.3 Adaptable (existing guideline)…"/>
          <p:cNvSpPr txBox="1">
            <a:spLocks noGrp="1"/>
          </p:cNvSpPr>
          <p:nvPr>
            <p:ph type="body" idx="1"/>
          </p:nvPr>
        </p:nvSpPr>
        <p:spPr>
          <a:xfrm>
            <a:off x="2021502" y="1032717"/>
            <a:ext cx="21005801" cy="9296401"/>
          </a:xfrm>
          <a:prstGeom prst="rect">
            <a:avLst/>
          </a:prstGeom>
        </p:spPr>
        <p:txBody>
          <a:bodyPr/>
          <a:lstStyle/>
          <a:p>
            <a:r>
              <a:t>1.3 Adaptable (existing guideline)</a:t>
            </a:r>
          </a:p>
          <a:p>
            <a:pPr lvl="1"/>
            <a:r>
              <a:t>1.3.5 Identify Input Purpose - AA</a:t>
            </a:r>
          </a:p>
          <a:p>
            <a:pPr lvl="1"/>
            <a:r>
              <a:t>1.3.6 Identify Purpose - AAA</a:t>
            </a:r>
          </a:p>
        </p:txBody>
      </p:sp>
      <p:grpSp>
        <p:nvGrpSpPr>
          <p:cNvPr id="359" name="Group">
            <a:extLst>
              <a:ext uri="{C183D7F6-B498-43B3-948B-1728B52AA6E4}">
                <adec:decorative xmlns:adec="http://schemas.microsoft.com/office/drawing/2017/decorative" val="1"/>
              </a:ext>
            </a:extLst>
          </p:cNvPr>
          <p:cNvGrpSpPr/>
          <p:nvPr/>
        </p:nvGrpSpPr>
        <p:grpSpPr>
          <a:xfrm>
            <a:off x="17890087" y="1144512"/>
            <a:ext cx="4479943" cy="4479943"/>
            <a:chOff x="0" y="0"/>
            <a:chExt cx="4479941" cy="4479941"/>
          </a:xfrm>
        </p:grpSpPr>
        <p:pic>
          <p:nvPicPr>
            <p:cNvPr id="357" name="if_icon-93_667353.png" descr="if_icon-93_667353.png"/>
            <p:cNvPicPr>
              <a:picLocks noChangeAspect="1"/>
            </p:cNvPicPr>
            <p:nvPr/>
          </p:nvPicPr>
          <p:blipFill>
            <a:blip r:embed="rId2"/>
            <a:stretch>
              <a:fillRect/>
            </a:stretch>
          </p:blipFill>
          <p:spPr>
            <a:xfrm>
              <a:off x="0" y="0"/>
              <a:ext cx="4479942" cy="4479942"/>
            </a:xfrm>
            <a:prstGeom prst="rect">
              <a:avLst/>
            </a:prstGeom>
            <a:ln w="12700" cap="flat">
              <a:noFill/>
              <a:miter lim="400000"/>
            </a:ln>
            <a:effectLst/>
          </p:spPr>
        </p:pic>
        <p:sp>
          <p:nvSpPr>
            <p:cNvPr id="358" name="Cognitive"/>
            <p:cNvSpPr txBox="1"/>
            <p:nvPr/>
          </p:nvSpPr>
          <p:spPr>
            <a:xfrm>
              <a:off x="526192" y="3158711"/>
              <a:ext cx="3427559" cy="10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a:solidFill>
                    <a:srgbClr val="FFFFFF"/>
                  </a:solidFill>
                </a:defRPr>
              </a:lvl1pPr>
            </a:lstStyle>
            <a:p>
              <a:r>
                <a:t>Cognitive</a:t>
              </a:r>
            </a:p>
          </p:txBody>
        </p:sp>
      </p:grpSp>
      <p:sp>
        <p:nvSpPr>
          <p:cNvPr id="35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ognitive (2)"/>
          <p:cNvSpPr txBox="1">
            <a:spLocks noGrp="1"/>
          </p:cNvSpPr>
          <p:nvPr>
            <p:ph type="title"/>
          </p:nvPr>
        </p:nvSpPr>
        <p:spPr>
          <a:prstGeom prst="rect">
            <a:avLst/>
          </a:prstGeom>
        </p:spPr>
        <p:txBody>
          <a:bodyPr/>
          <a:lstStyle/>
          <a:p>
            <a:r>
              <a:t>Cognitive (2)</a:t>
            </a:r>
          </a:p>
        </p:txBody>
      </p:sp>
      <p:sp>
        <p:nvSpPr>
          <p:cNvPr id="362" name="2.2 Enough Time (existing guideline)…"/>
          <p:cNvSpPr txBox="1">
            <a:spLocks noGrp="1"/>
          </p:cNvSpPr>
          <p:nvPr>
            <p:ph type="body" idx="1"/>
          </p:nvPr>
        </p:nvSpPr>
        <p:spPr>
          <a:xfrm>
            <a:off x="1689100" y="1750008"/>
            <a:ext cx="21005800" cy="9296401"/>
          </a:xfrm>
          <a:prstGeom prst="rect">
            <a:avLst/>
          </a:prstGeom>
        </p:spPr>
        <p:txBody>
          <a:bodyPr/>
          <a:lstStyle/>
          <a:p>
            <a:r>
              <a:t>2.2 Enough Time (existing guideline)</a:t>
            </a:r>
          </a:p>
          <a:p>
            <a:pPr lvl="1"/>
            <a:r>
              <a:t>2.2.6 Timeouts - AAA</a:t>
            </a:r>
          </a:p>
          <a:p>
            <a:r>
              <a:t>2.3 Seizures and Physical Reactions (existing guideline)</a:t>
            </a:r>
          </a:p>
          <a:p>
            <a:pPr lvl="1"/>
            <a:r>
              <a:t>2.3.5 Animation from Interactions - AAA</a:t>
            </a:r>
          </a:p>
        </p:txBody>
      </p:sp>
      <p:grpSp>
        <p:nvGrpSpPr>
          <p:cNvPr id="366" name="Group">
            <a:extLst>
              <a:ext uri="{C183D7F6-B498-43B3-948B-1728B52AA6E4}">
                <adec:decorative xmlns:adec="http://schemas.microsoft.com/office/drawing/2017/decorative" val="1"/>
              </a:ext>
            </a:extLst>
          </p:cNvPr>
          <p:cNvGrpSpPr/>
          <p:nvPr/>
        </p:nvGrpSpPr>
        <p:grpSpPr>
          <a:xfrm>
            <a:off x="17890087" y="1144512"/>
            <a:ext cx="4479943" cy="4479943"/>
            <a:chOff x="0" y="0"/>
            <a:chExt cx="4479941" cy="4479941"/>
          </a:xfrm>
        </p:grpSpPr>
        <p:pic>
          <p:nvPicPr>
            <p:cNvPr id="364" name="if_icon-93_667353.png" descr="if_icon-93_667353.png"/>
            <p:cNvPicPr>
              <a:picLocks noChangeAspect="1"/>
            </p:cNvPicPr>
            <p:nvPr/>
          </p:nvPicPr>
          <p:blipFill>
            <a:blip r:embed="rId2"/>
            <a:stretch>
              <a:fillRect/>
            </a:stretch>
          </p:blipFill>
          <p:spPr>
            <a:xfrm>
              <a:off x="0" y="0"/>
              <a:ext cx="4479942" cy="4479942"/>
            </a:xfrm>
            <a:prstGeom prst="rect">
              <a:avLst/>
            </a:prstGeom>
            <a:ln w="12700" cap="flat">
              <a:noFill/>
              <a:miter lim="400000"/>
            </a:ln>
            <a:effectLst/>
          </p:spPr>
        </p:pic>
        <p:sp>
          <p:nvSpPr>
            <p:cNvPr id="365" name="Cognitive"/>
            <p:cNvSpPr txBox="1"/>
            <p:nvPr/>
          </p:nvSpPr>
          <p:spPr>
            <a:xfrm>
              <a:off x="526192" y="3158711"/>
              <a:ext cx="3427559" cy="10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a:solidFill>
                    <a:srgbClr val="FFFFFF"/>
                  </a:solidFill>
                </a:defRPr>
              </a:lvl1pPr>
            </a:lstStyle>
            <a:p>
              <a:r>
                <a:t>Cognitive</a:t>
              </a:r>
            </a:p>
          </p:txBody>
        </p:sp>
      </p:grpSp>
      <p:sp>
        <p:nvSpPr>
          <p:cNvPr id="36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surf-107865_1920.jpg" descr="surf-107865_1920.jpg"/>
          <p:cNvPicPr>
            <a:picLocks noChangeAspect="1"/>
          </p:cNvPicPr>
          <p:nvPr/>
        </p:nvPicPr>
        <p:blipFill>
          <a:blip r:embed="rId3"/>
          <a:stretch>
            <a:fillRect/>
          </a:stretch>
        </p:blipFill>
        <p:spPr>
          <a:xfrm>
            <a:off x="-306755" y="-1995479"/>
            <a:ext cx="25544889" cy="18054381"/>
          </a:xfrm>
          <a:prstGeom prst="rect">
            <a:avLst/>
          </a:prstGeom>
          <a:ln w="12700">
            <a:miter lim="400000"/>
          </a:ln>
        </p:spPr>
      </p:pic>
      <p:sp>
        <p:nvSpPr>
          <p:cNvPr id="370" name="Applies to WEB"/>
          <p:cNvSpPr txBox="1"/>
          <p:nvPr/>
        </p:nvSpPr>
        <p:spPr>
          <a:xfrm>
            <a:off x="14540633" y="8860194"/>
            <a:ext cx="6849365" cy="1524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1200" b="0">
                <a:solidFill>
                  <a:srgbClr val="E7CAE9"/>
                </a:solidFill>
                <a:latin typeface="+mj-lt"/>
                <a:ea typeface="+mj-ea"/>
                <a:cs typeface="+mj-cs"/>
                <a:sym typeface="Mr Eaves XL Mod Nar OT Reg"/>
              </a:defRPr>
            </a:lvl1pPr>
          </a:lstStyle>
          <a:p>
            <a:r>
              <a:t>Applies to WEB</a:t>
            </a:r>
          </a:p>
        </p:txBody>
      </p:sp>
      <p:sp>
        <p:nvSpPr>
          <p:cNvPr id="3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W3C Logo with WCAG 2.0 " descr="W3C Logo with WCAG 2.0"/>
          <p:cNvPicPr>
            <a:picLocks noChangeAspect="1"/>
          </p:cNvPicPr>
          <p:nvPr/>
        </p:nvPicPr>
        <p:blipFill>
          <a:blip r:embed="rId2"/>
          <a:stretch>
            <a:fillRect/>
          </a:stretch>
        </p:blipFill>
        <p:spPr>
          <a:xfrm>
            <a:off x="781592" y="2679034"/>
            <a:ext cx="8117598" cy="8117598"/>
          </a:xfrm>
          <a:prstGeom prst="rect">
            <a:avLst/>
          </a:prstGeom>
          <a:ln w="12700">
            <a:miter lim="400000"/>
          </a:ln>
        </p:spPr>
      </p:pic>
      <p:sp>
        <p:nvSpPr>
          <p:cNvPr id="164" name="+"/>
          <p:cNvSpPr txBox="1"/>
          <p:nvPr/>
        </p:nvSpPr>
        <p:spPr>
          <a:xfrm>
            <a:off x="8883846" y="6154354"/>
            <a:ext cx="898770" cy="1622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7800"/>
            </a:lvl1pPr>
          </a:lstStyle>
          <a:p>
            <a:r>
              <a:t>+</a:t>
            </a:r>
          </a:p>
        </p:txBody>
      </p:sp>
      <p:pic>
        <p:nvPicPr>
          <p:cNvPr id="163" name="if_Done_2290849.png" descr="if_Done_2290849.png"/>
          <p:cNvPicPr>
            <a:picLocks noChangeAspect="1"/>
          </p:cNvPicPr>
          <p:nvPr/>
        </p:nvPicPr>
        <p:blipFill>
          <a:blip r:embed="rId3"/>
          <a:stretch>
            <a:fillRect/>
          </a:stretch>
        </p:blipFill>
        <p:spPr>
          <a:xfrm>
            <a:off x="9505820" y="3779613"/>
            <a:ext cx="4792970" cy="4792970"/>
          </a:xfrm>
          <a:prstGeom prst="rect">
            <a:avLst/>
          </a:prstGeom>
          <a:ln w="12700">
            <a:miter lim="400000"/>
          </a:ln>
        </p:spPr>
      </p:pic>
      <p:sp>
        <p:nvSpPr>
          <p:cNvPr id="165" name="17 New Success Criteria"/>
          <p:cNvSpPr txBox="1"/>
          <p:nvPr/>
        </p:nvSpPr>
        <p:spPr>
          <a:xfrm>
            <a:off x="9015613" y="9016489"/>
            <a:ext cx="5773384" cy="710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17 New Success Criteria</a:t>
            </a:r>
          </a:p>
        </p:txBody>
      </p:sp>
      <p:sp>
        <p:nvSpPr>
          <p:cNvPr id="166" name="Line">
            <a:extLst>
              <a:ext uri="{C183D7F6-B498-43B3-948B-1728B52AA6E4}">
                <adec:decorative xmlns:adec="http://schemas.microsoft.com/office/drawing/2017/decorative" val="1"/>
              </a:ext>
            </a:extLst>
          </p:cNvPr>
          <p:cNvSpPr/>
          <p:nvPr/>
        </p:nvSpPr>
        <p:spPr>
          <a:xfrm>
            <a:off x="14277644" y="7131172"/>
            <a:ext cx="1222511" cy="1"/>
          </a:xfrm>
          <a:prstGeom prst="line">
            <a:avLst/>
          </a:prstGeom>
          <a:ln w="88900">
            <a:solidFill>
              <a:srgbClr val="000000"/>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pic>
        <p:nvPicPr>
          <p:cNvPr id="167" name="W3C logo with WCAG 2.1" descr="W3C logo with WCAG 2.1"/>
          <p:cNvPicPr>
            <a:picLocks noChangeAspect="1"/>
          </p:cNvPicPr>
          <p:nvPr/>
        </p:nvPicPr>
        <p:blipFill>
          <a:blip r:embed="rId4"/>
          <a:stretch>
            <a:fillRect/>
          </a:stretch>
        </p:blipFill>
        <p:spPr>
          <a:xfrm>
            <a:off x="15643429" y="2799201"/>
            <a:ext cx="8117598" cy="8117598"/>
          </a:xfrm>
          <a:prstGeom prst="rect">
            <a:avLst/>
          </a:prstGeom>
          <a:ln w="12700">
            <a:miter lim="400000"/>
          </a:ln>
        </p:spPr>
      </p:pic>
      <p:sp>
        <p:nvSpPr>
          <p:cNvPr id="169" name="Proposed Recommendation, April 2018"/>
          <p:cNvSpPr txBox="1"/>
          <p:nvPr/>
        </p:nvSpPr>
        <p:spPr>
          <a:xfrm>
            <a:off x="16103873" y="11556023"/>
            <a:ext cx="7196710"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Proposed Recommendation, April 2018</a:t>
            </a:r>
          </a:p>
        </p:txBody>
      </p:sp>
      <p:sp>
        <p:nvSpPr>
          <p:cNvPr id="162"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pic>
        <p:nvPicPr>
          <p:cNvPr id="375" name="Get it on the App Store" descr="Get it on the App Store"/>
          <p:cNvPicPr>
            <a:picLocks noChangeAspect="1"/>
          </p:cNvPicPr>
          <p:nvPr/>
        </p:nvPicPr>
        <p:blipFill>
          <a:blip r:embed="rId3"/>
          <a:stretch>
            <a:fillRect/>
          </a:stretch>
        </p:blipFill>
        <p:spPr>
          <a:xfrm>
            <a:off x="5963517" y="7153930"/>
            <a:ext cx="10160001" cy="3009901"/>
          </a:xfrm>
          <a:prstGeom prst="rect">
            <a:avLst/>
          </a:prstGeom>
          <a:ln w="12700">
            <a:miter lim="400000"/>
          </a:ln>
        </p:spPr>
      </p:pic>
      <p:pic>
        <p:nvPicPr>
          <p:cNvPr id="376" name="Get it on Google Play" descr="Get it on Google Play"/>
          <p:cNvPicPr>
            <a:picLocks noChangeAspect="1"/>
          </p:cNvPicPr>
          <p:nvPr/>
        </p:nvPicPr>
        <p:blipFill>
          <a:blip r:embed="rId4"/>
          <a:stretch>
            <a:fillRect/>
          </a:stretch>
        </p:blipFill>
        <p:spPr>
          <a:xfrm>
            <a:off x="5963517" y="1782644"/>
            <a:ext cx="10160001" cy="2984501"/>
          </a:xfrm>
          <a:prstGeom prst="rect">
            <a:avLst/>
          </a:prstGeom>
          <a:ln w="12700">
            <a:miter lim="400000"/>
          </a:ln>
        </p:spPr>
      </p:pic>
      <p:pic>
        <p:nvPicPr>
          <p:cNvPr id="377" name="Circle with line through it over the google place and app store logos" descr="Circle with line through it over the google place and app store logos"/>
          <p:cNvPicPr>
            <a:picLocks noChangeAspect="1"/>
          </p:cNvPicPr>
          <p:nvPr/>
        </p:nvPicPr>
        <p:blipFill>
          <a:blip r:embed="rId5">
            <a:alphaModFix amt="70463"/>
          </a:blip>
          <a:stretch>
            <a:fillRect/>
          </a:stretch>
        </p:blipFill>
        <p:spPr>
          <a:xfrm>
            <a:off x="5528046" y="671571"/>
            <a:ext cx="11364919" cy="1136491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Mobile"/>
          <p:cNvSpPr txBox="1">
            <a:spLocks noGrp="1"/>
          </p:cNvSpPr>
          <p:nvPr>
            <p:ph type="title"/>
          </p:nvPr>
        </p:nvSpPr>
        <p:spPr>
          <a:prstGeom prst="rect">
            <a:avLst/>
          </a:prstGeom>
        </p:spPr>
        <p:txBody>
          <a:bodyPr/>
          <a:lstStyle/>
          <a:p>
            <a:r>
              <a:t>Mobile</a:t>
            </a:r>
          </a:p>
        </p:txBody>
      </p:sp>
      <p:pic>
        <p:nvPicPr>
          <p:cNvPr id="383" name="if_mobile_website_1613766.png" descr="if_mobile_website_1613766.png"/>
          <p:cNvPicPr>
            <a:picLocks noChangeAspect="1"/>
          </p:cNvPicPr>
          <p:nvPr/>
        </p:nvPicPr>
        <p:blipFill>
          <a:blip r:embed="rId2"/>
          <a:stretch>
            <a:fillRect/>
          </a:stretch>
        </p:blipFill>
        <p:spPr>
          <a:xfrm>
            <a:off x="9889800" y="2957915"/>
            <a:ext cx="6049856" cy="9679770"/>
          </a:xfrm>
          <a:prstGeom prst="rect">
            <a:avLst/>
          </a:prstGeom>
          <a:ln w="12700">
            <a:miter lim="400000"/>
          </a:ln>
        </p:spPr>
      </p:pic>
      <p:sp>
        <p:nvSpPr>
          <p:cNvPr id="38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2.5.1 Pointer Gestures – Level A"/>
          <p:cNvSpPr txBox="1">
            <a:spLocks noGrp="1"/>
          </p:cNvSpPr>
          <p:nvPr>
            <p:ph type="title"/>
          </p:nvPr>
        </p:nvSpPr>
        <p:spPr>
          <a:xfrm>
            <a:off x="1482533" y="355600"/>
            <a:ext cx="21005801" cy="2286000"/>
          </a:xfrm>
          <a:prstGeom prst="rect">
            <a:avLst/>
          </a:prstGeom>
        </p:spPr>
        <p:txBody>
          <a:bodyPr/>
          <a:lstStyle/>
          <a:p>
            <a:r>
              <a:t>2.5.1 Pointer Gestures – Level A</a:t>
            </a:r>
          </a:p>
        </p:txBody>
      </p:sp>
      <p:sp>
        <p:nvSpPr>
          <p:cNvPr id="387" name="All functionality that uses multipoint or path-based gestures for operation can be operated with a single pointer without a path-based gesture, unless a multipoint or path-based gesture is essential."/>
          <p:cNvSpPr txBox="1"/>
          <p:nvPr/>
        </p:nvSpPr>
        <p:spPr>
          <a:xfrm>
            <a:off x="2206119" y="3886658"/>
            <a:ext cx="19558630" cy="350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All functionality that uses multipoint or path-based gestures for operation can be operated with a single pointer without a path-based gesture, unless a multipoint or path-based gesture is essential.</a:t>
            </a:r>
          </a:p>
        </p:txBody>
      </p:sp>
      <p:sp>
        <p:nvSpPr>
          <p:cNvPr id="388" name="NOTE…"/>
          <p:cNvSpPr txBox="1"/>
          <p:nvPr/>
        </p:nvSpPr>
        <p:spPr>
          <a:xfrm>
            <a:off x="3349741" y="8254999"/>
            <a:ext cx="17684518" cy="27940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4400" b="0">
                <a:solidFill>
                  <a:schemeClr val="accent3">
                    <a:hueOff val="557972"/>
                    <a:lumOff val="-12549"/>
                  </a:schemeClr>
                </a:solidFill>
                <a:latin typeface="Helvetica"/>
                <a:ea typeface="Helvetica"/>
                <a:cs typeface="Helvetica"/>
                <a:sym typeface="Helvetica"/>
              </a:defRPr>
            </a:pPr>
            <a:r>
              <a:t>NOTE</a:t>
            </a:r>
          </a:p>
          <a:p>
            <a:pPr algn="l" defTabSz="457200">
              <a:defRPr sz="4400" b="0">
                <a:latin typeface="Helvetica"/>
                <a:ea typeface="Helvetica"/>
                <a:cs typeface="Helvetica"/>
                <a:sym typeface="Helvetica"/>
              </a:defRPr>
            </a:pPr>
            <a:r>
              <a:t>This requirement applies to web content that interprets pointer actions (i.e. this does not apply to actions that are required to operate the user agent or assistive technology).</a:t>
            </a:r>
          </a:p>
        </p:txBody>
      </p:sp>
      <p:sp>
        <p:nvSpPr>
          <p:cNvPr id="38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ingle Pointer"/>
          <p:cNvSpPr txBox="1">
            <a:spLocks noGrp="1"/>
          </p:cNvSpPr>
          <p:nvPr>
            <p:ph type="title"/>
          </p:nvPr>
        </p:nvSpPr>
        <p:spPr>
          <a:prstGeom prst="rect">
            <a:avLst/>
          </a:prstGeom>
        </p:spPr>
        <p:txBody>
          <a:bodyPr/>
          <a:lstStyle/>
          <a:p>
            <a:r>
              <a:t>Single Pointer</a:t>
            </a:r>
          </a:p>
        </p:txBody>
      </p:sp>
      <p:pic>
        <p:nvPicPr>
          <p:cNvPr id="392" name="single tap gesture" descr="single tap gesture"/>
          <p:cNvPicPr>
            <a:picLocks noChangeAspect="1"/>
          </p:cNvPicPr>
          <p:nvPr/>
        </p:nvPicPr>
        <p:blipFill>
          <a:blip r:embed="rId3"/>
          <a:stretch>
            <a:fillRect/>
          </a:stretch>
        </p:blipFill>
        <p:spPr>
          <a:xfrm>
            <a:off x="5640543" y="3911238"/>
            <a:ext cx="4137354" cy="4137355"/>
          </a:xfrm>
          <a:prstGeom prst="rect">
            <a:avLst/>
          </a:prstGeom>
          <a:ln w="12700">
            <a:miter lim="400000"/>
          </a:ln>
        </p:spPr>
      </p:pic>
      <p:pic>
        <p:nvPicPr>
          <p:cNvPr id="393" name="double tap gesture" descr="double tap gesture"/>
          <p:cNvPicPr>
            <a:picLocks noChangeAspect="1"/>
          </p:cNvPicPr>
          <p:nvPr/>
        </p:nvPicPr>
        <p:blipFill>
          <a:blip r:embed="rId4"/>
          <a:stretch>
            <a:fillRect/>
          </a:stretch>
        </p:blipFill>
        <p:spPr>
          <a:xfrm>
            <a:off x="11089992" y="3911238"/>
            <a:ext cx="4137354" cy="4137355"/>
          </a:xfrm>
          <a:prstGeom prst="rect">
            <a:avLst/>
          </a:prstGeom>
          <a:ln w="12700">
            <a:miter lim="400000"/>
          </a:ln>
        </p:spPr>
      </p:pic>
      <p:pic>
        <p:nvPicPr>
          <p:cNvPr id="394" name="tap and hold gesture" descr="tap and hold gesture"/>
          <p:cNvPicPr>
            <a:picLocks noChangeAspect="1"/>
          </p:cNvPicPr>
          <p:nvPr/>
        </p:nvPicPr>
        <p:blipFill>
          <a:blip r:embed="rId5"/>
          <a:stretch>
            <a:fillRect/>
          </a:stretch>
        </p:blipFill>
        <p:spPr>
          <a:xfrm>
            <a:off x="16539440" y="3911238"/>
            <a:ext cx="4137354" cy="4137355"/>
          </a:xfrm>
          <a:prstGeom prst="rect">
            <a:avLst/>
          </a:prstGeom>
          <a:ln w="12700">
            <a:miter lim="400000"/>
          </a:ln>
        </p:spPr>
      </p:pic>
      <p:sp>
        <p:nvSpPr>
          <p:cNvPr id="395" name="CC by 3.0 by Yannick Lung"/>
          <p:cNvSpPr txBox="1"/>
          <p:nvPr/>
        </p:nvSpPr>
        <p:spPr>
          <a:xfrm>
            <a:off x="17539403" y="12650305"/>
            <a:ext cx="504101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CC by 3.0 by </a:t>
            </a:r>
            <a:r>
              <a:rPr u="sng">
                <a:hlinkClick r:id="rId6"/>
              </a:rPr>
              <a:t>Yannick Lung</a:t>
            </a:r>
            <a:r>
              <a:t> </a:t>
            </a:r>
          </a:p>
        </p:txBody>
      </p:sp>
      <p:sp>
        <p:nvSpPr>
          <p:cNvPr id="39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ath-based Gestures"/>
          <p:cNvSpPr txBox="1">
            <a:spLocks noGrp="1"/>
          </p:cNvSpPr>
          <p:nvPr>
            <p:ph type="title"/>
          </p:nvPr>
        </p:nvSpPr>
        <p:spPr>
          <a:prstGeom prst="rect">
            <a:avLst/>
          </a:prstGeom>
        </p:spPr>
        <p:txBody>
          <a:bodyPr/>
          <a:lstStyle/>
          <a:p>
            <a:r>
              <a:t>Path-based Gestures</a:t>
            </a:r>
          </a:p>
        </p:txBody>
      </p:sp>
      <p:pic>
        <p:nvPicPr>
          <p:cNvPr id="401" name="swipe right gesture" descr="swipe right gesture"/>
          <p:cNvPicPr>
            <a:picLocks noChangeAspect="1"/>
          </p:cNvPicPr>
          <p:nvPr/>
        </p:nvPicPr>
        <p:blipFill>
          <a:blip r:embed="rId3"/>
          <a:stretch>
            <a:fillRect/>
          </a:stretch>
        </p:blipFill>
        <p:spPr>
          <a:xfrm>
            <a:off x="11173694" y="3607048"/>
            <a:ext cx="4145457" cy="4145457"/>
          </a:xfrm>
          <a:prstGeom prst="rect">
            <a:avLst/>
          </a:prstGeom>
          <a:ln w="12700">
            <a:miter lim="400000"/>
          </a:ln>
        </p:spPr>
      </p:pic>
      <p:pic>
        <p:nvPicPr>
          <p:cNvPr id="402" name="swipe left gesture" descr="swipe left gesture"/>
          <p:cNvPicPr>
            <a:picLocks noChangeAspect="1"/>
          </p:cNvPicPr>
          <p:nvPr/>
        </p:nvPicPr>
        <p:blipFill>
          <a:blip r:embed="rId4"/>
          <a:stretch>
            <a:fillRect/>
          </a:stretch>
        </p:blipFill>
        <p:spPr>
          <a:xfrm>
            <a:off x="5824458" y="3607048"/>
            <a:ext cx="4145457" cy="4145457"/>
          </a:xfrm>
          <a:prstGeom prst="rect">
            <a:avLst/>
          </a:prstGeom>
          <a:ln w="12700">
            <a:miter lim="400000"/>
          </a:ln>
        </p:spPr>
      </p:pic>
      <p:pic>
        <p:nvPicPr>
          <p:cNvPr id="403" name="drag gesture" descr="drag gesture">
            <a:extLs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rot="1080000">
            <a:off x="16242452" y="3611099"/>
            <a:ext cx="4137355" cy="4137355"/>
          </a:xfrm>
          <a:prstGeom prst="rect">
            <a:avLst/>
          </a:prstGeom>
          <a:ln w="12700">
            <a:miter lim="400000"/>
          </a:ln>
        </p:spPr>
      </p:pic>
      <p:sp>
        <p:nvSpPr>
          <p:cNvPr id="405" name="Connection Line">
            <a:extLst>
              <a:ext uri="{C183D7F6-B498-43B3-948B-1728B52AA6E4}">
                <adec:decorative xmlns:adec="http://schemas.microsoft.com/office/drawing/2017/decorative" val="1"/>
              </a:ext>
            </a:extLst>
          </p:cNvPr>
          <p:cNvSpPr/>
          <p:nvPr/>
        </p:nvSpPr>
        <p:spPr>
          <a:xfrm>
            <a:off x="18507767" y="3410471"/>
            <a:ext cx="1884577" cy="641326"/>
          </a:xfrm>
          <a:custGeom>
            <a:avLst/>
            <a:gdLst/>
            <a:ahLst/>
            <a:cxnLst>
              <a:cxn ang="0">
                <a:pos x="wd2" y="hd2"/>
              </a:cxn>
              <a:cxn ang="5400000">
                <a:pos x="wd2" y="hd2"/>
              </a:cxn>
              <a:cxn ang="10800000">
                <a:pos x="wd2" y="hd2"/>
              </a:cxn>
              <a:cxn ang="16200000">
                <a:pos x="wd2" y="hd2"/>
              </a:cxn>
            </a:cxnLst>
            <a:rect l="0" t="0" r="r" b="b"/>
            <a:pathLst>
              <a:path w="21600" h="16321" extrusionOk="0">
                <a:moveTo>
                  <a:pt x="0" y="16321"/>
                </a:moveTo>
                <a:cubicBezTo>
                  <a:pt x="6324" y="-3568"/>
                  <a:pt x="13524" y="-5279"/>
                  <a:pt x="21600" y="11189"/>
                </a:cubicBezTo>
              </a:path>
            </a:pathLst>
          </a:custGeom>
          <a:ln w="114300">
            <a:solidFill>
              <a:srgbClr val="000000"/>
            </a:solidFill>
            <a:miter lim="400000"/>
            <a:tailEnd type="arrow"/>
          </a:ln>
        </p:spPr>
        <p:txBody>
          <a:bodyPr/>
          <a:lstStyle/>
          <a:p>
            <a:endParaRPr/>
          </a:p>
        </p:txBody>
      </p:sp>
      <p:sp>
        <p:nvSpPr>
          <p:cNvPr id="40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Multipoint Gestures"/>
          <p:cNvSpPr txBox="1">
            <a:spLocks noGrp="1"/>
          </p:cNvSpPr>
          <p:nvPr>
            <p:ph type="title"/>
          </p:nvPr>
        </p:nvSpPr>
        <p:spPr>
          <a:prstGeom prst="rect">
            <a:avLst/>
          </a:prstGeom>
        </p:spPr>
        <p:txBody>
          <a:bodyPr/>
          <a:lstStyle/>
          <a:p>
            <a:r>
              <a:t>Multipoint Gestures</a:t>
            </a:r>
          </a:p>
        </p:txBody>
      </p:sp>
      <p:pic>
        <p:nvPicPr>
          <p:cNvPr id="413" name="pinch gesture" descr="pinch gesture"/>
          <p:cNvPicPr>
            <a:picLocks noChangeAspect="1"/>
          </p:cNvPicPr>
          <p:nvPr/>
        </p:nvPicPr>
        <p:blipFill>
          <a:blip r:embed="rId3"/>
          <a:stretch>
            <a:fillRect/>
          </a:stretch>
        </p:blipFill>
        <p:spPr>
          <a:xfrm>
            <a:off x="1993623" y="3514756"/>
            <a:ext cx="4132198" cy="4132199"/>
          </a:xfrm>
          <a:prstGeom prst="rect">
            <a:avLst/>
          </a:prstGeom>
          <a:ln w="12700">
            <a:miter lim="400000"/>
          </a:ln>
        </p:spPr>
      </p:pic>
      <p:pic>
        <p:nvPicPr>
          <p:cNvPr id="411" name="zoom gesture" descr="zoom gesture"/>
          <p:cNvPicPr>
            <a:picLocks noChangeAspect="1"/>
          </p:cNvPicPr>
          <p:nvPr/>
        </p:nvPicPr>
        <p:blipFill>
          <a:blip r:embed="rId4"/>
          <a:stretch>
            <a:fillRect/>
          </a:stretch>
        </p:blipFill>
        <p:spPr>
          <a:xfrm>
            <a:off x="7172352" y="3514756"/>
            <a:ext cx="4132198" cy="4132199"/>
          </a:xfrm>
          <a:prstGeom prst="rect">
            <a:avLst/>
          </a:prstGeom>
          <a:ln w="12700">
            <a:miter lim="400000"/>
          </a:ln>
        </p:spPr>
      </p:pic>
      <p:pic>
        <p:nvPicPr>
          <p:cNvPr id="412" name="3 finger tap gesture" descr="3 finger tap gesture"/>
          <p:cNvPicPr>
            <a:picLocks noChangeAspect="1"/>
          </p:cNvPicPr>
          <p:nvPr/>
        </p:nvPicPr>
        <p:blipFill>
          <a:blip r:embed="rId5"/>
          <a:stretch>
            <a:fillRect/>
          </a:stretch>
        </p:blipFill>
        <p:spPr>
          <a:xfrm>
            <a:off x="12678085" y="3514756"/>
            <a:ext cx="4132198" cy="4132199"/>
          </a:xfrm>
          <a:prstGeom prst="rect">
            <a:avLst/>
          </a:prstGeom>
          <a:ln w="12700">
            <a:miter lim="400000"/>
          </a:ln>
        </p:spPr>
      </p:pic>
      <p:pic>
        <p:nvPicPr>
          <p:cNvPr id="414" name="3 finger drag down gesture" descr="3 finger drag down gesture"/>
          <p:cNvPicPr>
            <a:picLocks noChangeAspect="1"/>
          </p:cNvPicPr>
          <p:nvPr/>
        </p:nvPicPr>
        <p:blipFill>
          <a:blip r:embed="rId6"/>
          <a:stretch>
            <a:fillRect/>
          </a:stretch>
        </p:blipFill>
        <p:spPr>
          <a:xfrm>
            <a:off x="17746445" y="3514756"/>
            <a:ext cx="4132199" cy="4132199"/>
          </a:xfrm>
          <a:prstGeom prst="rect">
            <a:avLst/>
          </a:prstGeom>
          <a:ln w="12700">
            <a:miter lim="400000"/>
          </a:ln>
        </p:spPr>
      </p:pic>
      <p:sp>
        <p:nvSpPr>
          <p:cNvPr id="41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Exclusions"/>
          <p:cNvSpPr txBox="1">
            <a:spLocks noGrp="1"/>
          </p:cNvSpPr>
          <p:nvPr>
            <p:ph type="title"/>
          </p:nvPr>
        </p:nvSpPr>
        <p:spPr>
          <a:prstGeom prst="rect">
            <a:avLst/>
          </a:prstGeom>
        </p:spPr>
        <p:txBody>
          <a:bodyPr/>
          <a:lstStyle/>
          <a:p>
            <a:r>
              <a:t>Exclusions</a:t>
            </a:r>
          </a:p>
        </p:txBody>
      </p:sp>
      <p:sp>
        <p:nvSpPr>
          <p:cNvPr id="419" name="User agent - drag to scroll up or down…"/>
          <p:cNvSpPr txBox="1">
            <a:spLocks noGrp="1"/>
          </p:cNvSpPr>
          <p:nvPr>
            <p:ph type="body" idx="1"/>
          </p:nvPr>
        </p:nvSpPr>
        <p:spPr>
          <a:xfrm>
            <a:off x="1689100" y="332921"/>
            <a:ext cx="21005800" cy="9296401"/>
          </a:xfrm>
          <a:prstGeom prst="rect">
            <a:avLst/>
          </a:prstGeom>
        </p:spPr>
        <p:txBody>
          <a:bodyPr/>
          <a:lstStyle/>
          <a:p>
            <a:r>
              <a:t>User agent - drag to scroll up or down</a:t>
            </a:r>
          </a:p>
          <a:p>
            <a:r>
              <a:t>VoiceOver Rotor</a:t>
            </a:r>
          </a:p>
        </p:txBody>
      </p:sp>
      <p:pic>
        <p:nvPicPr>
          <p:cNvPr id="421" name="VoiceOver word rotor" descr="VoiceOver word rotor"/>
          <p:cNvPicPr>
            <a:picLocks noChangeAspect="1"/>
          </p:cNvPicPr>
          <p:nvPr/>
        </p:nvPicPr>
        <p:blipFill>
          <a:blip r:embed="rId3"/>
          <a:stretch>
            <a:fillRect/>
          </a:stretch>
        </p:blipFill>
        <p:spPr>
          <a:xfrm>
            <a:off x="9728722" y="6019800"/>
            <a:ext cx="3556001" cy="3556000"/>
          </a:xfrm>
          <a:prstGeom prst="rect">
            <a:avLst/>
          </a:prstGeom>
          <a:ln w="12700">
            <a:miter lim="400000"/>
          </a:ln>
        </p:spPr>
      </p:pic>
      <p:sp>
        <p:nvSpPr>
          <p:cNvPr id="42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Examples"/>
          <p:cNvSpPr txBox="1">
            <a:spLocks noGrp="1"/>
          </p:cNvSpPr>
          <p:nvPr>
            <p:ph type="title"/>
          </p:nvPr>
        </p:nvSpPr>
        <p:spPr>
          <a:prstGeom prst="rect">
            <a:avLst/>
          </a:prstGeom>
        </p:spPr>
        <p:txBody>
          <a:bodyPr/>
          <a:lstStyle/>
          <a:p>
            <a:r>
              <a:t>Examples</a:t>
            </a:r>
          </a:p>
        </p:txBody>
      </p:sp>
      <p:pic>
        <p:nvPicPr>
          <p:cNvPr id="427" name="screen shot of National Geographic topoView app with added arrows to pan around the map" descr="screen shot of National Geographic topoView app with added arrows to pan around the m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8379" y="533400"/>
            <a:ext cx="17823908" cy="11671672"/>
          </a:xfrm>
          <a:prstGeom prst="rect">
            <a:avLst/>
          </a:prstGeom>
          <a:ln w="12700">
            <a:miter lim="400000"/>
          </a:ln>
        </p:spPr>
      </p:pic>
      <p:grpSp>
        <p:nvGrpSpPr>
          <p:cNvPr id="432" name="Group" descr="up, left, right, down arrows added to map to allow for single pointer movement of map"/>
          <p:cNvGrpSpPr/>
          <p:nvPr/>
        </p:nvGrpSpPr>
        <p:grpSpPr>
          <a:xfrm>
            <a:off x="4122203" y="6140570"/>
            <a:ext cx="729664" cy="2950584"/>
            <a:chOff x="0" y="0"/>
            <a:chExt cx="729663" cy="2950582"/>
          </a:xfrm>
        </p:grpSpPr>
        <p:sp>
          <p:nvSpPr>
            <p:cNvPr id="428" name="Arrow"/>
            <p:cNvSpPr/>
            <p:nvPr/>
          </p:nvSpPr>
          <p:spPr>
            <a:xfrm rot="5400000" flipH="1">
              <a:off x="0" y="169865"/>
              <a:ext cx="729664" cy="389933"/>
            </a:xfrm>
            <a:prstGeom prst="rightArrow">
              <a:avLst>
                <a:gd name="adj1" fmla="val 32000"/>
                <a:gd name="adj2" fmla="val 105494"/>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29" name="Arrow"/>
            <p:cNvSpPr/>
            <p:nvPr/>
          </p:nvSpPr>
          <p:spPr>
            <a:xfrm rot="16200000" flipH="1">
              <a:off x="0" y="2390785"/>
              <a:ext cx="729664" cy="389932"/>
            </a:xfrm>
            <a:prstGeom prst="rightArrow">
              <a:avLst>
                <a:gd name="adj1" fmla="val 32000"/>
                <a:gd name="adj2" fmla="val 105494"/>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30" name="Arrow"/>
            <p:cNvSpPr/>
            <p:nvPr/>
          </p:nvSpPr>
          <p:spPr>
            <a:xfrm rot="10800000" flipH="1">
              <a:off x="0" y="1593479"/>
              <a:ext cx="729664" cy="389933"/>
            </a:xfrm>
            <a:prstGeom prst="rightArrow">
              <a:avLst>
                <a:gd name="adj1" fmla="val 32000"/>
                <a:gd name="adj2" fmla="val 105494"/>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31" name="Arrow"/>
            <p:cNvSpPr/>
            <p:nvPr/>
          </p:nvSpPr>
          <p:spPr>
            <a:xfrm rot="10800000">
              <a:off x="0" y="966039"/>
              <a:ext cx="729664" cy="389933"/>
            </a:xfrm>
            <a:prstGeom prst="rightArrow">
              <a:avLst>
                <a:gd name="adj1" fmla="val 32000"/>
                <a:gd name="adj2" fmla="val 105494"/>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sp>
        <p:nvSpPr>
          <p:cNvPr id="433" name="https://ngmdb.usgs.gov/topoview/"/>
          <p:cNvSpPr txBox="1"/>
          <p:nvPr/>
        </p:nvSpPr>
        <p:spPr>
          <a:xfrm>
            <a:off x="15715831" y="12526456"/>
            <a:ext cx="6387847" cy="56045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https://ngmdb.usgs.gov/topoview/</a:t>
            </a:r>
          </a:p>
        </p:txBody>
      </p:sp>
      <p:sp>
        <p:nvSpPr>
          <p:cNvPr id="42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Who Benefits?"/>
          <p:cNvSpPr txBox="1">
            <a:spLocks noGrp="1"/>
          </p:cNvSpPr>
          <p:nvPr>
            <p:ph type="title"/>
          </p:nvPr>
        </p:nvSpPr>
        <p:spPr>
          <a:prstGeom prst="rect">
            <a:avLst/>
          </a:prstGeom>
        </p:spPr>
        <p:txBody>
          <a:bodyPr/>
          <a:lstStyle/>
          <a:p>
            <a:r>
              <a:t>Who Benefits?</a:t>
            </a:r>
          </a:p>
        </p:txBody>
      </p:sp>
      <p:pic>
        <p:nvPicPr>
          <p:cNvPr id="439" name="confused older woman looking at a tablet" descr="confused older woman looking at a tablet"/>
          <p:cNvPicPr>
            <a:picLocks noChangeAspect="1"/>
          </p:cNvPicPr>
          <p:nvPr/>
        </p:nvPicPr>
        <p:blipFill>
          <a:blip r:embed="rId3"/>
          <a:stretch>
            <a:fillRect/>
          </a:stretch>
        </p:blipFill>
        <p:spPr>
          <a:xfrm>
            <a:off x="1614900" y="2354030"/>
            <a:ext cx="9232873" cy="7223515"/>
          </a:xfrm>
          <a:prstGeom prst="rect">
            <a:avLst/>
          </a:prstGeom>
          <a:ln w="12700">
            <a:miter lim="400000"/>
          </a:ln>
        </p:spPr>
      </p:pic>
      <p:pic>
        <p:nvPicPr>
          <p:cNvPr id="440" name="woman riding in a car" descr="woman riding in a car"/>
          <p:cNvPicPr>
            <a:picLocks noChangeAspect="1"/>
          </p:cNvPicPr>
          <p:nvPr/>
        </p:nvPicPr>
        <p:blipFill>
          <a:blip r:embed="rId4"/>
          <a:stretch>
            <a:fillRect/>
          </a:stretch>
        </p:blipFill>
        <p:spPr>
          <a:xfrm>
            <a:off x="12826199" y="5804169"/>
            <a:ext cx="9934322" cy="6622881"/>
          </a:xfrm>
          <a:prstGeom prst="rect">
            <a:avLst/>
          </a:prstGeom>
          <a:ln w="12700">
            <a:miter lim="400000"/>
          </a:ln>
        </p:spPr>
      </p:pic>
      <p:sp>
        <p:nvSpPr>
          <p:cNvPr id="43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animBg="1" advAuto="0"/>
      <p:bldP spid="440"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ummary - Pointer Gestures"/>
          <p:cNvSpPr txBox="1">
            <a:spLocks noGrp="1"/>
          </p:cNvSpPr>
          <p:nvPr>
            <p:ph type="title"/>
          </p:nvPr>
        </p:nvSpPr>
        <p:spPr>
          <a:prstGeom prst="rect">
            <a:avLst/>
          </a:prstGeom>
        </p:spPr>
        <p:txBody>
          <a:bodyPr/>
          <a:lstStyle/>
          <a:p>
            <a:r>
              <a:t>Summary - Pointer Gestures</a:t>
            </a:r>
          </a:p>
        </p:txBody>
      </p:sp>
      <p:sp>
        <p:nvSpPr>
          <p:cNvPr id="446" name="Don’t rely on complex gestures or provide a single pointer alternative."/>
          <p:cNvSpPr txBox="1"/>
          <p:nvPr/>
        </p:nvSpPr>
        <p:spPr>
          <a:xfrm>
            <a:off x="4616709" y="4309576"/>
            <a:ext cx="15400912" cy="2857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Don’t rely on complex gestures or provide a single pointer alternative.</a:t>
            </a:r>
          </a:p>
        </p:txBody>
      </p:sp>
      <p:sp>
        <p:nvSpPr>
          <p:cNvPr id="44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WCAG…"/>
          <p:cNvSpPr txBox="1"/>
          <p:nvPr/>
        </p:nvSpPr>
        <p:spPr>
          <a:xfrm rot="180000">
            <a:off x="9566655" y="4480709"/>
            <a:ext cx="1671981" cy="12059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600">
                <a:solidFill>
                  <a:srgbClr val="0470E3"/>
                </a:solidFill>
              </a:defRPr>
            </a:pPr>
            <a:r>
              <a:t>WCAG</a:t>
            </a:r>
          </a:p>
          <a:p>
            <a:pPr>
              <a:defRPr sz="3600">
                <a:solidFill>
                  <a:srgbClr val="0470E3"/>
                </a:solidFill>
              </a:defRPr>
            </a:pPr>
            <a:r>
              <a:t>2.0</a:t>
            </a:r>
          </a:p>
        </p:txBody>
      </p:sp>
      <p:pic>
        <p:nvPicPr>
          <p:cNvPr id="172" name="graduate with WCAG 2.0 written on his motarboard" descr="graduate with WCAG 2.0 written on his motarboard"/>
          <p:cNvPicPr>
            <a:picLocks noChangeAspect="1"/>
          </p:cNvPicPr>
          <p:nvPr/>
        </p:nvPicPr>
        <p:blipFill>
          <a:blip r:embed="rId3"/>
          <a:stretch>
            <a:fillRect/>
          </a:stretch>
        </p:blipFill>
        <p:spPr>
          <a:xfrm>
            <a:off x="3850540" y="811535"/>
            <a:ext cx="18139394" cy="12092930"/>
          </a:xfrm>
          <a:prstGeom prst="rect">
            <a:avLst/>
          </a:prstGeom>
          <a:ln w="12700">
            <a:miter lim="400000"/>
          </a:ln>
        </p:spPr>
      </p:pic>
      <p:sp>
        <p:nvSpPr>
          <p:cNvPr id="171"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2.5.2 Pointer Cancelation – Level A"/>
          <p:cNvSpPr txBox="1">
            <a:spLocks noGrp="1"/>
          </p:cNvSpPr>
          <p:nvPr>
            <p:ph type="title"/>
          </p:nvPr>
        </p:nvSpPr>
        <p:spPr>
          <a:xfrm>
            <a:off x="1482533" y="355600"/>
            <a:ext cx="21005801" cy="2286000"/>
          </a:xfrm>
          <a:prstGeom prst="rect">
            <a:avLst/>
          </a:prstGeom>
        </p:spPr>
        <p:txBody>
          <a:bodyPr/>
          <a:lstStyle/>
          <a:p>
            <a:r>
              <a:t>2.5.2 Pointer Cancelation – Level A</a:t>
            </a:r>
          </a:p>
        </p:txBody>
      </p:sp>
      <p:sp>
        <p:nvSpPr>
          <p:cNvPr id="450" name="For functionality that can be operated using a single pointer, at least one of the following is true:…"/>
          <p:cNvSpPr txBox="1"/>
          <p:nvPr/>
        </p:nvSpPr>
        <p:spPr>
          <a:xfrm>
            <a:off x="1766560" y="2535405"/>
            <a:ext cx="21484435" cy="5892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4100" b="0">
                <a:latin typeface="Helvetica"/>
                <a:ea typeface="Helvetica"/>
                <a:cs typeface="Helvetica"/>
                <a:sym typeface="Helvetica"/>
              </a:defRPr>
            </a:pPr>
            <a:r>
              <a:t>For functionality that can be operated using a single pointer, at least one of the following is true:</a:t>
            </a:r>
          </a:p>
          <a:p>
            <a:pPr marL="463020" indent="-463020" algn="l">
              <a:spcBef>
                <a:spcPts val="1600"/>
              </a:spcBef>
              <a:buSzPct val="125000"/>
              <a:buChar char="•"/>
              <a:defRPr sz="4100" b="0">
                <a:latin typeface="Helvetica"/>
                <a:ea typeface="Helvetica"/>
                <a:cs typeface="Helvetica"/>
                <a:sym typeface="Helvetica"/>
              </a:defRPr>
            </a:pPr>
            <a:r>
              <a:t>No Down-Event - The down-event of the pointer is not used to execute any part of the function;</a:t>
            </a:r>
          </a:p>
          <a:p>
            <a:pPr marL="463020" indent="-463020" algn="l">
              <a:spcBef>
                <a:spcPts val="1600"/>
              </a:spcBef>
              <a:buSzPct val="125000"/>
              <a:buChar char="•"/>
              <a:defRPr sz="4100" b="0">
                <a:latin typeface="Helvetica"/>
                <a:ea typeface="Helvetica"/>
                <a:cs typeface="Helvetica"/>
                <a:sym typeface="Helvetica"/>
              </a:defRPr>
            </a:pPr>
            <a:r>
              <a:t>Abort or Undo - Completion of the function is on the up-event, and a mechanism is available to abort the function before completion or to undo the function after completion;</a:t>
            </a:r>
          </a:p>
          <a:p>
            <a:pPr marL="463020" indent="-463020" algn="l">
              <a:spcBef>
                <a:spcPts val="1600"/>
              </a:spcBef>
              <a:buSzPct val="125000"/>
              <a:buChar char="•"/>
              <a:defRPr sz="4100" b="0">
                <a:latin typeface="Helvetica"/>
                <a:ea typeface="Helvetica"/>
                <a:cs typeface="Helvetica"/>
                <a:sym typeface="Helvetica"/>
              </a:defRPr>
            </a:pPr>
            <a:r>
              <a:t>Up Reversal - The up-event reverses any outcome of the preceding down-event;</a:t>
            </a:r>
          </a:p>
          <a:p>
            <a:pPr marL="463020" indent="-463020" algn="l">
              <a:spcBef>
                <a:spcPts val="1600"/>
              </a:spcBef>
              <a:buSzPct val="125000"/>
              <a:buChar char="•"/>
              <a:defRPr sz="4100" b="0">
                <a:latin typeface="Helvetica"/>
                <a:ea typeface="Helvetica"/>
                <a:cs typeface="Helvetica"/>
                <a:sym typeface="Helvetica"/>
              </a:defRPr>
            </a:pPr>
            <a:r>
              <a:t>Essential - Completing the function on the down-event is essential.</a:t>
            </a:r>
          </a:p>
        </p:txBody>
      </p:sp>
      <p:sp>
        <p:nvSpPr>
          <p:cNvPr id="451" name="NOTE…"/>
          <p:cNvSpPr txBox="1"/>
          <p:nvPr/>
        </p:nvSpPr>
        <p:spPr>
          <a:xfrm>
            <a:off x="2460771" y="9033816"/>
            <a:ext cx="20096013" cy="12954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900" b="0">
                <a:solidFill>
                  <a:schemeClr val="accent3">
                    <a:hueOff val="557972"/>
                    <a:lumOff val="-12549"/>
                  </a:schemeClr>
                </a:solidFill>
                <a:latin typeface="Helvetica"/>
                <a:ea typeface="Helvetica"/>
                <a:cs typeface="Helvetica"/>
                <a:sym typeface="Helvetica"/>
              </a:defRPr>
            </a:pPr>
            <a:r>
              <a:t>NOTE</a:t>
            </a:r>
          </a:p>
          <a:p>
            <a:pPr algn="l" defTabSz="457200">
              <a:defRPr sz="3900" b="0">
                <a:latin typeface="Helvetica"/>
                <a:ea typeface="Helvetica"/>
                <a:cs typeface="Helvetica"/>
                <a:sym typeface="Helvetica"/>
              </a:defRPr>
            </a:pPr>
            <a:r>
              <a:t>Functions that emulate a keyboard or numeric keypad key press are considered essential.</a:t>
            </a:r>
          </a:p>
        </p:txBody>
      </p:sp>
      <p:sp>
        <p:nvSpPr>
          <p:cNvPr id="452" name="NOTE…"/>
          <p:cNvSpPr txBox="1"/>
          <p:nvPr/>
        </p:nvSpPr>
        <p:spPr>
          <a:xfrm>
            <a:off x="2460771" y="10594361"/>
            <a:ext cx="20096013" cy="18923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900" b="0">
                <a:solidFill>
                  <a:schemeClr val="accent3">
                    <a:hueOff val="557972"/>
                    <a:lumOff val="-12549"/>
                  </a:schemeClr>
                </a:solidFill>
                <a:latin typeface="Helvetica"/>
                <a:ea typeface="Helvetica"/>
                <a:cs typeface="Helvetica"/>
                <a:sym typeface="Helvetica"/>
              </a:defRPr>
            </a:pPr>
            <a:r>
              <a:t>NOTE</a:t>
            </a:r>
          </a:p>
          <a:p>
            <a:pPr algn="l" defTabSz="457200">
              <a:defRPr sz="3900" b="0">
                <a:latin typeface="Helvetica"/>
                <a:ea typeface="Helvetica"/>
                <a:cs typeface="Helvetica"/>
                <a:sym typeface="Helvetica"/>
              </a:defRPr>
            </a:pPr>
            <a:r>
              <a:t>This requirement applies to web content that interprets pointer actions (i.e. this does not apply to actions that are required to operate the user agent or assistive technology).</a:t>
            </a:r>
          </a:p>
        </p:txBody>
      </p:sp>
      <p:sp>
        <p:nvSpPr>
          <p:cNvPr id="44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Down Event"/>
          <p:cNvSpPr txBox="1">
            <a:spLocks noGrp="1"/>
          </p:cNvSpPr>
          <p:nvPr>
            <p:ph type="title"/>
          </p:nvPr>
        </p:nvSpPr>
        <p:spPr>
          <a:xfrm>
            <a:off x="-4696538" y="145661"/>
            <a:ext cx="21005801" cy="2286001"/>
          </a:xfrm>
          <a:prstGeom prst="rect">
            <a:avLst/>
          </a:prstGeom>
        </p:spPr>
        <p:txBody>
          <a:bodyPr/>
          <a:lstStyle/>
          <a:p>
            <a:r>
              <a:t>Down Event</a:t>
            </a:r>
          </a:p>
        </p:txBody>
      </p:sp>
      <p:sp>
        <p:nvSpPr>
          <p:cNvPr id="457" name="action triggered on the down event"/>
          <p:cNvSpPr txBox="1"/>
          <p:nvPr/>
        </p:nvSpPr>
        <p:spPr>
          <a:xfrm>
            <a:off x="2989683" y="3073506"/>
            <a:ext cx="16526104" cy="95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action triggered on the down event</a:t>
            </a:r>
          </a:p>
        </p:txBody>
      </p:sp>
      <p:sp>
        <p:nvSpPr>
          <p:cNvPr id="458" name="object.addEventListener(“touchstart”, myScript);…"/>
          <p:cNvSpPr txBox="1"/>
          <p:nvPr/>
        </p:nvSpPr>
        <p:spPr>
          <a:xfrm>
            <a:off x="2205517" y="10440695"/>
            <a:ext cx="21026985" cy="3060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spcBef>
                <a:spcPts val="1600"/>
              </a:spcBef>
              <a:defRPr sz="5600" b="0">
                <a:latin typeface="Courier"/>
                <a:ea typeface="Courier"/>
                <a:cs typeface="Courier"/>
                <a:sym typeface="Courier"/>
              </a:defRPr>
            </a:pPr>
            <a:r>
              <a:t>object.addEventListener(“touchstart”, myScript);</a:t>
            </a:r>
          </a:p>
          <a:p>
            <a:pPr algn="l">
              <a:spcBef>
                <a:spcPts val="1600"/>
              </a:spcBef>
              <a:defRPr sz="5600" b="0">
                <a:latin typeface="Courier"/>
                <a:ea typeface="Courier"/>
                <a:cs typeface="Courier"/>
                <a:sym typeface="Courier"/>
              </a:defRPr>
            </a:pPr>
            <a:r>
              <a:t>object.addEventListener(“mousedown”, myScript);</a:t>
            </a:r>
          </a:p>
        </p:txBody>
      </p:sp>
      <p:pic>
        <p:nvPicPr>
          <p:cNvPr id="454" name="pc-mouse-625152_1920.jpg" descr="pc-mouse-625152_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0465" y="1972540"/>
            <a:ext cx="10174935" cy="7631203"/>
          </a:xfrm>
          <a:prstGeom prst="rect">
            <a:avLst/>
          </a:prstGeom>
          <a:ln w="12700">
            <a:miter lim="400000"/>
          </a:ln>
        </p:spPr>
      </p:pic>
      <p:sp>
        <p:nvSpPr>
          <p:cNvPr id="45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Up Event"/>
          <p:cNvSpPr txBox="1">
            <a:spLocks noGrp="1"/>
          </p:cNvSpPr>
          <p:nvPr>
            <p:ph type="title"/>
          </p:nvPr>
        </p:nvSpPr>
        <p:spPr>
          <a:xfrm>
            <a:off x="-5571283" y="355600"/>
            <a:ext cx="21005801" cy="2286000"/>
          </a:xfrm>
          <a:prstGeom prst="rect">
            <a:avLst/>
          </a:prstGeom>
        </p:spPr>
        <p:txBody>
          <a:bodyPr/>
          <a:lstStyle/>
          <a:p>
            <a:r>
              <a:t>Up Event</a:t>
            </a:r>
          </a:p>
        </p:txBody>
      </p:sp>
      <p:sp>
        <p:nvSpPr>
          <p:cNvPr id="464" name="action triggered on the up event"/>
          <p:cNvSpPr txBox="1"/>
          <p:nvPr/>
        </p:nvSpPr>
        <p:spPr>
          <a:xfrm>
            <a:off x="2674775" y="3174357"/>
            <a:ext cx="10117635"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action triggered on the up event</a:t>
            </a:r>
          </a:p>
        </p:txBody>
      </p:sp>
      <p:sp>
        <p:nvSpPr>
          <p:cNvPr id="465" name="object.addEventListener(“touchend”, myScript);…"/>
          <p:cNvSpPr txBox="1"/>
          <p:nvPr/>
        </p:nvSpPr>
        <p:spPr>
          <a:xfrm>
            <a:off x="2105298" y="9216052"/>
            <a:ext cx="20173405" cy="3060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spcBef>
                <a:spcPts val="1600"/>
              </a:spcBef>
              <a:defRPr sz="5600" b="0">
                <a:latin typeface="Courier"/>
                <a:ea typeface="Courier"/>
                <a:cs typeface="Courier"/>
                <a:sym typeface="Courier"/>
              </a:defRPr>
            </a:pPr>
            <a:r>
              <a:t>object.addEventListener(“touchend”, myScript);</a:t>
            </a:r>
          </a:p>
          <a:p>
            <a:pPr algn="l">
              <a:spcBef>
                <a:spcPts val="1600"/>
              </a:spcBef>
              <a:defRPr sz="5600" b="0">
                <a:latin typeface="Courier"/>
                <a:ea typeface="Courier"/>
                <a:cs typeface="Courier"/>
                <a:sym typeface="Courier"/>
              </a:defRPr>
            </a:pPr>
            <a:r>
              <a:t>object.addEventListener(“mouseup”, myScript);</a:t>
            </a:r>
          </a:p>
          <a:p>
            <a:pPr algn="l">
              <a:spcBef>
                <a:spcPts val="1600"/>
              </a:spcBef>
              <a:defRPr sz="5600" b="0">
                <a:latin typeface="Courier"/>
                <a:ea typeface="Courier"/>
                <a:cs typeface="Courier"/>
                <a:sym typeface="Courier"/>
              </a:defRPr>
            </a:pPr>
            <a:r>
              <a:t>object.addEventListener(“keyup”, myScript);</a:t>
            </a:r>
          </a:p>
        </p:txBody>
      </p:sp>
      <p:pic>
        <p:nvPicPr>
          <p:cNvPr id="466" name="SNC130311_clicks_640.jpg.CROP.promo-mediumlarge.jpg" descr="SNC130311_clicks_640.jpg.CROP.promo-mediumlarge.jpg"/>
          <p:cNvPicPr>
            <a:picLocks noChangeAspect="1"/>
          </p:cNvPicPr>
          <p:nvPr/>
        </p:nvPicPr>
        <p:blipFill>
          <a:blip r:embed="rId3"/>
          <a:stretch>
            <a:fillRect/>
          </a:stretch>
        </p:blipFill>
        <p:spPr>
          <a:xfrm>
            <a:off x="13714048" y="1553619"/>
            <a:ext cx="10209105" cy="7284802"/>
          </a:xfrm>
          <a:prstGeom prst="rect">
            <a:avLst/>
          </a:prstGeom>
          <a:ln w="12700">
            <a:miter lim="400000"/>
          </a:ln>
        </p:spPr>
      </p:pic>
      <p:sp>
        <p:nvSpPr>
          <p:cNvPr id="46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Exclusions"/>
          <p:cNvSpPr txBox="1">
            <a:spLocks noGrp="1"/>
          </p:cNvSpPr>
          <p:nvPr>
            <p:ph type="title"/>
          </p:nvPr>
        </p:nvSpPr>
        <p:spPr>
          <a:xfrm>
            <a:off x="-5818681" y="688003"/>
            <a:ext cx="21005801" cy="2286001"/>
          </a:xfrm>
          <a:prstGeom prst="rect">
            <a:avLst/>
          </a:prstGeom>
        </p:spPr>
        <p:txBody>
          <a:bodyPr/>
          <a:lstStyle/>
          <a:p>
            <a:r>
              <a:t>Exclusions</a:t>
            </a:r>
          </a:p>
        </p:txBody>
      </p:sp>
      <p:sp>
        <p:nvSpPr>
          <p:cNvPr id="472" name="No down event"/>
          <p:cNvSpPr txBox="1"/>
          <p:nvPr/>
        </p:nvSpPr>
        <p:spPr>
          <a:xfrm>
            <a:off x="2254898" y="4807209"/>
            <a:ext cx="4858643"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No down event</a:t>
            </a:r>
          </a:p>
        </p:txBody>
      </p:sp>
      <p:sp>
        <p:nvSpPr>
          <p:cNvPr id="473" name="object.addEventListener(“click”, myScript);"/>
          <p:cNvSpPr txBox="1"/>
          <p:nvPr/>
        </p:nvSpPr>
        <p:spPr>
          <a:xfrm>
            <a:off x="2140287" y="9655628"/>
            <a:ext cx="18893037" cy="2006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Courier"/>
                <a:ea typeface="Courier"/>
                <a:cs typeface="Courier"/>
                <a:sym typeface="Courier"/>
              </a:defRPr>
            </a:lvl1pPr>
          </a:lstStyle>
          <a:p>
            <a:r>
              <a:t>object.addEventListener(“click”, myScript);</a:t>
            </a:r>
          </a:p>
        </p:txBody>
      </p:sp>
      <p:pic>
        <p:nvPicPr>
          <p:cNvPr id="474" name="SNC130311_clicks_640.jpg.CROP.promo-mediumlarge.jpg" descr="SNC130311_clicks_640.jpg.CROP.promo-mediumlarge.jpg"/>
          <p:cNvPicPr>
            <a:picLocks noChangeAspect="1"/>
          </p:cNvPicPr>
          <p:nvPr/>
        </p:nvPicPr>
        <p:blipFill>
          <a:blip r:embed="rId3"/>
          <a:stretch>
            <a:fillRect/>
          </a:stretch>
        </p:blipFill>
        <p:spPr>
          <a:xfrm>
            <a:off x="13714048" y="1553619"/>
            <a:ext cx="10209105" cy="7284802"/>
          </a:xfrm>
          <a:prstGeom prst="rect">
            <a:avLst/>
          </a:prstGeom>
          <a:ln w="12700">
            <a:miter lim="400000"/>
          </a:ln>
        </p:spPr>
      </p:pic>
      <p:sp>
        <p:nvSpPr>
          <p:cNvPr id="47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On up event + undo"/>
          <p:cNvSpPr txBox="1">
            <a:spLocks noGrp="1"/>
          </p:cNvSpPr>
          <p:nvPr>
            <p:ph type="title"/>
          </p:nvPr>
        </p:nvSpPr>
        <p:spPr>
          <a:prstGeom prst="rect">
            <a:avLst/>
          </a:prstGeom>
        </p:spPr>
        <p:txBody>
          <a:bodyPr/>
          <a:lstStyle/>
          <a:p>
            <a:r>
              <a:t>On up event + undo</a:t>
            </a:r>
          </a:p>
        </p:txBody>
      </p:sp>
      <p:grpSp>
        <p:nvGrpSpPr>
          <p:cNvPr id="506" name="Group" descr="a simulated 0-9 numeric keypad with an undo and enter key"/>
          <p:cNvGrpSpPr/>
          <p:nvPr/>
        </p:nvGrpSpPr>
        <p:grpSpPr>
          <a:xfrm>
            <a:off x="13231004" y="4118193"/>
            <a:ext cx="4517657" cy="6188983"/>
            <a:chOff x="0" y="0"/>
            <a:chExt cx="4517656" cy="6188981"/>
          </a:xfrm>
        </p:grpSpPr>
        <p:sp>
          <p:nvSpPr>
            <p:cNvPr id="480" name="Rounded Rectangle"/>
            <p:cNvSpPr/>
            <p:nvPr/>
          </p:nvSpPr>
          <p:spPr>
            <a:xfrm>
              <a:off x="1623828" y="4918981"/>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1" name="Rounded Rectangle"/>
            <p:cNvSpPr/>
            <p:nvPr/>
          </p:nvSpPr>
          <p:spPr>
            <a:xfrm>
              <a:off x="0" y="4918981"/>
              <a:ext cx="1270000"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2" name="Rounded Rectangle"/>
            <p:cNvSpPr/>
            <p:nvPr/>
          </p:nvSpPr>
          <p:spPr>
            <a:xfrm>
              <a:off x="3247656" y="3401785"/>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3" name="Rounded Rectangle"/>
            <p:cNvSpPr/>
            <p:nvPr/>
          </p:nvSpPr>
          <p:spPr>
            <a:xfrm>
              <a:off x="1623828" y="3401785"/>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4" name="Rounded Rectangle"/>
            <p:cNvSpPr/>
            <p:nvPr/>
          </p:nvSpPr>
          <p:spPr>
            <a:xfrm>
              <a:off x="0" y="3279321"/>
              <a:ext cx="1270000"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5" name="Rounded Rectangle"/>
            <p:cNvSpPr/>
            <p:nvPr/>
          </p:nvSpPr>
          <p:spPr>
            <a:xfrm>
              <a:off x="0" y="1639660"/>
              <a:ext cx="1270000"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6" name="Rounded Rectangle"/>
            <p:cNvSpPr/>
            <p:nvPr/>
          </p:nvSpPr>
          <p:spPr>
            <a:xfrm>
              <a:off x="1623828" y="1700893"/>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7" name="Rounded Rectangle"/>
            <p:cNvSpPr/>
            <p:nvPr/>
          </p:nvSpPr>
          <p:spPr>
            <a:xfrm>
              <a:off x="3247656" y="1700893"/>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8" name="Rounded Rectangle"/>
            <p:cNvSpPr/>
            <p:nvPr/>
          </p:nvSpPr>
          <p:spPr>
            <a:xfrm>
              <a:off x="3247656" y="0"/>
              <a:ext cx="1270001" cy="1270000"/>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89" name="Rounded Rectangle"/>
            <p:cNvSpPr/>
            <p:nvPr/>
          </p:nvSpPr>
          <p:spPr>
            <a:xfrm>
              <a:off x="3247656" y="4918981"/>
              <a:ext cx="1270001" cy="1270001"/>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nvGrpSpPr>
            <p:cNvPr id="492" name="Group"/>
            <p:cNvGrpSpPr/>
            <p:nvPr/>
          </p:nvGrpSpPr>
          <p:grpSpPr>
            <a:xfrm>
              <a:off x="0" y="0"/>
              <a:ext cx="1270000" cy="1270000"/>
              <a:chOff x="0" y="0"/>
              <a:chExt cx="1270000" cy="1270000"/>
            </a:xfrm>
          </p:grpSpPr>
          <p:sp>
            <p:nvSpPr>
              <p:cNvPr id="490" name="Rounded Rectangle"/>
              <p:cNvSpPr/>
              <p:nvPr/>
            </p:nvSpPr>
            <p:spPr>
              <a:xfrm>
                <a:off x="0" y="0"/>
                <a:ext cx="1270000" cy="1270000"/>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91" name="1"/>
              <p:cNvSpPr txBox="1"/>
              <p:nvPr/>
            </p:nvSpPr>
            <p:spPr>
              <a:xfrm>
                <a:off x="422503" y="249404"/>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1</a:t>
                </a:r>
              </a:p>
            </p:txBody>
          </p:sp>
        </p:grpSp>
        <p:grpSp>
          <p:nvGrpSpPr>
            <p:cNvPr id="495" name="Group"/>
            <p:cNvGrpSpPr/>
            <p:nvPr/>
          </p:nvGrpSpPr>
          <p:grpSpPr>
            <a:xfrm>
              <a:off x="1623828" y="0"/>
              <a:ext cx="1270001" cy="1270000"/>
              <a:chOff x="0" y="0"/>
              <a:chExt cx="1270000" cy="1270000"/>
            </a:xfrm>
          </p:grpSpPr>
          <p:sp>
            <p:nvSpPr>
              <p:cNvPr id="493" name="Rounded Rectangle"/>
              <p:cNvSpPr/>
              <p:nvPr/>
            </p:nvSpPr>
            <p:spPr>
              <a:xfrm>
                <a:off x="0" y="0"/>
                <a:ext cx="1270000" cy="1270000"/>
              </a:xfrm>
              <a:prstGeom prst="roundRect">
                <a:avLst>
                  <a:gd name="adj" fmla="val 15000"/>
                </a:avLst>
              </a:prstGeom>
              <a:solidFill>
                <a:srgbClr val="42424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494" name="2"/>
              <p:cNvSpPr txBox="1"/>
              <p:nvPr/>
            </p:nvSpPr>
            <p:spPr>
              <a:xfrm>
                <a:off x="435203" y="249404"/>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2</a:t>
                </a:r>
              </a:p>
            </p:txBody>
          </p:sp>
        </p:grpSp>
        <p:sp>
          <p:nvSpPr>
            <p:cNvPr id="496" name="3"/>
            <p:cNvSpPr txBox="1"/>
            <p:nvPr/>
          </p:nvSpPr>
          <p:spPr>
            <a:xfrm>
              <a:off x="3670159" y="249404"/>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3</a:t>
              </a:r>
            </a:p>
          </p:txBody>
        </p:sp>
        <p:sp>
          <p:nvSpPr>
            <p:cNvPr id="497" name="4"/>
            <p:cNvSpPr txBox="1"/>
            <p:nvPr/>
          </p:nvSpPr>
          <p:spPr>
            <a:xfrm>
              <a:off x="422503" y="1889064"/>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4</a:t>
              </a:r>
            </a:p>
          </p:txBody>
        </p:sp>
        <p:sp>
          <p:nvSpPr>
            <p:cNvPr id="498" name="5"/>
            <p:cNvSpPr txBox="1"/>
            <p:nvPr/>
          </p:nvSpPr>
          <p:spPr>
            <a:xfrm>
              <a:off x="2046331" y="1950297"/>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5</a:t>
              </a:r>
            </a:p>
          </p:txBody>
        </p:sp>
        <p:sp>
          <p:nvSpPr>
            <p:cNvPr id="499" name="6"/>
            <p:cNvSpPr txBox="1"/>
            <p:nvPr/>
          </p:nvSpPr>
          <p:spPr>
            <a:xfrm>
              <a:off x="3670159" y="1950297"/>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6</a:t>
              </a:r>
            </a:p>
          </p:txBody>
        </p:sp>
        <p:sp>
          <p:nvSpPr>
            <p:cNvPr id="500" name="7"/>
            <p:cNvSpPr txBox="1"/>
            <p:nvPr/>
          </p:nvSpPr>
          <p:spPr>
            <a:xfrm>
              <a:off x="422503" y="3551358"/>
              <a:ext cx="424994" cy="771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7</a:t>
              </a:r>
            </a:p>
          </p:txBody>
        </p:sp>
        <p:sp>
          <p:nvSpPr>
            <p:cNvPr id="501" name="8"/>
            <p:cNvSpPr txBox="1"/>
            <p:nvPr/>
          </p:nvSpPr>
          <p:spPr>
            <a:xfrm>
              <a:off x="2046331" y="3651190"/>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8</a:t>
              </a:r>
            </a:p>
          </p:txBody>
        </p:sp>
        <p:sp>
          <p:nvSpPr>
            <p:cNvPr id="502" name="9"/>
            <p:cNvSpPr txBox="1"/>
            <p:nvPr/>
          </p:nvSpPr>
          <p:spPr>
            <a:xfrm>
              <a:off x="3682859" y="3651189"/>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9</a:t>
              </a:r>
            </a:p>
          </p:txBody>
        </p:sp>
        <p:sp>
          <p:nvSpPr>
            <p:cNvPr id="503" name="0"/>
            <p:cNvSpPr txBox="1"/>
            <p:nvPr/>
          </p:nvSpPr>
          <p:spPr>
            <a:xfrm>
              <a:off x="422503" y="5168387"/>
              <a:ext cx="424994"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solidFill>
                    <a:srgbClr val="FFFFFF"/>
                  </a:solidFill>
                </a:defRPr>
              </a:lvl1pPr>
            </a:lstStyle>
            <a:p>
              <a:r>
                <a:t>0</a:t>
              </a:r>
            </a:p>
          </p:txBody>
        </p:sp>
        <p:sp>
          <p:nvSpPr>
            <p:cNvPr id="504" name="enter"/>
            <p:cNvSpPr txBox="1"/>
            <p:nvPr/>
          </p:nvSpPr>
          <p:spPr>
            <a:xfrm>
              <a:off x="3365385" y="5273757"/>
              <a:ext cx="1059943" cy="5604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r>
                <a:t>enter</a:t>
              </a:r>
            </a:p>
          </p:txBody>
        </p:sp>
        <p:sp>
          <p:nvSpPr>
            <p:cNvPr id="505" name="undo"/>
            <p:cNvSpPr txBox="1"/>
            <p:nvPr/>
          </p:nvSpPr>
          <p:spPr>
            <a:xfrm>
              <a:off x="1755654" y="5273757"/>
              <a:ext cx="1031749" cy="5604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a:solidFill>
                    <a:srgbClr val="FFFFFF"/>
                  </a:solidFill>
                </a:defRPr>
              </a:lvl1pPr>
            </a:lstStyle>
            <a:p>
              <a:r>
                <a:t>undo</a:t>
              </a:r>
            </a:p>
          </p:txBody>
        </p:sp>
      </p:grpSp>
      <p:sp>
        <p:nvSpPr>
          <p:cNvPr id="507" name="Credit Card" descr="a simulated credit card with spaces for entering a security code"/>
          <p:cNvSpPr/>
          <p:nvPr/>
        </p:nvSpPr>
        <p:spPr>
          <a:xfrm>
            <a:off x="4868451" y="5114833"/>
            <a:ext cx="7619674" cy="4960027"/>
          </a:xfrm>
          <a:custGeom>
            <a:avLst/>
            <a:gdLst/>
            <a:ahLst/>
            <a:cxnLst>
              <a:cxn ang="0">
                <a:pos x="wd2" y="hd2"/>
              </a:cxn>
              <a:cxn ang="5400000">
                <a:pos x="wd2" y="hd2"/>
              </a:cxn>
              <a:cxn ang="10800000">
                <a:pos x="wd2" y="hd2"/>
              </a:cxn>
              <a:cxn ang="16200000">
                <a:pos x="wd2" y="hd2"/>
              </a:cxn>
            </a:cxnLst>
            <a:rect l="0" t="0" r="r" b="b"/>
            <a:pathLst>
              <a:path w="21600" h="21600" extrusionOk="0">
                <a:moveTo>
                  <a:pt x="1515" y="0"/>
                </a:moveTo>
                <a:cubicBezTo>
                  <a:pt x="678" y="0"/>
                  <a:pt x="0" y="1042"/>
                  <a:pt x="0" y="2327"/>
                </a:cubicBezTo>
                <a:lnTo>
                  <a:pt x="0" y="19273"/>
                </a:lnTo>
                <a:cubicBezTo>
                  <a:pt x="0" y="20558"/>
                  <a:pt x="678" y="21600"/>
                  <a:pt x="1515" y="21600"/>
                </a:cubicBezTo>
                <a:lnTo>
                  <a:pt x="20085" y="21600"/>
                </a:lnTo>
                <a:cubicBezTo>
                  <a:pt x="20922" y="21600"/>
                  <a:pt x="21600" y="20558"/>
                  <a:pt x="21600" y="19273"/>
                </a:cubicBezTo>
                <a:lnTo>
                  <a:pt x="21600" y="2327"/>
                </a:lnTo>
                <a:cubicBezTo>
                  <a:pt x="21600" y="1042"/>
                  <a:pt x="20922" y="0"/>
                  <a:pt x="20085" y="0"/>
                </a:cubicBezTo>
                <a:lnTo>
                  <a:pt x="1515" y="0"/>
                </a:lnTo>
                <a:close/>
                <a:moveTo>
                  <a:pt x="2576" y="7104"/>
                </a:moveTo>
                <a:lnTo>
                  <a:pt x="2756" y="7104"/>
                </a:lnTo>
                <a:lnTo>
                  <a:pt x="2756" y="8874"/>
                </a:lnTo>
                <a:lnTo>
                  <a:pt x="1451" y="8874"/>
                </a:lnTo>
                <a:lnTo>
                  <a:pt x="1451" y="8832"/>
                </a:lnTo>
                <a:cubicBezTo>
                  <a:pt x="1451" y="7879"/>
                  <a:pt x="1955" y="7104"/>
                  <a:pt x="2576" y="7104"/>
                </a:cubicBezTo>
                <a:close/>
                <a:moveTo>
                  <a:pt x="3071" y="7104"/>
                </a:moveTo>
                <a:lnTo>
                  <a:pt x="4765" y="7104"/>
                </a:lnTo>
                <a:cubicBezTo>
                  <a:pt x="5385" y="7104"/>
                  <a:pt x="5889" y="7879"/>
                  <a:pt x="5889" y="8832"/>
                </a:cubicBezTo>
                <a:lnTo>
                  <a:pt x="5889" y="8874"/>
                </a:lnTo>
                <a:lnTo>
                  <a:pt x="3071" y="8874"/>
                </a:lnTo>
                <a:lnTo>
                  <a:pt x="3071" y="7104"/>
                </a:lnTo>
                <a:close/>
                <a:moveTo>
                  <a:pt x="1451" y="9356"/>
                </a:moveTo>
                <a:lnTo>
                  <a:pt x="2756" y="9356"/>
                </a:lnTo>
                <a:lnTo>
                  <a:pt x="2756" y="10879"/>
                </a:lnTo>
                <a:lnTo>
                  <a:pt x="1451" y="10879"/>
                </a:lnTo>
                <a:lnTo>
                  <a:pt x="1451" y="9356"/>
                </a:lnTo>
                <a:close/>
                <a:moveTo>
                  <a:pt x="3071" y="9356"/>
                </a:moveTo>
                <a:lnTo>
                  <a:pt x="4236" y="9356"/>
                </a:lnTo>
                <a:lnTo>
                  <a:pt x="4236" y="10879"/>
                </a:lnTo>
                <a:lnTo>
                  <a:pt x="3071" y="10879"/>
                </a:lnTo>
                <a:lnTo>
                  <a:pt x="3071" y="9356"/>
                </a:lnTo>
                <a:close/>
                <a:moveTo>
                  <a:pt x="4550" y="9356"/>
                </a:moveTo>
                <a:lnTo>
                  <a:pt x="5889" y="9356"/>
                </a:lnTo>
                <a:lnTo>
                  <a:pt x="5889" y="10879"/>
                </a:lnTo>
                <a:lnTo>
                  <a:pt x="4550" y="10879"/>
                </a:lnTo>
                <a:lnTo>
                  <a:pt x="4550" y="9356"/>
                </a:lnTo>
                <a:close/>
                <a:moveTo>
                  <a:pt x="1451" y="11362"/>
                </a:moveTo>
                <a:lnTo>
                  <a:pt x="2756" y="11362"/>
                </a:lnTo>
                <a:lnTo>
                  <a:pt x="2756" y="13121"/>
                </a:lnTo>
                <a:lnTo>
                  <a:pt x="2576" y="13121"/>
                </a:lnTo>
                <a:cubicBezTo>
                  <a:pt x="1955" y="13121"/>
                  <a:pt x="1451" y="12349"/>
                  <a:pt x="1451" y="11395"/>
                </a:cubicBezTo>
                <a:lnTo>
                  <a:pt x="1451" y="11362"/>
                </a:lnTo>
                <a:close/>
                <a:moveTo>
                  <a:pt x="3071" y="11362"/>
                </a:moveTo>
                <a:lnTo>
                  <a:pt x="4236" y="11362"/>
                </a:lnTo>
                <a:lnTo>
                  <a:pt x="4236" y="13121"/>
                </a:lnTo>
                <a:lnTo>
                  <a:pt x="3071" y="13121"/>
                </a:lnTo>
                <a:lnTo>
                  <a:pt x="3071" y="11362"/>
                </a:lnTo>
                <a:close/>
                <a:moveTo>
                  <a:pt x="4550" y="11362"/>
                </a:moveTo>
                <a:lnTo>
                  <a:pt x="5889" y="11362"/>
                </a:lnTo>
                <a:lnTo>
                  <a:pt x="5889" y="11395"/>
                </a:lnTo>
                <a:cubicBezTo>
                  <a:pt x="5889" y="12349"/>
                  <a:pt x="5385" y="13121"/>
                  <a:pt x="4765" y="13121"/>
                </a:cubicBezTo>
                <a:lnTo>
                  <a:pt x="4550" y="13121"/>
                </a:lnTo>
                <a:lnTo>
                  <a:pt x="4550" y="11362"/>
                </a:lnTo>
                <a:close/>
                <a:moveTo>
                  <a:pt x="1662" y="16421"/>
                </a:moveTo>
                <a:lnTo>
                  <a:pt x="2082" y="16421"/>
                </a:lnTo>
                <a:cubicBezTo>
                  <a:pt x="2162" y="16421"/>
                  <a:pt x="2224" y="16520"/>
                  <a:pt x="2224" y="16647"/>
                </a:cubicBezTo>
                <a:lnTo>
                  <a:pt x="2224" y="17908"/>
                </a:lnTo>
                <a:cubicBezTo>
                  <a:pt x="2224" y="18015"/>
                  <a:pt x="2157" y="18113"/>
                  <a:pt x="2084" y="18113"/>
                </a:cubicBezTo>
                <a:lnTo>
                  <a:pt x="1659" y="18113"/>
                </a:lnTo>
                <a:cubicBezTo>
                  <a:pt x="1586" y="18113"/>
                  <a:pt x="1523" y="18012"/>
                  <a:pt x="1523" y="17898"/>
                </a:cubicBezTo>
                <a:lnTo>
                  <a:pt x="1523" y="16639"/>
                </a:lnTo>
                <a:cubicBezTo>
                  <a:pt x="1523" y="16520"/>
                  <a:pt x="1586" y="16421"/>
                  <a:pt x="1662" y="16421"/>
                </a:cubicBezTo>
                <a:close/>
                <a:moveTo>
                  <a:pt x="2613" y="16421"/>
                </a:moveTo>
                <a:lnTo>
                  <a:pt x="2626" y="16421"/>
                </a:lnTo>
                <a:lnTo>
                  <a:pt x="2952" y="16421"/>
                </a:lnTo>
                <a:lnTo>
                  <a:pt x="2952" y="17898"/>
                </a:lnTo>
                <a:lnTo>
                  <a:pt x="3092" y="17898"/>
                </a:lnTo>
                <a:lnTo>
                  <a:pt x="3092" y="17490"/>
                </a:lnTo>
                <a:lnTo>
                  <a:pt x="3092" y="17467"/>
                </a:lnTo>
                <a:cubicBezTo>
                  <a:pt x="3094" y="17393"/>
                  <a:pt x="3122" y="17345"/>
                  <a:pt x="3163" y="17345"/>
                </a:cubicBezTo>
                <a:cubicBezTo>
                  <a:pt x="3206" y="17345"/>
                  <a:pt x="3234" y="17393"/>
                  <a:pt x="3234" y="17464"/>
                </a:cubicBezTo>
                <a:lnTo>
                  <a:pt x="3234" y="17488"/>
                </a:lnTo>
                <a:lnTo>
                  <a:pt x="3234" y="17994"/>
                </a:lnTo>
                <a:cubicBezTo>
                  <a:pt x="3234" y="18065"/>
                  <a:pt x="3206" y="18113"/>
                  <a:pt x="3168" y="18113"/>
                </a:cubicBezTo>
                <a:lnTo>
                  <a:pt x="2626" y="18113"/>
                </a:lnTo>
                <a:lnTo>
                  <a:pt x="2613" y="18113"/>
                </a:lnTo>
                <a:cubicBezTo>
                  <a:pt x="2565" y="18113"/>
                  <a:pt x="2533" y="18070"/>
                  <a:pt x="2533" y="18006"/>
                </a:cubicBezTo>
                <a:cubicBezTo>
                  <a:pt x="2533" y="17940"/>
                  <a:pt x="2565" y="17897"/>
                  <a:pt x="2613" y="17898"/>
                </a:cubicBezTo>
                <a:lnTo>
                  <a:pt x="2626" y="17898"/>
                </a:lnTo>
                <a:lnTo>
                  <a:pt x="2812" y="17898"/>
                </a:lnTo>
                <a:lnTo>
                  <a:pt x="2812" y="16639"/>
                </a:lnTo>
                <a:lnTo>
                  <a:pt x="2626" y="16639"/>
                </a:lnTo>
                <a:lnTo>
                  <a:pt x="2613" y="16639"/>
                </a:lnTo>
                <a:cubicBezTo>
                  <a:pt x="2565" y="16637"/>
                  <a:pt x="2533" y="16594"/>
                  <a:pt x="2533" y="16530"/>
                </a:cubicBezTo>
                <a:cubicBezTo>
                  <a:pt x="2533" y="16464"/>
                  <a:pt x="2565" y="16421"/>
                  <a:pt x="2613" y="16421"/>
                </a:cubicBezTo>
                <a:close/>
                <a:moveTo>
                  <a:pt x="3619" y="16421"/>
                </a:moveTo>
                <a:lnTo>
                  <a:pt x="3635" y="16421"/>
                </a:lnTo>
                <a:lnTo>
                  <a:pt x="4099" y="16421"/>
                </a:lnTo>
                <a:cubicBezTo>
                  <a:pt x="4182" y="16421"/>
                  <a:pt x="4244" y="16517"/>
                  <a:pt x="4244" y="16647"/>
                </a:cubicBezTo>
                <a:lnTo>
                  <a:pt x="4243" y="17158"/>
                </a:lnTo>
                <a:cubicBezTo>
                  <a:pt x="4243" y="17285"/>
                  <a:pt x="4182" y="17379"/>
                  <a:pt x="4101" y="17379"/>
                </a:cubicBezTo>
                <a:lnTo>
                  <a:pt x="3685" y="17379"/>
                </a:lnTo>
                <a:lnTo>
                  <a:pt x="3685" y="17898"/>
                </a:lnTo>
                <a:lnTo>
                  <a:pt x="4148" y="17898"/>
                </a:lnTo>
                <a:lnTo>
                  <a:pt x="4163" y="17898"/>
                </a:lnTo>
                <a:cubicBezTo>
                  <a:pt x="4213" y="17898"/>
                  <a:pt x="4243" y="17940"/>
                  <a:pt x="4243" y="18006"/>
                </a:cubicBezTo>
                <a:cubicBezTo>
                  <a:pt x="4243" y="18070"/>
                  <a:pt x="4213" y="18113"/>
                  <a:pt x="4165" y="18113"/>
                </a:cubicBezTo>
                <a:lnTo>
                  <a:pt x="4150" y="18113"/>
                </a:lnTo>
                <a:lnTo>
                  <a:pt x="3540" y="18113"/>
                </a:lnTo>
                <a:lnTo>
                  <a:pt x="3540" y="17379"/>
                </a:lnTo>
                <a:cubicBezTo>
                  <a:pt x="3540" y="17252"/>
                  <a:pt x="3603" y="17158"/>
                  <a:pt x="3685" y="17158"/>
                </a:cubicBezTo>
                <a:lnTo>
                  <a:pt x="4099" y="17158"/>
                </a:lnTo>
                <a:lnTo>
                  <a:pt x="4099" y="16637"/>
                </a:lnTo>
                <a:lnTo>
                  <a:pt x="3635" y="16637"/>
                </a:lnTo>
                <a:lnTo>
                  <a:pt x="3619" y="16637"/>
                </a:lnTo>
                <a:cubicBezTo>
                  <a:pt x="3573" y="16637"/>
                  <a:pt x="3540" y="16594"/>
                  <a:pt x="3540" y="16530"/>
                </a:cubicBezTo>
                <a:cubicBezTo>
                  <a:pt x="3540" y="16464"/>
                  <a:pt x="3571" y="16421"/>
                  <a:pt x="3619" y="16421"/>
                </a:cubicBezTo>
                <a:close/>
                <a:moveTo>
                  <a:pt x="4628" y="16421"/>
                </a:moveTo>
                <a:lnTo>
                  <a:pt x="4643" y="16421"/>
                </a:lnTo>
                <a:lnTo>
                  <a:pt x="5107" y="16421"/>
                </a:lnTo>
                <a:cubicBezTo>
                  <a:pt x="5184" y="16421"/>
                  <a:pt x="5246" y="16506"/>
                  <a:pt x="5246" y="16608"/>
                </a:cubicBezTo>
                <a:lnTo>
                  <a:pt x="5246" y="17080"/>
                </a:lnTo>
                <a:cubicBezTo>
                  <a:pt x="5246" y="17156"/>
                  <a:pt x="5232" y="17211"/>
                  <a:pt x="5195" y="17270"/>
                </a:cubicBezTo>
                <a:cubicBezTo>
                  <a:pt x="5237" y="17341"/>
                  <a:pt x="5249" y="17394"/>
                  <a:pt x="5249" y="17490"/>
                </a:cubicBezTo>
                <a:lnTo>
                  <a:pt x="5249" y="17898"/>
                </a:lnTo>
                <a:cubicBezTo>
                  <a:pt x="5249" y="18020"/>
                  <a:pt x="5189" y="18113"/>
                  <a:pt x="5109" y="18113"/>
                </a:cubicBezTo>
                <a:lnTo>
                  <a:pt x="4645" y="18113"/>
                </a:lnTo>
                <a:lnTo>
                  <a:pt x="4629" y="18113"/>
                </a:lnTo>
                <a:cubicBezTo>
                  <a:pt x="4581" y="18113"/>
                  <a:pt x="4548" y="18070"/>
                  <a:pt x="4548" y="18006"/>
                </a:cubicBezTo>
                <a:cubicBezTo>
                  <a:pt x="4548" y="17940"/>
                  <a:pt x="4582" y="17897"/>
                  <a:pt x="4628" y="17898"/>
                </a:cubicBezTo>
                <a:lnTo>
                  <a:pt x="4643" y="17898"/>
                </a:lnTo>
                <a:lnTo>
                  <a:pt x="5107" y="17898"/>
                </a:lnTo>
                <a:lnTo>
                  <a:pt x="5107" y="17508"/>
                </a:lnTo>
                <a:cubicBezTo>
                  <a:pt x="5109" y="17422"/>
                  <a:pt x="5083" y="17376"/>
                  <a:pt x="5033" y="17376"/>
                </a:cubicBezTo>
                <a:lnTo>
                  <a:pt x="4785" y="17376"/>
                </a:lnTo>
                <a:lnTo>
                  <a:pt x="4770" y="17376"/>
                </a:lnTo>
                <a:cubicBezTo>
                  <a:pt x="4722" y="17376"/>
                  <a:pt x="4690" y="17333"/>
                  <a:pt x="4690" y="17270"/>
                </a:cubicBezTo>
                <a:cubicBezTo>
                  <a:pt x="4690" y="17206"/>
                  <a:pt x="4723" y="17161"/>
                  <a:pt x="4770" y="17161"/>
                </a:cubicBezTo>
                <a:lnTo>
                  <a:pt x="4783" y="17161"/>
                </a:lnTo>
                <a:lnTo>
                  <a:pt x="5033" y="17161"/>
                </a:lnTo>
                <a:cubicBezTo>
                  <a:pt x="5081" y="17161"/>
                  <a:pt x="5106" y="17115"/>
                  <a:pt x="5106" y="17026"/>
                </a:cubicBezTo>
                <a:lnTo>
                  <a:pt x="5106" y="16637"/>
                </a:lnTo>
                <a:lnTo>
                  <a:pt x="4645" y="16637"/>
                </a:lnTo>
                <a:lnTo>
                  <a:pt x="4629" y="16637"/>
                </a:lnTo>
                <a:cubicBezTo>
                  <a:pt x="4581" y="16637"/>
                  <a:pt x="4548" y="16594"/>
                  <a:pt x="4548" y="16530"/>
                </a:cubicBezTo>
                <a:cubicBezTo>
                  <a:pt x="4548" y="16464"/>
                  <a:pt x="4582" y="16421"/>
                  <a:pt x="4628" y="16421"/>
                </a:cubicBezTo>
                <a:close/>
                <a:moveTo>
                  <a:pt x="6648" y="16421"/>
                </a:moveTo>
                <a:cubicBezTo>
                  <a:pt x="6689" y="16421"/>
                  <a:pt x="6717" y="16469"/>
                  <a:pt x="6717" y="16541"/>
                </a:cubicBezTo>
                <a:lnTo>
                  <a:pt x="6717" y="16564"/>
                </a:lnTo>
                <a:lnTo>
                  <a:pt x="6717" y="17342"/>
                </a:lnTo>
                <a:lnTo>
                  <a:pt x="6994" y="17342"/>
                </a:lnTo>
                <a:lnTo>
                  <a:pt x="6994" y="16751"/>
                </a:lnTo>
                <a:lnTo>
                  <a:pt x="6994" y="16727"/>
                </a:lnTo>
                <a:cubicBezTo>
                  <a:pt x="6996" y="16656"/>
                  <a:pt x="7023" y="16608"/>
                  <a:pt x="7067" y="16608"/>
                </a:cubicBezTo>
                <a:cubicBezTo>
                  <a:pt x="7108" y="16608"/>
                  <a:pt x="7136" y="16656"/>
                  <a:pt x="7136" y="16727"/>
                </a:cubicBezTo>
                <a:lnTo>
                  <a:pt x="7136" y="16751"/>
                </a:lnTo>
                <a:lnTo>
                  <a:pt x="7136" y="17342"/>
                </a:lnTo>
                <a:cubicBezTo>
                  <a:pt x="7185" y="17352"/>
                  <a:pt x="7208" y="17385"/>
                  <a:pt x="7208" y="17449"/>
                </a:cubicBezTo>
                <a:cubicBezTo>
                  <a:pt x="7208" y="17504"/>
                  <a:pt x="7176" y="17558"/>
                  <a:pt x="7144" y="17558"/>
                </a:cubicBezTo>
                <a:lnTo>
                  <a:pt x="7138" y="17558"/>
                </a:lnTo>
                <a:lnTo>
                  <a:pt x="7138" y="17968"/>
                </a:lnTo>
                <a:lnTo>
                  <a:pt x="7138" y="17991"/>
                </a:lnTo>
                <a:cubicBezTo>
                  <a:pt x="7136" y="18065"/>
                  <a:pt x="7108" y="18113"/>
                  <a:pt x="7067" y="18113"/>
                </a:cubicBezTo>
                <a:cubicBezTo>
                  <a:pt x="7023" y="18113"/>
                  <a:pt x="6996" y="18065"/>
                  <a:pt x="6996" y="17994"/>
                </a:cubicBezTo>
                <a:lnTo>
                  <a:pt x="6996" y="17970"/>
                </a:lnTo>
                <a:lnTo>
                  <a:pt x="6996" y="17560"/>
                </a:lnTo>
                <a:lnTo>
                  <a:pt x="6577" y="17560"/>
                </a:lnTo>
                <a:lnTo>
                  <a:pt x="6577" y="16569"/>
                </a:lnTo>
                <a:lnTo>
                  <a:pt x="6577" y="16546"/>
                </a:lnTo>
                <a:cubicBezTo>
                  <a:pt x="6577" y="16470"/>
                  <a:pt x="6605" y="16421"/>
                  <a:pt x="6648" y="16421"/>
                </a:cubicBezTo>
                <a:close/>
                <a:moveTo>
                  <a:pt x="8592" y="16421"/>
                </a:moveTo>
                <a:lnTo>
                  <a:pt x="8663" y="16421"/>
                </a:lnTo>
                <a:cubicBezTo>
                  <a:pt x="8704" y="16421"/>
                  <a:pt x="8735" y="16469"/>
                  <a:pt x="8735" y="16530"/>
                </a:cubicBezTo>
                <a:cubicBezTo>
                  <a:pt x="8735" y="16591"/>
                  <a:pt x="8711" y="16629"/>
                  <a:pt x="8664" y="16634"/>
                </a:cubicBezTo>
                <a:lnTo>
                  <a:pt x="8664" y="17337"/>
                </a:lnTo>
                <a:lnTo>
                  <a:pt x="9156" y="17337"/>
                </a:lnTo>
                <a:cubicBezTo>
                  <a:pt x="9197" y="17337"/>
                  <a:pt x="9223" y="17385"/>
                  <a:pt x="9223" y="17454"/>
                </a:cubicBezTo>
                <a:lnTo>
                  <a:pt x="9223" y="18001"/>
                </a:lnTo>
                <a:cubicBezTo>
                  <a:pt x="9223" y="18067"/>
                  <a:pt x="9194" y="18113"/>
                  <a:pt x="9149" y="18113"/>
                </a:cubicBezTo>
                <a:lnTo>
                  <a:pt x="8597" y="18113"/>
                </a:lnTo>
                <a:cubicBezTo>
                  <a:pt x="8555" y="18113"/>
                  <a:pt x="8522" y="18065"/>
                  <a:pt x="8522" y="18004"/>
                </a:cubicBezTo>
                <a:lnTo>
                  <a:pt x="8522" y="16525"/>
                </a:lnTo>
                <a:cubicBezTo>
                  <a:pt x="8522" y="16467"/>
                  <a:pt x="8554" y="16421"/>
                  <a:pt x="8592" y="16421"/>
                </a:cubicBezTo>
                <a:close/>
                <a:moveTo>
                  <a:pt x="9608" y="16421"/>
                </a:moveTo>
                <a:lnTo>
                  <a:pt x="10233" y="16421"/>
                </a:lnTo>
                <a:lnTo>
                  <a:pt x="10235" y="17078"/>
                </a:lnTo>
                <a:cubicBezTo>
                  <a:pt x="10235" y="17121"/>
                  <a:pt x="10228" y="17146"/>
                  <a:pt x="10208" y="17171"/>
                </a:cubicBezTo>
                <a:lnTo>
                  <a:pt x="9983" y="17467"/>
                </a:lnTo>
                <a:cubicBezTo>
                  <a:pt x="9964" y="17495"/>
                  <a:pt x="9956" y="17517"/>
                  <a:pt x="9956" y="17555"/>
                </a:cubicBezTo>
                <a:lnTo>
                  <a:pt x="9956" y="17968"/>
                </a:lnTo>
                <a:lnTo>
                  <a:pt x="9956" y="17991"/>
                </a:lnTo>
                <a:cubicBezTo>
                  <a:pt x="9956" y="18065"/>
                  <a:pt x="9927" y="18113"/>
                  <a:pt x="9885" y="18113"/>
                </a:cubicBezTo>
                <a:cubicBezTo>
                  <a:pt x="9844" y="18113"/>
                  <a:pt x="9816" y="18065"/>
                  <a:pt x="9816" y="17994"/>
                </a:cubicBezTo>
                <a:lnTo>
                  <a:pt x="9816" y="17970"/>
                </a:lnTo>
                <a:lnTo>
                  <a:pt x="9816" y="17454"/>
                </a:lnTo>
                <a:cubicBezTo>
                  <a:pt x="9816" y="17416"/>
                  <a:pt x="9822" y="17396"/>
                  <a:pt x="9840" y="17371"/>
                </a:cubicBezTo>
                <a:lnTo>
                  <a:pt x="10061" y="17078"/>
                </a:lnTo>
                <a:cubicBezTo>
                  <a:pt x="10091" y="17040"/>
                  <a:pt x="10095" y="17024"/>
                  <a:pt x="10095" y="16963"/>
                </a:cubicBezTo>
                <a:lnTo>
                  <a:pt x="10095" y="16637"/>
                </a:lnTo>
                <a:lnTo>
                  <a:pt x="9673" y="16637"/>
                </a:lnTo>
                <a:cubicBezTo>
                  <a:pt x="9666" y="16700"/>
                  <a:pt x="9643" y="16735"/>
                  <a:pt x="9605" y="16735"/>
                </a:cubicBezTo>
                <a:cubicBezTo>
                  <a:pt x="9564" y="16735"/>
                  <a:pt x="9534" y="16687"/>
                  <a:pt x="9534" y="16621"/>
                </a:cubicBezTo>
                <a:lnTo>
                  <a:pt x="9534" y="16608"/>
                </a:lnTo>
                <a:lnTo>
                  <a:pt x="9534" y="16548"/>
                </a:lnTo>
                <a:cubicBezTo>
                  <a:pt x="9534" y="16467"/>
                  <a:pt x="9561" y="16421"/>
                  <a:pt x="9608" y="16421"/>
                </a:cubicBezTo>
                <a:close/>
                <a:moveTo>
                  <a:pt x="11698" y="16421"/>
                </a:moveTo>
                <a:lnTo>
                  <a:pt x="11975" y="16421"/>
                </a:lnTo>
                <a:cubicBezTo>
                  <a:pt x="12016" y="16421"/>
                  <a:pt x="12047" y="16472"/>
                  <a:pt x="12047" y="16538"/>
                </a:cubicBezTo>
                <a:lnTo>
                  <a:pt x="12047" y="17161"/>
                </a:lnTo>
                <a:cubicBezTo>
                  <a:pt x="12137" y="17176"/>
                  <a:pt x="12187" y="17257"/>
                  <a:pt x="12187" y="17389"/>
                </a:cubicBezTo>
                <a:lnTo>
                  <a:pt x="12187" y="17895"/>
                </a:lnTo>
                <a:cubicBezTo>
                  <a:pt x="12187" y="18017"/>
                  <a:pt x="12123" y="18113"/>
                  <a:pt x="12047" y="18113"/>
                </a:cubicBezTo>
                <a:lnTo>
                  <a:pt x="11622" y="18113"/>
                </a:lnTo>
                <a:cubicBezTo>
                  <a:pt x="11549" y="18113"/>
                  <a:pt x="11487" y="18015"/>
                  <a:pt x="11487" y="17908"/>
                </a:cubicBezTo>
                <a:lnTo>
                  <a:pt x="11487" y="17379"/>
                </a:lnTo>
                <a:cubicBezTo>
                  <a:pt x="11487" y="17259"/>
                  <a:pt x="11544" y="17171"/>
                  <a:pt x="11625" y="17161"/>
                </a:cubicBezTo>
                <a:lnTo>
                  <a:pt x="11625" y="16538"/>
                </a:lnTo>
                <a:cubicBezTo>
                  <a:pt x="11625" y="16467"/>
                  <a:pt x="11655" y="16421"/>
                  <a:pt x="11698" y="16421"/>
                </a:cubicBezTo>
                <a:close/>
                <a:moveTo>
                  <a:pt x="12569" y="16421"/>
                </a:moveTo>
                <a:lnTo>
                  <a:pt x="13121" y="16421"/>
                </a:lnTo>
                <a:cubicBezTo>
                  <a:pt x="13165" y="16421"/>
                  <a:pt x="13196" y="16469"/>
                  <a:pt x="13196" y="16533"/>
                </a:cubicBezTo>
                <a:lnTo>
                  <a:pt x="13196" y="18012"/>
                </a:lnTo>
                <a:cubicBezTo>
                  <a:pt x="13196" y="18067"/>
                  <a:pt x="13166" y="18113"/>
                  <a:pt x="13128" y="18113"/>
                </a:cubicBezTo>
                <a:lnTo>
                  <a:pt x="13057" y="18113"/>
                </a:lnTo>
                <a:cubicBezTo>
                  <a:pt x="13016" y="18113"/>
                  <a:pt x="12983" y="18065"/>
                  <a:pt x="12983" y="18004"/>
                </a:cubicBezTo>
                <a:cubicBezTo>
                  <a:pt x="12983" y="17943"/>
                  <a:pt x="13009" y="17908"/>
                  <a:pt x="13056" y="17900"/>
                </a:cubicBezTo>
                <a:lnTo>
                  <a:pt x="13056" y="17194"/>
                </a:lnTo>
                <a:lnTo>
                  <a:pt x="12564" y="17194"/>
                </a:lnTo>
                <a:cubicBezTo>
                  <a:pt x="12523" y="17194"/>
                  <a:pt x="12495" y="17149"/>
                  <a:pt x="12495" y="17078"/>
                </a:cubicBezTo>
                <a:lnTo>
                  <a:pt x="12495" y="16533"/>
                </a:lnTo>
                <a:cubicBezTo>
                  <a:pt x="12495" y="16467"/>
                  <a:pt x="12526" y="16421"/>
                  <a:pt x="12569" y="16421"/>
                </a:cubicBezTo>
                <a:close/>
                <a:moveTo>
                  <a:pt x="13645" y="16421"/>
                </a:moveTo>
                <a:lnTo>
                  <a:pt x="14064" y="16421"/>
                </a:lnTo>
                <a:cubicBezTo>
                  <a:pt x="14143" y="16421"/>
                  <a:pt x="14206" y="16520"/>
                  <a:pt x="14206" y="16647"/>
                </a:cubicBezTo>
                <a:lnTo>
                  <a:pt x="14206" y="17908"/>
                </a:lnTo>
                <a:cubicBezTo>
                  <a:pt x="14206" y="18015"/>
                  <a:pt x="14138" y="18113"/>
                  <a:pt x="14066" y="18113"/>
                </a:cubicBezTo>
                <a:lnTo>
                  <a:pt x="13642" y="18113"/>
                </a:lnTo>
                <a:cubicBezTo>
                  <a:pt x="13569" y="18113"/>
                  <a:pt x="13505" y="18012"/>
                  <a:pt x="13505" y="17898"/>
                </a:cubicBezTo>
                <a:lnTo>
                  <a:pt x="13505" y="16639"/>
                </a:lnTo>
                <a:cubicBezTo>
                  <a:pt x="13505" y="16520"/>
                  <a:pt x="13569" y="16421"/>
                  <a:pt x="13645" y="16421"/>
                </a:cubicBezTo>
                <a:close/>
                <a:moveTo>
                  <a:pt x="14594" y="16421"/>
                </a:moveTo>
                <a:lnTo>
                  <a:pt x="14609" y="16421"/>
                </a:lnTo>
                <a:lnTo>
                  <a:pt x="14935" y="16421"/>
                </a:lnTo>
                <a:lnTo>
                  <a:pt x="14935" y="17898"/>
                </a:lnTo>
                <a:lnTo>
                  <a:pt x="15074" y="17898"/>
                </a:lnTo>
                <a:lnTo>
                  <a:pt x="15074" y="17490"/>
                </a:lnTo>
                <a:lnTo>
                  <a:pt x="15074" y="17467"/>
                </a:lnTo>
                <a:cubicBezTo>
                  <a:pt x="15076" y="17393"/>
                  <a:pt x="15103" y="17345"/>
                  <a:pt x="15145" y="17345"/>
                </a:cubicBezTo>
                <a:cubicBezTo>
                  <a:pt x="15188" y="17345"/>
                  <a:pt x="15216" y="17393"/>
                  <a:pt x="15216" y="17464"/>
                </a:cubicBezTo>
                <a:lnTo>
                  <a:pt x="15216" y="17488"/>
                </a:lnTo>
                <a:lnTo>
                  <a:pt x="15216" y="17994"/>
                </a:lnTo>
                <a:cubicBezTo>
                  <a:pt x="15216" y="18065"/>
                  <a:pt x="15188" y="18113"/>
                  <a:pt x="15150" y="18113"/>
                </a:cubicBezTo>
                <a:lnTo>
                  <a:pt x="14609" y="18113"/>
                </a:lnTo>
                <a:lnTo>
                  <a:pt x="14594" y="18113"/>
                </a:lnTo>
                <a:cubicBezTo>
                  <a:pt x="14546" y="18113"/>
                  <a:pt x="14515" y="18070"/>
                  <a:pt x="14515" y="18006"/>
                </a:cubicBezTo>
                <a:cubicBezTo>
                  <a:pt x="14515" y="17940"/>
                  <a:pt x="14546" y="17897"/>
                  <a:pt x="14594" y="17898"/>
                </a:cubicBezTo>
                <a:lnTo>
                  <a:pt x="14609" y="17898"/>
                </a:lnTo>
                <a:lnTo>
                  <a:pt x="14794" y="17898"/>
                </a:lnTo>
                <a:lnTo>
                  <a:pt x="14794" y="16639"/>
                </a:lnTo>
                <a:lnTo>
                  <a:pt x="14609" y="16639"/>
                </a:lnTo>
                <a:lnTo>
                  <a:pt x="14594" y="16639"/>
                </a:lnTo>
                <a:cubicBezTo>
                  <a:pt x="14546" y="16637"/>
                  <a:pt x="14515" y="16594"/>
                  <a:pt x="14515" y="16530"/>
                </a:cubicBezTo>
                <a:cubicBezTo>
                  <a:pt x="14515" y="16464"/>
                  <a:pt x="14546" y="16421"/>
                  <a:pt x="14594" y="16421"/>
                </a:cubicBezTo>
                <a:close/>
                <a:moveTo>
                  <a:pt x="16545" y="16421"/>
                </a:moveTo>
                <a:lnTo>
                  <a:pt x="16560" y="16421"/>
                </a:lnTo>
                <a:lnTo>
                  <a:pt x="17025" y="16421"/>
                </a:lnTo>
                <a:cubicBezTo>
                  <a:pt x="17107" y="16421"/>
                  <a:pt x="17168" y="16517"/>
                  <a:pt x="17168" y="16647"/>
                </a:cubicBezTo>
                <a:lnTo>
                  <a:pt x="17168" y="17158"/>
                </a:lnTo>
                <a:cubicBezTo>
                  <a:pt x="17168" y="17285"/>
                  <a:pt x="17107" y="17379"/>
                  <a:pt x="17026" y="17379"/>
                </a:cubicBezTo>
                <a:lnTo>
                  <a:pt x="16609" y="17379"/>
                </a:lnTo>
                <a:lnTo>
                  <a:pt x="16609" y="17898"/>
                </a:lnTo>
                <a:lnTo>
                  <a:pt x="17074" y="17898"/>
                </a:lnTo>
                <a:lnTo>
                  <a:pt x="17087" y="17898"/>
                </a:lnTo>
                <a:cubicBezTo>
                  <a:pt x="17137" y="17898"/>
                  <a:pt x="17168" y="17940"/>
                  <a:pt x="17168" y="18006"/>
                </a:cubicBezTo>
                <a:cubicBezTo>
                  <a:pt x="17168" y="18070"/>
                  <a:pt x="17137" y="18113"/>
                  <a:pt x="17089" y="18113"/>
                </a:cubicBezTo>
                <a:lnTo>
                  <a:pt x="17075" y="18113"/>
                </a:lnTo>
                <a:lnTo>
                  <a:pt x="16466" y="18113"/>
                </a:lnTo>
                <a:lnTo>
                  <a:pt x="16466" y="17379"/>
                </a:lnTo>
                <a:cubicBezTo>
                  <a:pt x="16466" y="17252"/>
                  <a:pt x="16527" y="17158"/>
                  <a:pt x="16609" y="17158"/>
                </a:cubicBezTo>
                <a:lnTo>
                  <a:pt x="17025" y="17158"/>
                </a:lnTo>
                <a:lnTo>
                  <a:pt x="17025" y="16637"/>
                </a:lnTo>
                <a:lnTo>
                  <a:pt x="16560" y="16637"/>
                </a:lnTo>
                <a:lnTo>
                  <a:pt x="16545" y="16637"/>
                </a:lnTo>
                <a:cubicBezTo>
                  <a:pt x="16499" y="16637"/>
                  <a:pt x="16466" y="16594"/>
                  <a:pt x="16466" y="16530"/>
                </a:cubicBezTo>
                <a:cubicBezTo>
                  <a:pt x="16466" y="16464"/>
                  <a:pt x="16497" y="16421"/>
                  <a:pt x="16545" y="16421"/>
                </a:cubicBezTo>
                <a:close/>
                <a:moveTo>
                  <a:pt x="17553" y="16421"/>
                </a:moveTo>
                <a:lnTo>
                  <a:pt x="17568" y="16421"/>
                </a:lnTo>
                <a:lnTo>
                  <a:pt x="18033" y="16421"/>
                </a:lnTo>
                <a:cubicBezTo>
                  <a:pt x="18109" y="16421"/>
                  <a:pt x="18171" y="16506"/>
                  <a:pt x="18171" y="16608"/>
                </a:cubicBezTo>
                <a:lnTo>
                  <a:pt x="18171" y="17080"/>
                </a:lnTo>
                <a:cubicBezTo>
                  <a:pt x="18171" y="17156"/>
                  <a:pt x="18157" y="17211"/>
                  <a:pt x="18121" y="17270"/>
                </a:cubicBezTo>
                <a:cubicBezTo>
                  <a:pt x="18162" y="17341"/>
                  <a:pt x="18175" y="17394"/>
                  <a:pt x="18175" y="17490"/>
                </a:cubicBezTo>
                <a:lnTo>
                  <a:pt x="18175" y="17898"/>
                </a:lnTo>
                <a:cubicBezTo>
                  <a:pt x="18175" y="18020"/>
                  <a:pt x="18114" y="18113"/>
                  <a:pt x="18035" y="18113"/>
                </a:cubicBezTo>
                <a:lnTo>
                  <a:pt x="17570" y="18113"/>
                </a:lnTo>
                <a:lnTo>
                  <a:pt x="17555" y="18113"/>
                </a:lnTo>
                <a:cubicBezTo>
                  <a:pt x="17507" y="18113"/>
                  <a:pt x="17474" y="18070"/>
                  <a:pt x="17474" y="18006"/>
                </a:cubicBezTo>
                <a:cubicBezTo>
                  <a:pt x="17474" y="17940"/>
                  <a:pt x="17507" y="17897"/>
                  <a:pt x="17553" y="17898"/>
                </a:cubicBezTo>
                <a:lnTo>
                  <a:pt x="17568" y="17898"/>
                </a:lnTo>
                <a:lnTo>
                  <a:pt x="18033" y="17898"/>
                </a:lnTo>
                <a:lnTo>
                  <a:pt x="18033" y="17508"/>
                </a:lnTo>
                <a:cubicBezTo>
                  <a:pt x="18035" y="17422"/>
                  <a:pt x="18008" y="17376"/>
                  <a:pt x="17959" y="17376"/>
                </a:cubicBezTo>
                <a:lnTo>
                  <a:pt x="17710" y="17376"/>
                </a:lnTo>
                <a:lnTo>
                  <a:pt x="17695" y="17376"/>
                </a:lnTo>
                <a:cubicBezTo>
                  <a:pt x="17647" y="17376"/>
                  <a:pt x="17616" y="17333"/>
                  <a:pt x="17616" y="17270"/>
                </a:cubicBezTo>
                <a:cubicBezTo>
                  <a:pt x="17616" y="17206"/>
                  <a:pt x="17647" y="17161"/>
                  <a:pt x="17693" y="17161"/>
                </a:cubicBezTo>
                <a:lnTo>
                  <a:pt x="17709" y="17161"/>
                </a:lnTo>
                <a:lnTo>
                  <a:pt x="17959" y="17161"/>
                </a:lnTo>
                <a:cubicBezTo>
                  <a:pt x="18007" y="17161"/>
                  <a:pt x="18031" y="17115"/>
                  <a:pt x="18031" y="17026"/>
                </a:cubicBezTo>
                <a:lnTo>
                  <a:pt x="18031" y="16637"/>
                </a:lnTo>
                <a:lnTo>
                  <a:pt x="17570" y="16637"/>
                </a:lnTo>
                <a:lnTo>
                  <a:pt x="17555" y="16637"/>
                </a:lnTo>
                <a:cubicBezTo>
                  <a:pt x="17507" y="16637"/>
                  <a:pt x="17474" y="16594"/>
                  <a:pt x="17474" y="16530"/>
                </a:cubicBezTo>
                <a:cubicBezTo>
                  <a:pt x="17474" y="16464"/>
                  <a:pt x="17507" y="16421"/>
                  <a:pt x="17553" y="16421"/>
                </a:cubicBezTo>
                <a:close/>
                <a:moveTo>
                  <a:pt x="18629" y="16421"/>
                </a:moveTo>
                <a:cubicBezTo>
                  <a:pt x="18671" y="16421"/>
                  <a:pt x="18698" y="16469"/>
                  <a:pt x="18698" y="16541"/>
                </a:cubicBezTo>
                <a:lnTo>
                  <a:pt x="18698" y="16564"/>
                </a:lnTo>
                <a:lnTo>
                  <a:pt x="18698" y="17342"/>
                </a:lnTo>
                <a:lnTo>
                  <a:pt x="18977" y="17342"/>
                </a:lnTo>
                <a:lnTo>
                  <a:pt x="18977" y="16751"/>
                </a:lnTo>
                <a:lnTo>
                  <a:pt x="18977" y="16727"/>
                </a:lnTo>
                <a:cubicBezTo>
                  <a:pt x="18979" y="16656"/>
                  <a:pt x="19007" y="16608"/>
                  <a:pt x="19050" y="16608"/>
                </a:cubicBezTo>
                <a:cubicBezTo>
                  <a:pt x="19091" y="16608"/>
                  <a:pt x="19119" y="16656"/>
                  <a:pt x="19119" y="16727"/>
                </a:cubicBezTo>
                <a:lnTo>
                  <a:pt x="19119" y="16751"/>
                </a:lnTo>
                <a:lnTo>
                  <a:pt x="19119" y="17342"/>
                </a:lnTo>
                <a:cubicBezTo>
                  <a:pt x="19169" y="17352"/>
                  <a:pt x="19190" y="17385"/>
                  <a:pt x="19190" y="17449"/>
                </a:cubicBezTo>
                <a:cubicBezTo>
                  <a:pt x="19190" y="17504"/>
                  <a:pt x="19159" y="17558"/>
                  <a:pt x="19127" y="17558"/>
                </a:cubicBezTo>
                <a:lnTo>
                  <a:pt x="19121" y="17558"/>
                </a:lnTo>
                <a:lnTo>
                  <a:pt x="19121" y="17968"/>
                </a:lnTo>
                <a:lnTo>
                  <a:pt x="19121" y="17991"/>
                </a:lnTo>
                <a:cubicBezTo>
                  <a:pt x="19119" y="18065"/>
                  <a:pt x="19091" y="18113"/>
                  <a:pt x="19050" y="18113"/>
                </a:cubicBezTo>
                <a:cubicBezTo>
                  <a:pt x="19007" y="18113"/>
                  <a:pt x="18979" y="18065"/>
                  <a:pt x="18979" y="17994"/>
                </a:cubicBezTo>
                <a:lnTo>
                  <a:pt x="18979" y="17970"/>
                </a:lnTo>
                <a:lnTo>
                  <a:pt x="18979" y="17560"/>
                </a:lnTo>
                <a:lnTo>
                  <a:pt x="18558" y="17560"/>
                </a:lnTo>
                <a:lnTo>
                  <a:pt x="18558" y="16569"/>
                </a:lnTo>
                <a:lnTo>
                  <a:pt x="18558" y="16546"/>
                </a:lnTo>
                <a:cubicBezTo>
                  <a:pt x="18558" y="16470"/>
                  <a:pt x="18586" y="16421"/>
                  <a:pt x="18629" y="16421"/>
                </a:cubicBezTo>
                <a:close/>
                <a:moveTo>
                  <a:pt x="7653" y="16424"/>
                </a:moveTo>
                <a:lnTo>
                  <a:pt x="8117" y="16424"/>
                </a:lnTo>
                <a:lnTo>
                  <a:pt x="8132" y="16424"/>
                </a:lnTo>
                <a:cubicBezTo>
                  <a:pt x="8182" y="16421"/>
                  <a:pt x="8213" y="16464"/>
                  <a:pt x="8213" y="16530"/>
                </a:cubicBezTo>
                <a:cubicBezTo>
                  <a:pt x="8213" y="16594"/>
                  <a:pt x="8182" y="16637"/>
                  <a:pt x="8134" y="16637"/>
                </a:cubicBezTo>
                <a:lnTo>
                  <a:pt x="8119" y="16637"/>
                </a:lnTo>
                <a:lnTo>
                  <a:pt x="7796" y="16637"/>
                </a:lnTo>
                <a:lnTo>
                  <a:pt x="7795" y="17163"/>
                </a:lnTo>
                <a:lnTo>
                  <a:pt x="8071" y="17163"/>
                </a:lnTo>
                <a:cubicBezTo>
                  <a:pt x="8153" y="17163"/>
                  <a:pt x="8212" y="17254"/>
                  <a:pt x="8212" y="17376"/>
                </a:cubicBezTo>
                <a:lnTo>
                  <a:pt x="8212" y="17895"/>
                </a:lnTo>
                <a:cubicBezTo>
                  <a:pt x="8212" y="18017"/>
                  <a:pt x="8149" y="18113"/>
                  <a:pt x="8071" y="18113"/>
                </a:cubicBezTo>
                <a:lnTo>
                  <a:pt x="7749" y="18113"/>
                </a:lnTo>
                <a:cubicBezTo>
                  <a:pt x="7726" y="18113"/>
                  <a:pt x="7684" y="18100"/>
                  <a:pt x="7663" y="18084"/>
                </a:cubicBezTo>
                <a:lnTo>
                  <a:pt x="7577" y="18027"/>
                </a:lnTo>
                <a:cubicBezTo>
                  <a:pt x="7529" y="17994"/>
                  <a:pt x="7512" y="17966"/>
                  <a:pt x="7512" y="17913"/>
                </a:cubicBezTo>
                <a:cubicBezTo>
                  <a:pt x="7512" y="17855"/>
                  <a:pt x="7544" y="17807"/>
                  <a:pt x="7580" y="17807"/>
                </a:cubicBezTo>
                <a:cubicBezTo>
                  <a:pt x="7593" y="17807"/>
                  <a:pt x="7606" y="17809"/>
                  <a:pt x="7619" y="17820"/>
                </a:cubicBezTo>
                <a:lnTo>
                  <a:pt x="7634" y="17830"/>
                </a:lnTo>
                <a:lnTo>
                  <a:pt x="7710" y="17882"/>
                </a:lnTo>
                <a:cubicBezTo>
                  <a:pt x="7713" y="17885"/>
                  <a:pt x="7718" y="17887"/>
                  <a:pt x="7724" y="17890"/>
                </a:cubicBezTo>
                <a:cubicBezTo>
                  <a:pt x="7730" y="17892"/>
                  <a:pt x="7732" y="17895"/>
                  <a:pt x="7734" y="17895"/>
                </a:cubicBezTo>
                <a:lnTo>
                  <a:pt x="7752" y="17898"/>
                </a:lnTo>
                <a:lnTo>
                  <a:pt x="7766" y="17898"/>
                </a:lnTo>
                <a:lnTo>
                  <a:pt x="8071" y="17898"/>
                </a:lnTo>
                <a:lnTo>
                  <a:pt x="8071" y="17379"/>
                </a:lnTo>
                <a:lnTo>
                  <a:pt x="7653" y="17379"/>
                </a:lnTo>
                <a:lnTo>
                  <a:pt x="7653" y="16424"/>
                </a:lnTo>
                <a:close/>
                <a:moveTo>
                  <a:pt x="19636" y="16424"/>
                </a:moveTo>
                <a:lnTo>
                  <a:pt x="20100" y="16424"/>
                </a:lnTo>
                <a:lnTo>
                  <a:pt x="20115" y="16424"/>
                </a:lnTo>
                <a:cubicBezTo>
                  <a:pt x="20165" y="16421"/>
                  <a:pt x="20196" y="16464"/>
                  <a:pt x="20196" y="16530"/>
                </a:cubicBezTo>
                <a:cubicBezTo>
                  <a:pt x="20196" y="16594"/>
                  <a:pt x="20165" y="16637"/>
                  <a:pt x="20117" y="16637"/>
                </a:cubicBezTo>
                <a:lnTo>
                  <a:pt x="20102" y="16637"/>
                </a:lnTo>
                <a:lnTo>
                  <a:pt x="19778" y="16637"/>
                </a:lnTo>
                <a:lnTo>
                  <a:pt x="19776" y="17163"/>
                </a:lnTo>
                <a:lnTo>
                  <a:pt x="20053" y="17163"/>
                </a:lnTo>
                <a:cubicBezTo>
                  <a:pt x="20134" y="17163"/>
                  <a:pt x="20195" y="17254"/>
                  <a:pt x="20195" y="17376"/>
                </a:cubicBezTo>
                <a:lnTo>
                  <a:pt x="20195" y="17895"/>
                </a:lnTo>
                <a:cubicBezTo>
                  <a:pt x="20195" y="18017"/>
                  <a:pt x="20131" y="18113"/>
                  <a:pt x="20053" y="18113"/>
                </a:cubicBezTo>
                <a:lnTo>
                  <a:pt x="19732" y="18113"/>
                </a:lnTo>
                <a:cubicBezTo>
                  <a:pt x="19709" y="18113"/>
                  <a:pt x="19667" y="18100"/>
                  <a:pt x="19646" y="18084"/>
                </a:cubicBezTo>
                <a:lnTo>
                  <a:pt x="19560" y="18027"/>
                </a:lnTo>
                <a:cubicBezTo>
                  <a:pt x="19512" y="17994"/>
                  <a:pt x="19494" y="17966"/>
                  <a:pt x="19494" y="17913"/>
                </a:cubicBezTo>
                <a:cubicBezTo>
                  <a:pt x="19494" y="17855"/>
                  <a:pt x="19527" y="17807"/>
                  <a:pt x="19563" y="17807"/>
                </a:cubicBezTo>
                <a:cubicBezTo>
                  <a:pt x="19576" y="17807"/>
                  <a:pt x="19587" y="17809"/>
                  <a:pt x="19600" y="17820"/>
                </a:cubicBezTo>
                <a:lnTo>
                  <a:pt x="19615" y="17830"/>
                </a:lnTo>
                <a:lnTo>
                  <a:pt x="19691" y="17882"/>
                </a:lnTo>
                <a:cubicBezTo>
                  <a:pt x="19695" y="17885"/>
                  <a:pt x="19700" y="17887"/>
                  <a:pt x="19705" y="17890"/>
                </a:cubicBezTo>
                <a:cubicBezTo>
                  <a:pt x="19712" y="17892"/>
                  <a:pt x="19715" y="17895"/>
                  <a:pt x="19717" y="17895"/>
                </a:cubicBezTo>
                <a:lnTo>
                  <a:pt x="19734" y="17898"/>
                </a:lnTo>
                <a:lnTo>
                  <a:pt x="19747" y="17898"/>
                </a:lnTo>
                <a:lnTo>
                  <a:pt x="20053" y="17898"/>
                </a:lnTo>
                <a:lnTo>
                  <a:pt x="20053" y="17379"/>
                </a:lnTo>
                <a:lnTo>
                  <a:pt x="19636" y="17379"/>
                </a:lnTo>
                <a:lnTo>
                  <a:pt x="19636" y="16424"/>
                </a:lnTo>
                <a:close/>
                <a:moveTo>
                  <a:pt x="11767" y="16637"/>
                </a:moveTo>
                <a:lnTo>
                  <a:pt x="11767" y="17161"/>
                </a:lnTo>
                <a:lnTo>
                  <a:pt x="11905" y="17161"/>
                </a:lnTo>
                <a:lnTo>
                  <a:pt x="11905" y="16637"/>
                </a:lnTo>
                <a:lnTo>
                  <a:pt x="11767" y="16637"/>
                </a:lnTo>
                <a:close/>
                <a:moveTo>
                  <a:pt x="1662" y="16639"/>
                </a:moveTo>
                <a:lnTo>
                  <a:pt x="1662" y="17898"/>
                </a:lnTo>
                <a:lnTo>
                  <a:pt x="2082" y="17898"/>
                </a:lnTo>
                <a:lnTo>
                  <a:pt x="2082" y="16639"/>
                </a:lnTo>
                <a:lnTo>
                  <a:pt x="1662" y="16639"/>
                </a:lnTo>
                <a:close/>
                <a:moveTo>
                  <a:pt x="12637" y="16639"/>
                </a:moveTo>
                <a:lnTo>
                  <a:pt x="12637" y="16979"/>
                </a:lnTo>
                <a:lnTo>
                  <a:pt x="13054" y="16979"/>
                </a:lnTo>
                <a:lnTo>
                  <a:pt x="13054" y="16639"/>
                </a:lnTo>
                <a:lnTo>
                  <a:pt x="12637" y="16639"/>
                </a:lnTo>
                <a:close/>
                <a:moveTo>
                  <a:pt x="13645" y="16639"/>
                </a:moveTo>
                <a:lnTo>
                  <a:pt x="13645" y="17898"/>
                </a:lnTo>
                <a:lnTo>
                  <a:pt x="14064" y="17898"/>
                </a:lnTo>
                <a:lnTo>
                  <a:pt x="14064" y="16639"/>
                </a:lnTo>
                <a:lnTo>
                  <a:pt x="13645" y="16639"/>
                </a:lnTo>
                <a:close/>
                <a:moveTo>
                  <a:pt x="11625" y="17379"/>
                </a:moveTo>
                <a:lnTo>
                  <a:pt x="11625" y="17898"/>
                </a:lnTo>
                <a:lnTo>
                  <a:pt x="12046" y="17898"/>
                </a:lnTo>
                <a:lnTo>
                  <a:pt x="12046" y="17379"/>
                </a:lnTo>
                <a:lnTo>
                  <a:pt x="11625" y="17379"/>
                </a:lnTo>
                <a:close/>
                <a:moveTo>
                  <a:pt x="8664" y="17552"/>
                </a:moveTo>
                <a:lnTo>
                  <a:pt x="8664" y="17895"/>
                </a:lnTo>
                <a:lnTo>
                  <a:pt x="9083" y="17895"/>
                </a:lnTo>
                <a:lnTo>
                  <a:pt x="9083" y="17552"/>
                </a:lnTo>
                <a:lnTo>
                  <a:pt x="8664" y="17552"/>
                </a:lnTo>
                <a:close/>
              </a:path>
            </a:pathLst>
          </a:custGeom>
          <a:gradFill>
            <a:gsLst>
              <a:gs pos="0">
                <a:schemeClr val="accent1"/>
              </a:gs>
              <a:gs pos="100000">
                <a:schemeClr val="accent1">
                  <a:hueOff val="373667"/>
                  <a:lumOff val="-17254"/>
                </a:schemeClr>
              </a:gs>
            </a:gsLst>
            <a:lin ang="5400000"/>
          </a:gra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08" name="Rectangle">
            <a:extLst>
              <a:ext uri="{C183D7F6-B498-43B3-948B-1728B52AA6E4}">
                <adec:decorative xmlns:adec="http://schemas.microsoft.com/office/drawing/2017/decorative" val="1"/>
              </a:ext>
            </a:extLst>
          </p:cNvPr>
          <p:cNvSpPr/>
          <p:nvPr/>
        </p:nvSpPr>
        <p:spPr>
          <a:xfrm>
            <a:off x="7953128" y="6450034"/>
            <a:ext cx="1168367" cy="1199059"/>
          </a:xfrm>
          <a:prstGeom prst="rect">
            <a:avLst/>
          </a:prstGeom>
          <a:solidFill>
            <a:srgbClr val="A9A9A9"/>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09" name="Rectangle">
            <a:extLst>
              <a:ext uri="{C183D7F6-B498-43B3-948B-1728B52AA6E4}">
                <adec:decorative xmlns:adec="http://schemas.microsoft.com/office/drawing/2017/decorative" val="1"/>
              </a:ext>
            </a:extLst>
          </p:cNvPr>
          <p:cNvSpPr/>
          <p:nvPr/>
        </p:nvSpPr>
        <p:spPr>
          <a:xfrm>
            <a:off x="9289794" y="6450034"/>
            <a:ext cx="1168368" cy="1199059"/>
          </a:xfrm>
          <a:prstGeom prst="rect">
            <a:avLst/>
          </a:prstGeom>
          <a:solidFill>
            <a:srgbClr val="A9A9A9"/>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10" name="Rectangle">
            <a:extLst>
              <a:ext uri="{C183D7F6-B498-43B3-948B-1728B52AA6E4}">
                <adec:decorative xmlns:adec="http://schemas.microsoft.com/office/drawing/2017/decorative" val="1"/>
              </a:ext>
            </a:extLst>
          </p:cNvPr>
          <p:cNvSpPr/>
          <p:nvPr/>
        </p:nvSpPr>
        <p:spPr>
          <a:xfrm>
            <a:off x="10626461" y="6450034"/>
            <a:ext cx="1168367" cy="1199059"/>
          </a:xfrm>
          <a:prstGeom prst="rect">
            <a:avLst/>
          </a:prstGeom>
          <a:solidFill>
            <a:srgbClr val="A9A9A9"/>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11" name="1"/>
          <p:cNvSpPr txBox="1"/>
          <p:nvPr/>
        </p:nvSpPr>
        <p:spPr>
          <a:xfrm>
            <a:off x="7979536" y="6529073"/>
            <a:ext cx="802892" cy="10409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1">
              <a:defRPr sz="5600"/>
            </a:pPr>
            <a:r>
              <a:t>1</a:t>
            </a:r>
          </a:p>
        </p:txBody>
      </p:sp>
      <p:sp>
        <p:nvSpPr>
          <p:cNvPr id="512" name="Enter Security Code"/>
          <p:cNvSpPr txBox="1"/>
          <p:nvPr/>
        </p:nvSpPr>
        <p:spPr>
          <a:xfrm>
            <a:off x="5736382" y="3603157"/>
            <a:ext cx="6478638"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Enter Security Code</a:t>
            </a:r>
          </a:p>
        </p:txBody>
      </p:sp>
      <p:sp>
        <p:nvSpPr>
          <p:cNvPr id="513" name="|"/>
          <p:cNvSpPr txBox="1"/>
          <p:nvPr/>
        </p:nvSpPr>
        <p:spPr>
          <a:xfrm>
            <a:off x="10078627" y="6571808"/>
            <a:ext cx="272899"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a:t>
            </a:r>
          </a:p>
        </p:txBody>
      </p:sp>
      <p:sp>
        <p:nvSpPr>
          <p:cNvPr id="47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Up Reversal"/>
          <p:cNvSpPr txBox="1">
            <a:spLocks noGrp="1"/>
          </p:cNvSpPr>
          <p:nvPr>
            <p:ph type="title"/>
          </p:nvPr>
        </p:nvSpPr>
        <p:spPr>
          <a:prstGeom prst="rect">
            <a:avLst/>
          </a:prstGeom>
        </p:spPr>
        <p:txBody>
          <a:bodyPr/>
          <a:lstStyle/>
          <a:p>
            <a:r>
              <a:t>Up Reversal </a:t>
            </a:r>
          </a:p>
        </p:txBody>
      </p:sp>
      <p:sp>
        <p:nvSpPr>
          <p:cNvPr id="519" name="Piggy Bank" descr="piggy bank to drag donation amount into"/>
          <p:cNvSpPr/>
          <p:nvPr/>
        </p:nvSpPr>
        <p:spPr>
          <a:xfrm>
            <a:off x="11492268" y="5885627"/>
            <a:ext cx="6092513" cy="3824346"/>
          </a:xfrm>
          <a:custGeom>
            <a:avLst/>
            <a:gdLst/>
            <a:ahLst/>
            <a:cxnLst>
              <a:cxn ang="0">
                <a:pos x="wd2" y="hd2"/>
              </a:cxn>
              <a:cxn ang="5400000">
                <a:pos x="wd2" y="hd2"/>
              </a:cxn>
              <a:cxn ang="10800000">
                <a:pos x="wd2" y="hd2"/>
              </a:cxn>
              <a:cxn ang="16200000">
                <a:pos x="wd2" y="hd2"/>
              </a:cxn>
            </a:cxnLst>
            <a:rect l="0" t="0" r="r" b="b"/>
            <a:pathLst>
              <a:path w="21163" h="21600" extrusionOk="0">
                <a:moveTo>
                  <a:pt x="12587" y="0"/>
                </a:moveTo>
                <a:cubicBezTo>
                  <a:pt x="8555" y="0"/>
                  <a:pt x="6723" y="2256"/>
                  <a:pt x="6086" y="3315"/>
                </a:cubicBezTo>
                <a:cubicBezTo>
                  <a:pt x="5935" y="3565"/>
                  <a:pt x="5683" y="3543"/>
                  <a:pt x="5548" y="3269"/>
                </a:cubicBezTo>
                <a:cubicBezTo>
                  <a:pt x="5210" y="2580"/>
                  <a:pt x="4579" y="1527"/>
                  <a:pt x="3884" y="1527"/>
                </a:cubicBezTo>
                <a:cubicBezTo>
                  <a:pt x="2850" y="1527"/>
                  <a:pt x="3652" y="4548"/>
                  <a:pt x="3652" y="4548"/>
                </a:cubicBezTo>
                <a:cubicBezTo>
                  <a:pt x="3652" y="4548"/>
                  <a:pt x="2493" y="5921"/>
                  <a:pt x="2229" y="7581"/>
                </a:cubicBezTo>
                <a:cubicBezTo>
                  <a:pt x="2033" y="8805"/>
                  <a:pt x="641" y="8562"/>
                  <a:pt x="364" y="8562"/>
                </a:cubicBezTo>
                <a:cubicBezTo>
                  <a:pt x="-65" y="8562"/>
                  <a:pt x="-90" y="9711"/>
                  <a:pt x="162" y="10817"/>
                </a:cubicBezTo>
                <a:cubicBezTo>
                  <a:pt x="414" y="11924"/>
                  <a:pt x="1121" y="12374"/>
                  <a:pt x="1121" y="12374"/>
                </a:cubicBezTo>
                <a:cubicBezTo>
                  <a:pt x="995" y="12579"/>
                  <a:pt x="940" y="12757"/>
                  <a:pt x="1397" y="13358"/>
                </a:cubicBezTo>
                <a:cubicBezTo>
                  <a:pt x="1708" y="13767"/>
                  <a:pt x="2573" y="15312"/>
                  <a:pt x="4854" y="16551"/>
                </a:cubicBezTo>
                <a:cubicBezTo>
                  <a:pt x="5082" y="16675"/>
                  <a:pt x="5218" y="17057"/>
                  <a:pt x="5167" y="17439"/>
                </a:cubicBezTo>
                <a:lnTo>
                  <a:pt x="4702" y="20912"/>
                </a:lnTo>
                <a:cubicBezTo>
                  <a:pt x="4655" y="21267"/>
                  <a:pt x="4822" y="21600"/>
                  <a:pt x="5046" y="21600"/>
                </a:cubicBezTo>
                <a:lnTo>
                  <a:pt x="6770" y="21600"/>
                </a:lnTo>
                <a:cubicBezTo>
                  <a:pt x="6952" y="21600"/>
                  <a:pt x="7117" y="21432"/>
                  <a:pt x="7195" y="21165"/>
                </a:cubicBezTo>
                <a:lnTo>
                  <a:pt x="8037" y="18272"/>
                </a:lnTo>
                <a:cubicBezTo>
                  <a:pt x="8124" y="17974"/>
                  <a:pt x="8318" y="17798"/>
                  <a:pt x="8520" y="17839"/>
                </a:cubicBezTo>
                <a:cubicBezTo>
                  <a:pt x="9682" y="18075"/>
                  <a:pt x="11029" y="18218"/>
                  <a:pt x="12587" y="18218"/>
                </a:cubicBezTo>
                <a:cubicBezTo>
                  <a:pt x="13307" y="18218"/>
                  <a:pt x="13973" y="18115"/>
                  <a:pt x="14586" y="17928"/>
                </a:cubicBezTo>
                <a:cubicBezTo>
                  <a:pt x="14785" y="17867"/>
                  <a:pt x="14987" y="18016"/>
                  <a:pt x="15087" y="18304"/>
                </a:cubicBezTo>
                <a:lnTo>
                  <a:pt x="16087" y="21210"/>
                </a:lnTo>
                <a:cubicBezTo>
                  <a:pt x="16170" y="21452"/>
                  <a:pt x="16326" y="21600"/>
                  <a:pt x="16497" y="21600"/>
                </a:cubicBezTo>
                <a:lnTo>
                  <a:pt x="18243" y="21600"/>
                </a:lnTo>
                <a:cubicBezTo>
                  <a:pt x="18466" y="21600"/>
                  <a:pt x="18632" y="21267"/>
                  <a:pt x="18585" y="20912"/>
                </a:cubicBezTo>
                <a:lnTo>
                  <a:pt x="17934" y="16027"/>
                </a:lnTo>
                <a:cubicBezTo>
                  <a:pt x="17898" y="15757"/>
                  <a:pt x="17954" y="15477"/>
                  <a:pt x="18081" y="15293"/>
                </a:cubicBezTo>
                <a:cubicBezTo>
                  <a:pt x="19709" y="12937"/>
                  <a:pt x="20209" y="9534"/>
                  <a:pt x="19579" y="6535"/>
                </a:cubicBezTo>
                <a:cubicBezTo>
                  <a:pt x="19542" y="6361"/>
                  <a:pt x="19606" y="6175"/>
                  <a:pt x="19716" y="6132"/>
                </a:cubicBezTo>
                <a:cubicBezTo>
                  <a:pt x="20422" y="5855"/>
                  <a:pt x="21510" y="5137"/>
                  <a:pt x="21057" y="3409"/>
                </a:cubicBezTo>
                <a:cubicBezTo>
                  <a:pt x="21016" y="3254"/>
                  <a:pt x="20894" y="3213"/>
                  <a:pt x="20817" y="3325"/>
                </a:cubicBezTo>
                <a:cubicBezTo>
                  <a:pt x="20744" y="3432"/>
                  <a:pt x="20690" y="3550"/>
                  <a:pt x="20648" y="3659"/>
                </a:cubicBezTo>
                <a:cubicBezTo>
                  <a:pt x="20608" y="3765"/>
                  <a:pt x="20510" y="3756"/>
                  <a:pt x="20481" y="3640"/>
                </a:cubicBezTo>
                <a:cubicBezTo>
                  <a:pt x="20393" y="3281"/>
                  <a:pt x="20178" y="2828"/>
                  <a:pt x="19658" y="2927"/>
                </a:cubicBezTo>
                <a:cubicBezTo>
                  <a:pt x="19214" y="3013"/>
                  <a:pt x="19022" y="3455"/>
                  <a:pt x="18950" y="3944"/>
                </a:cubicBezTo>
                <a:cubicBezTo>
                  <a:pt x="18926" y="4113"/>
                  <a:pt x="18794" y="4163"/>
                  <a:pt x="18727" y="4027"/>
                </a:cubicBezTo>
                <a:cubicBezTo>
                  <a:pt x="17574" y="1683"/>
                  <a:pt x="15528" y="0"/>
                  <a:pt x="12587" y="0"/>
                </a:cubicBezTo>
                <a:close/>
                <a:moveTo>
                  <a:pt x="12448" y="1027"/>
                </a:moveTo>
                <a:cubicBezTo>
                  <a:pt x="13136" y="1027"/>
                  <a:pt x="13772" y="1163"/>
                  <a:pt x="14343" y="1427"/>
                </a:cubicBezTo>
                <a:cubicBezTo>
                  <a:pt x="14395" y="1452"/>
                  <a:pt x="14423" y="1545"/>
                  <a:pt x="14402" y="1626"/>
                </a:cubicBezTo>
                <a:lnTo>
                  <a:pt x="14271" y="2126"/>
                </a:lnTo>
                <a:cubicBezTo>
                  <a:pt x="14254" y="2195"/>
                  <a:pt x="14208" y="2230"/>
                  <a:pt x="14164" y="2210"/>
                </a:cubicBezTo>
                <a:cubicBezTo>
                  <a:pt x="13649" y="1978"/>
                  <a:pt x="13073" y="1858"/>
                  <a:pt x="12448" y="1858"/>
                </a:cubicBezTo>
                <a:cubicBezTo>
                  <a:pt x="11524" y="1858"/>
                  <a:pt x="10708" y="2034"/>
                  <a:pt x="10012" y="2382"/>
                </a:cubicBezTo>
                <a:cubicBezTo>
                  <a:pt x="9968" y="2404"/>
                  <a:pt x="9920" y="2371"/>
                  <a:pt x="9902" y="2301"/>
                </a:cubicBezTo>
                <a:lnTo>
                  <a:pt x="9773" y="1801"/>
                </a:lnTo>
                <a:cubicBezTo>
                  <a:pt x="9752" y="1721"/>
                  <a:pt x="9776" y="1628"/>
                  <a:pt x="9827" y="1602"/>
                </a:cubicBezTo>
                <a:cubicBezTo>
                  <a:pt x="10483" y="1268"/>
                  <a:pt x="11341" y="1027"/>
                  <a:pt x="12448" y="1027"/>
                </a:cubicBezTo>
                <a:close/>
                <a:moveTo>
                  <a:pt x="19754" y="3828"/>
                </a:moveTo>
                <a:cubicBezTo>
                  <a:pt x="19782" y="3821"/>
                  <a:pt x="19813" y="3823"/>
                  <a:pt x="19842" y="3836"/>
                </a:cubicBezTo>
                <a:cubicBezTo>
                  <a:pt x="19958" y="3890"/>
                  <a:pt x="20023" y="4100"/>
                  <a:pt x="19987" y="4307"/>
                </a:cubicBezTo>
                <a:cubicBezTo>
                  <a:pt x="19929" y="4638"/>
                  <a:pt x="19691" y="4699"/>
                  <a:pt x="19691" y="4699"/>
                </a:cubicBezTo>
                <a:cubicBezTo>
                  <a:pt x="19691" y="4699"/>
                  <a:pt x="19502" y="4478"/>
                  <a:pt x="19565" y="4113"/>
                </a:cubicBezTo>
                <a:cubicBezTo>
                  <a:pt x="19592" y="3958"/>
                  <a:pt x="19669" y="3850"/>
                  <a:pt x="19754" y="3828"/>
                </a:cubicBezTo>
                <a:close/>
              </a:path>
            </a:pathLst>
          </a:custGeom>
          <a:solidFill>
            <a:srgbClr val="FF80A9"/>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grpSp>
        <p:nvGrpSpPr>
          <p:cNvPr id="528" name="Group" descr="$25 donation"/>
          <p:cNvGrpSpPr/>
          <p:nvPr/>
        </p:nvGrpSpPr>
        <p:grpSpPr>
          <a:xfrm>
            <a:off x="3891873" y="3536926"/>
            <a:ext cx="1906788" cy="1790133"/>
            <a:chOff x="0" y="0"/>
            <a:chExt cx="1906787" cy="1790131"/>
          </a:xfrm>
        </p:grpSpPr>
        <p:sp>
          <p:nvSpPr>
            <p:cNvPr id="526" name="Oval"/>
            <p:cNvSpPr/>
            <p:nvPr/>
          </p:nvSpPr>
          <p:spPr>
            <a:xfrm>
              <a:off x="0" y="0"/>
              <a:ext cx="1906788" cy="179013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527" name="$25"/>
            <p:cNvSpPr txBox="1"/>
            <p:nvPr/>
          </p:nvSpPr>
          <p:spPr>
            <a:xfrm>
              <a:off x="303102" y="416431"/>
              <a:ext cx="1300583" cy="9572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600"/>
              </a:lvl1pPr>
            </a:lstStyle>
            <a:p>
              <a:r>
                <a:t>$25</a:t>
              </a:r>
            </a:p>
          </p:txBody>
        </p:sp>
      </p:grpSp>
      <p:grpSp>
        <p:nvGrpSpPr>
          <p:cNvPr id="522" name="Group" descr="$50 donation"/>
          <p:cNvGrpSpPr/>
          <p:nvPr/>
        </p:nvGrpSpPr>
        <p:grpSpPr>
          <a:xfrm>
            <a:off x="3891873" y="6155378"/>
            <a:ext cx="1906788" cy="1790132"/>
            <a:chOff x="0" y="0"/>
            <a:chExt cx="1906787" cy="1790131"/>
          </a:xfrm>
        </p:grpSpPr>
        <p:sp>
          <p:nvSpPr>
            <p:cNvPr id="520" name="Oval"/>
            <p:cNvSpPr/>
            <p:nvPr/>
          </p:nvSpPr>
          <p:spPr>
            <a:xfrm>
              <a:off x="0" y="0"/>
              <a:ext cx="1906788" cy="179013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521" name="$50"/>
            <p:cNvSpPr txBox="1"/>
            <p:nvPr/>
          </p:nvSpPr>
          <p:spPr>
            <a:xfrm>
              <a:off x="303102" y="416430"/>
              <a:ext cx="1300583" cy="9572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600"/>
              </a:lvl1pPr>
            </a:lstStyle>
            <a:p>
              <a:r>
                <a:t>$50</a:t>
              </a:r>
            </a:p>
          </p:txBody>
        </p:sp>
      </p:grpSp>
      <p:grpSp>
        <p:nvGrpSpPr>
          <p:cNvPr id="525" name="Group" descr="$100 donation"/>
          <p:cNvGrpSpPr/>
          <p:nvPr/>
        </p:nvGrpSpPr>
        <p:grpSpPr>
          <a:xfrm>
            <a:off x="3891873" y="8896293"/>
            <a:ext cx="1906788" cy="1790132"/>
            <a:chOff x="0" y="0"/>
            <a:chExt cx="1906787" cy="1790131"/>
          </a:xfrm>
        </p:grpSpPr>
        <p:sp>
          <p:nvSpPr>
            <p:cNvPr id="523" name="Oval"/>
            <p:cNvSpPr/>
            <p:nvPr/>
          </p:nvSpPr>
          <p:spPr>
            <a:xfrm>
              <a:off x="0" y="0"/>
              <a:ext cx="1906788" cy="1790132"/>
            </a:xfrm>
            <a:prstGeom prst="ellipse">
              <a:avLst/>
            </a:prstGeom>
            <a:solidFill>
              <a:schemeClr val="accent4"/>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524" name="$100"/>
            <p:cNvSpPr txBox="1"/>
            <p:nvPr/>
          </p:nvSpPr>
          <p:spPr>
            <a:xfrm>
              <a:off x="105388" y="416430"/>
              <a:ext cx="1696010" cy="9572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600"/>
              </a:lvl1pPr>
            </a:lstStyle>
            <a:p>
              <a:r>
                <a:t>$100</a:t>
              </a:r>
            </a:p>
          </p:txBody>
        </p:sp>
      </p:grpSp>
      <p:grpSp>
        <p:nvGrpSpPr>
          <p:cNvPr id="537" name="Group" descr="confirmation dialog"/>
          <p:cNvGrpSpPr/>
          <p:nvPr/>
        </p:nvGrpSpPr>
        <p:grpSpPr>
          <a:xfrm>
            <a:off x="10594233" y="5346751"/>
            <a:ext cx="6988032" cy="4335504"/>
            <a:chOff x="0" y="0"/>
            <a:chExt cx="6988030" cy="4335502"/>
          </a:xfrm>
        </p:grpSpPr>
        <p:sp>
          <p:nvSpPr>
            <p:cNvPr id="529" name="Rectangle"/>
            <p:cNvSpPr/>
            <p:nvPr/>
          </p:nvSpPr>
          <p:spPr>
            <a:xfrm>
              <a:off x="0" y="0"/>
              <a:ext cx="6988031" cy="4335503"/>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530" name="Are you Sure?"/>
            <p:cNvSpPr txBox="1"/>
            <p:nvPr/>
          </p:nvSpPr>
          <p:spPr>
            <a:xfrm>
              <a:off x="1578296" y="1782155"/>
              <a:ext cx="3831439" cy="7711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400"/>
              </a:lvl1pPr>
            </a:lstStyle>
            <a:p>
              <a:r>
                <a:t>Are you Sure?</a:t>
              </a:r>
            </a:p>
          </p:txBody>
        </p:sp>
        <p:sp>
          <p:nvSpPr>
            <p:cNvPr id="531" name="Confirmation"/>
            <p:cNvSpPr txBox="1"/>
            <p:nvPr/>
          </p:nvSpPr>
          <p:spPr>
            <a:xfrm>
              <a:off x="179277" y="87888"/>
              <a:ext cx="4551478" cy="9572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5600"/>
              </a:lvl1pPr>
            </a:lstStyle>
            <a:p>
              <a:r>
                <a:t>Confirmation</a:t>
              </a:r>
            </a:p>
          </p:txBody>
        </p:sp>
        <p:sp>
          <p:nvSpPr>
            <p:cNvPr id="532" name="Submit"/>
            <p:cNvSpPr txBox="1"/>
            <p:nvPr/>
          </p:nvSpPr>
          <p:spPr>
            <a:xfrm>
              <a:off x="5183390" y="3290343"/>
              <a:ext cx="1397890" cy="5604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r>
                <a:t>Submit</a:t>
              </a:r>
            </a:p>
          </p:txBody>
        </p:sp>
        <p:sp>
          <p:nvSpPr>
            <p:cNvPr id="533" name="Cancel"/>
            <p:cNvSpPr txBox="1"/>
            <p:nvPr/>
          </p:nvSpPr>
          <p:spPr>
            <a:xfrm>
              <a:off x="3277852" y="3290343"/>
              <a:ext cx="1376935" cy="5604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r>
                <a:t>Cancel</a:t>
              </a:r>
            </a:p>
          </p:txBody>
        </p:sp>
        <p:sp>
          <p:nvSpPr>
            <p:cNvPr id="534" name="x"/>
            <p:cNvSpPr txBox="1"/>
            <p:nvPr/>
          </p:nvSpPr>
          <p:spPr>
            <a:xfrm>
              <a:off x="6424364" y="93855"/>
              <a:ext cx="318898" cy="5604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r>
                <a:t>x</a:t>
              </a:r>
            </a:p>
          </p:txBody>
        </p:sp>
        <p:sp>
          <p:nvSpPr>
            <p:cNvPr id="535" name="Rounded Rectangle"/>
            <p:cNvSpPr/>
            <p:nvPr/>
          </p:nvSpPr>
          <p:spPr>
            <a:xfrm>
              <a:off x="3151997" y="3184972"/>
              <a:ext cx="1628646" cy="771192"/>
            </a:xfrm>
            <a:prstGeom prst="roundRect">
              <a:avLst>
                <a:gd name="adj" fmla="val 24702"/>
              </a:avLst>
            </a:prstGeom>
            <a:noFill/>
            <a:ln w="63500" cap="flat">
              <a:solidFill>
                <a:srgbClr val="000000"/>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536" name="Rounded Rectangle"/>
            <p:cNvSpPr/>
            <p:nvPr/>
          </p:nvSpPr>
          <p:spPr>
            <a:xfrm>
              <a:off x="5068012" y="3224651"/>
              <a:ext cx="1628646" cy="771192"/>
            </a:xfrm>
            <a:prstGeom prst="roundRect">
              <a:avLst>
                <a:gd name="adj" fmla="val 24702"/>
              </a:avLst>
            </a:prstGeom>
            <a:noFill/>
            <a:ln w="63500" cap="flat">
              <a:solidFill>
                <a:srgbClr val="000000"/>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sp>
        <p:nvSpPr>
          <p:cNvPr id="538" name="drag and drop starts on down event but is canceled if release (up event)"/>
          <p:cNvSpPr txBox="1"/>
          <p:nvPr/>
        </p:nvSpPr>
        <p:spPr>
          <a:xfrm>
            <a:off x="10359945" y="10741561"/>
            <a:ext cx="13111354"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stStyle>
          <a:p>
            <a:r>
              <a:t>drag and drop starts on down event but is canceled if release (up event)</a:t>
            </a:r>
          </a:p>
        </p:txBody>
      </p:sp>
      <p:sp>
        <p:nvSpPr>
          <p:cNvPr id="539" name="there is confirmation before the action completes"/>
          <p:cNvSpPr txBox="1"/>
          <p:nvPr/>
        </p:nvSpPr>
        <p:spPr>
          <a:xfrm>
            <a:off x="10412578" y="11568357"/>
            <a:ext cx="908723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stStyle>
          <a:p>
            <a:r>
              <a:t>there is confirmation before the action completes</a:t>
            </a:r>
          </a:p>
        </p:txBody>
      </p:sp>
      <p:sp>
        <p:nvSpPr>
          <p:cNvPr id="51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47839 -0.210488 0.197082 -0.277285 0.295281 -0.132160 C 0.300540 -0.124388 0.305517 -0.116032 0.310182 -0.107143" pathEditMode="relative">
                                      <p:cBhvr>
                                        <p:cTn id="6" dur="1000" fill="hold"/>
                                        <p:tgtEl>
                                          <p:spTgt spid="52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310182 -0.107143 L 0.000778 -0.000902" pathEditMode="relative">
                                      <p:cBhvr>
                                        <p:cTn id="10" dur="1000" fill="hold"/>
                                        <p:tgtEl>
                                          <p:spTgt spid="5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8"/>
                                        </p:tgtEl>
                                        <p:attrNameLst>
                                          <p:attrName>style.visibility</p:attrName>
                                        </p:attrNameLst>
                                      </p:cBhvr>
                                      <p:to>
                                        <p:strVal val="visible"/>
                                      </p:to>
                                    </p:set>
                                  </p:childTnLst>
                                </p:cTn>
                              </p:par>
                            </p:childTnLst>
                          </p:cTn>
                        </p:par>
                        <p:par>
                          <p:cTn id="15" fill="hold">
                            <p:stCondLst>
                              <p:cond delay="0"/>
                            </p:stCondLst>
                            <p:childTnLst>
                              <p:par>
                                <p:cTn id="16" presetID="-1" presetClass="path" presetSubtype="0" accel="50000" decel="50000" fill="hold" nodeType="afterEffect">
                                  <p:stCondLst>
                                    <p:cond delay="0"/>
                                  </p:stCondLst>
                                  <p:childTnLst>
                                    <p:animMotion origin="layout" path="M 0.000000 0.000000 C 0.038738 -0.046957 0.074280 -0.101669 0.105945 -0.163141 C 0.172365 -0.292083 0.240916 -0.448681 0.332823 -0.407376 C 0.395918 -0.379020 0.432913 -0.262730 0.414094 -0.151975" pathEditMode="relative">
                                      <p:cBhvr>
                                        <p:cTn id="17" dur="1000" fill="hold"/>
                                        <p:tgtEl>
                                          <p:spTgt spid="525"/>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5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5" animBg="1" advAuto="0"/>
      <p:bldP spid="538" grpId="3" animBg="1" advAuto="0"/>
      <p:bldP spid="539" grpId="6"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Essential"/>
          <p:cNvSpPr txBox="1">
            <a:spLocks noGrp="1"/>
          </p:cNvSpPr>
          <p:nvPr>
            <p:ph type="title"/>
          </p:nvPr>
        </p:nvSpPr>
        <p:spPr>
          <a:prstGeom prst="rect">
            <a:avLst/>
          </a:prstGeom>
        </p:spPr>
        <p:txBody>
          <a:bodyPr/>
          <a:lstStyle/>
          <a:p>
            <a:r>
              <a:t>Essential</a:t>
            </a:r>
          </a:p>
        </p:txBody>
      </p:sp>
      <p:pic>
        <p:nvPicPr>
          <p:cNvPr id="546" name="whack-a-mole game" descr="whack-a-mole game"/>
          <p:cNvPicPr>
            <a:picLocks noChangeAspect="1"/>
          </p:cNvPicPr>
          <p:nvPr/>
        </p:nvPicPr>
        <p:blipFill>
          <a:blip r:embed="rId3"/>
          <a:stretch>
            <a:fillRect/>
          </a:stretch>
        </p:blipFill>
        <p:spPr>
          <a:xfrm>
            <a:off x="3835616" y="2662636"/>
            <a:ext cx="17449705" cy="9815460"/>
          </a:xfrm>
          <a:prstGeom prst="rect">
            <a:avLst/>
          </a:prstGeom>
          <a:ln w="12700">
            <a:miter lim="400000"/>
          </a:ln>
        </p:spPr>
      </p:pic>
      <p:sp>
        <p:nvSpPr>
          <p:cNvPr id="54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Who Benefits?"/>
          <p:cNvSpPr txBox="1">
            <a:spLocks noGrp="1"/>
          </p:cNvSpPr>
          <p:nvPr>
            <p:ph type="title"/>
          </p:nvPr>
        </p:nvSpPr>
        <p:spPr>
          <a:prstGeom prst="rect">
            <a:avLst/>
          </a:prstGeom>
        </p:spPr>
        <p:txBody>
          <a:bodyPr/>
          <a:lstStyle/>
          <a:p>
            <a:r>
              <a:t>Who Benefits?</a:t>
            </a:r>
          </a:p>
        </p:txBody>
      </p:sp>
      <p:pic>
        <p:nvPicPr>
          <p:cNvPr id="552" name="Michael J. Fox" descr="Michael J. Fox"/>
          <p:cNvPicPr>
            <a:picLocks noChangeAspect="1"/>
          </p:cNvPicPr>
          <p:nvPr/>
        </p:nvPicPr>
        <p:blipFill>
          <a:blip r:embed="rId3"/>
          <a:stretch>
            <a:fillRect/>
          </a:stretch>
        </p:blipFill>
        <p:spPr>
          <a:xfrm>
            <a:off x="8870255" y="2565708"/>
            <a:ext cx="6643490" cy="10849974"/>
          </a:xfrm>
          <a:prstGeom prst="rect">
            <a:avLst/>
          </a:prstGeom>
          <a:ln w="12700">
            <a:miter lim="400000"/>
          </a:ln>
        </p:spPr>
      </p:pic>
      <p:sp>
        <p:nvSpPr>
          <p:cNvPr id="553" name="CC by 2.0 Thomas Atilla Lewis"/>
          <p:cNvSpPr txBox="1"/>
          <p:nvPr/>
        </p:nvSpPr>
        <p:spPr>
          <a:xfrm>
            <a:off x="11516482" y="12724662"/>
            <a:ext cx="3768091" cy="4117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000">
                <a:solidFill>
                  <a:srgbClr val="FFFFFF"/>
                </a:solidFill>
              </a:defRPr>
            </a:pPr>
            <a:r>
              <a:t>CC by 2.0 </a:t>
            </a:r>
            <a:r>
              <a:rPr u="sng">
                <a:hlinkClick r:id="rId4"/>
              </a:rPr>
              <a:t>Thomas Atilla Lewis</a:t>
            </a:r>
          </a:p>
        </p:txBody>
      </p:sp>
      <p:sp>
        <p:nvSpPr>
          <p:cNvPr id="55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2.5.2 Summary"/>
          <p:cNvSpPr txBox="1">
            <a:spLocks noGrp="1"/>
          </p:cNvSpPr>
          <p:nvPr>
            <p:ph type="title"/>
          </p:nvPr>
        </p:nvSpPr>
        <p:spPr>
          <a:prstGeom prst="rect">
            <a:avLst/>
          </a:prstGeom>
        </p:spPr>
        <p:txBody>
          <a:bodyPr/>
          <a:lstStyle/>
          <a:p>
            <a:r>
              <a:t>2.5.2 Summary </a:t>
            </a:r>
          </a:p>
        </p:txBody>
      </p:sp>
      <p:sp>
        <p:nvSpPr>
          <p:cNvPr id="559" name="Use built in event handlers where possible.…"/>
          <p:cNvSpPr txBox="1"/>
          <p:nvPr/>
        </p:nvSpPr>
        <p:spPr>
          <a:xfrm>
            <a:off x="5036586" y="4476750"/>
            <a:ext cx="15400912" cy="4762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740833" indent="-740833" algn="l">
              <a:spcBef>
                <a:spcPts val="1600"/>
              </a:spcBef>
              <a:buSzPct val="125000"/>
              <a:buChar char="•"/>
              <a:defRPr sz="5600" b="0">
                <a:latin typeface="Helvetica"/>
                <a:ea typeface="Helvetica"/>
                <a:cs typeface="Helvetica"/>
                <a:sym typeface="Helvetica"/>
              </a:defRPr>
            </a:pPr>
            <a:r>
              <a:t>Use built in event handlers where possible.</a:t>
            </a:r>
          </a:p>
          <a:p>
            <a:pPr marL="740833" indent="-740833" algn="l">
              <a:spcBef>
                <a:spcPts val="1600"/>
              </a:spcBef>
              <a:buSzPct val="125000"/>
              <a:buChar char="•"/>
              <a:defRPr sz="5600" b="0">
                <a:latin typeface="Helvetica"/>
                <a:ea typeface="Helvetica"/>
                <a:cs typeface="Helvetica"/>
                <a:sym typeface="Helvetica"/>
              </a:defRPr>
            </a:pPr>
            <a:r>
              <a:t>Custom Controls - make action happen on up event and provide a mechanism to abort or undo</a:t>
            </a:r>
          </a:p>
        </p:txBody>
      </p:sp>
      <p:sp>
        <p:nvSpPr>
          <p:cNvPr id="55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2.5.3 Label in Name – Level A"/>
          <p:cNvSpPr txBox="1">
            <a:spLocks noGrp="1"/>
          </p:cNvSpPr>
          <p:nvPr>
            <p:ph type="title"/>
          </p:nvPr>
        </p:nvSpPr>
        <p:spPr>
          <a:xfrm>
            <a:off x="1482533" y="355600"/>
            <a:ext cx="21005801" cy="2286000"/>
          </a:xfrm>
          <a:prstGeom prst="rect">
            <a:avLst/>
          </a:prstGeom>
        </p:spPr>
        <p:txBody>
          <a:bodyPr/>
          <a:lstStyle/>
          <a:p>
            <a:r>
              <a:t>2.5.3 Label in Name – Level A</a:t>
            </a:r>
          </a:p>
        </p:txBody>
      </p:sp>
      <p:sp>
        <p:nvSpPr>
          <p:cNvPr id="563" name="For user interface components with labels that include text or images of text, the name contains the text that is presented visually"/>
          <p:cNvSpPr txBox="1"/>
          <p:nvPr/>
        </p:nvSpPr>
        <p:spPr>
          <a:xfrm>
            <a:off x="3932212" y="4259624"/>
            <a:ext cx="16933918"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For user interface components with labels that include text or images of text, the name contains the text that is presented visually</a:t>
            </a:r>
          </a:p>
        </p:txBody>
      </p:sp>
      <p:sp>
        <p:nvSpPr>
          <p:cNvPr id="564" name="NOTE…"/>
          <p:cNvSpPr txBox="1"/>
          <p:nvPr/>
        </p:nvSpPr>
        <p:spPr>
          <a:xfrm>
            <a:off x="3556912" y="8280789"/>
            <a:ext cx="17684518" cy="14478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4400" b="0">
                <a:solidFill>
                  <a:schemeClr val="accent3">
                    <a:hueOff val="557972"/>
                    <a:lumOff val="-12549"/>
                  </a:schemeClr>
                </a:solidFill>
                <a:latin typeface="Helvetica"/>
                <a:ea typeface="Helvetica"/>
                <a:cs typeface="Helvetica"/>
                <a:sym typeface="Helvetica"/>
              </a:defRPr>
            </a:pPr>
            <a:r>
              <a:t>NOTE</a:t>
            </a:r>
          </a:p>
          <a:p>
            <a:pPr algn="l" defTabSz="457200">
              <a:defRPr sz="4400" b="0">
                <a:latin typeface="Helvetica"/>
                <a:ea typeface="Helvetica"/>
                <a:cs typeface="Helvetica"/>
                <a:sym typeface="Helvetica"/>
              </a:defRPr>
            </a:pPr>
            <a:r>
              <a:t>A best practice is to have the text of the label at the start of the name.</a:t>
            </a:r>
          </a:p>
        </p:txBody>
      </p:sp>
      <p:sp>
        <p:nvSpPr>
          <p:cNvPr id="56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2008"/>
          <p:cNvSpPr txBox="1"/>
          <p:nvPr/>
        </p:nvSpPr>
        <p:spPr>
          <a:xfrm>
            <a:off x="9445294" y="10162879"/>
            <a:ext cx="1721448" cy="95727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5600">
                <a:solidFill>
                  <a:srgbClr val="FFFFFF"/>
                </a:solidFill>
              </a:defRPr>
            </a:lvl1pPr>
          </a:lstStyle>
          <a:p>
            <a:r>
              <a:t>2008</a:t>
            </a:r>
          </a:p>
        </p:txBody>
      </p:sp>
      <p:sp>
        <p:nvSpPr>
          <p:cNvPr id="184" name="Computer" descr="computer graphic containing various technology symbols"/>
          <p:cNvSpPr/>
          <p:nvPr/>
        </p:nvSpPr>
        <p:spPr>
          <a:xfrm>
            <a:off x="1971098" y="353332"/>
            <a:ext cx="16669841" cy="13452269"/>
          </a:xfrm>
          <a:custGeom>
            <a:avLst/>
            <a:gdLst/>
            <a:ahLst/>
            <a:cxnLst>
              <a:cxn ang="0">
                <a:pos x="wd2" y="hd2"/>
              </a:cxn>
              <a:cxn ang="5400000">
                <a:pos x="wd2" y="hd2"/>
              </a:cxn>
              <a:cxn ang="10800000">
                <a:pos x="wd2" y="hd2"/>
              </a:cxn>
              <a:cxn ang="16200000">
                <a:pos x="wd2" y="hd2"/>
              </a:cxn>
            </a:cxnLst>
            <a:rect l="0" t="0" r="r" b="b"/>
            <a:pathLst>
              <a:path w="21595" h="21600"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1C2848"/>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182" name="Rectangle">
            <a:extLst>
              <a:ext uri="{C183D7F6-B498-43B3-948B-1728B52AA6E4}">
                <adec:decorative xmlns:adec="http://schemas.microsoft.com/office/drawing/2017/decorative" val="1"/>
              </a:ext>
            </a:extLst>
          </p:cNvPr>
          <p:cNvSpPr/>
          <p:nvPr/>
        </p:nvSpPr>
        <p:spPr>
          <a:xfrm>
            <a:off x="2922530" y="1430662"/>
            <a:ext cx="14766977" cy="8443821"/>
          </a:xfrm>
          <a:prstGeom prst="rect">
            <a:avLst/>
          </a:prstGeom>
          <a:solidFill>
            <a:srgbClr val="FFFFFF"/>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grpSp>
        <p:nvGrpSpPr>
          <p:cNvPr id="192" name="Group" descr="HTML, JS, CSS, Flash, SVG, WAI-ARIA technologies"/>
          <p:cNvGrpSpPr/>
          <p:nvPr/>
        </p:nvGrpSpPr>
        <p:grpSpPr>
          <a:xfrm>
            <a:off x="4750804" y="2461744"/>
            <a:ext cx="11504938" cy="5805853"/>
            <a:chOff x="0" y="0"/>
            <a:chExt cx="11504936" cy="5805852"/>
          </a:xfrm>
        </p:grpSpPr>
        <p:pic>
          <p:nvPicPr>
            <p:cNvPr id="187" name="WAI-ARIA " descr="WAI-ARIA"/>
            <p:cNvPicPr>
              <a:picLocks noChangeAspect="1"/>
            </p:cNvPicPr>
            <p:nvPr/>
          </p:nvPicPr>
          <p:blipFill>
            <a:blip r:embed="rId3">
              <a:alphaModFix amt="54603"/>
            </a:blip>
            <a:stretch>
              <a:fillRect/>
            </a:stretch>
          </p:blipFill>
          <p:spPr>
            <a:xfrm>
              <a:off x="7198039" y="1381375"/>
              <a:ext cx="2023009" cy="1370427"/>
            </a:xfrm>
            <a:prstGeom prst="rect">
              <a:avLst/>
            </a:prstGeom>
            <a:ln w="12700" cap="flat">
              <a:noFill/>
              <a:miter lim="400000"/>
            </a:ln>
            <a:effectLst/>
          </p:spPr>
        </p:pic>
        <p:pic>
          <p:nvPicPr>
            <p:cNvPr id="188" name="SVG Logo&#10;" descr="SVG Logo"/>
            <p:cNvPicPr>
              <a:picLocks noChangeAspect="1"/>
            </p:cNvPicPr>
            <p:nvPr/>
          </p:nvPicPr>
          <p:blipFill>
            <a:blip r:embed="rId4">
              <a:alphaModFix amt="37338"/>
            </a:blip>
            <a:stretch>
              <a:fillRect/>
            </a:stretch>
          </p:blipFill>
          <p:spPr>
            <a:xfrm>
              <a:off x="7311925" y="4342542"/>
              <a:ext cx="1463311" cy="1463311"/>
            </a:xfrm>
            <a:prstGeom prst="rect">
              <a:avLst/>
            </a:prstGeom>
            <a:ln w="12700" cap="flat">
              <a:noFill/>
              <a:miter lim="400000"/>
            </a:ln>
            <a:effectLst/>
          </p:spPr>
        </p:pic>
        <p:pic>
          <p:nvPicPr>
            <p:cNvPr id="189" name="HTML, JavaScript, CSS&#10;&#10;" descr="HTML, JavaScript, CS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5611105" cy="3105212"/>
            </a:xfrm>
            <a:prstGeom prst="rect">
              <a:avLst/>
            </a:prstGeom>
            <a:ln w="12700" cap="flat">
              <a:noFill/>
              <a:miter lim="400000"/>
            </a:ln>
            <a:effectLst/>
          </p:spPr>
        </p:pic>
        <p:pic>
          <p:nvPicPr>
            <p:cNvPr id="190" name="question-mark-2901642_1920.png" descr="question-mark-2901642_1920.png"/>
            <p:cNvPicPr>
              <a:picLocks noChangeAspect="1"/>
            </p:cNvPicPr>
            <p:nvPr/>
          </p:nvPicPr>
          <p:blipFill>
            <a:blip r:embed="rId6"/>
            <a:stretch>
              <a:fillRect/>
            </a:stretch>
          </p:blipFill>
          <p:spPr>
            <a:xfrm>
              <a:off x="9925538" y="3190992"/>
              <a:ext cx="1579399" cy="1213341"/>
            </a:xfrm>
            <a:prstGeom prst="rect">
              <a:avLst/>
            </a:prstGeom>
            <a:ln w="12700" cap="flat">
              <a:noFill/>
              <a:miter lim="400000"/>
            </a:ln>
            <a:effectLst/>
          </p:spPr>
        </p:pic>
        <p:pic>
          <p:nvPicPr>
            <p:cNvPr id="191" name="Aibj8eb8T.png" descr="Aibj8eb8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0605" y="4145729"/>
              <a:ext cx="1309896" cy="1309895"/>
            </a:xfrm>
            <a:prstGeom prst="rect">
              <a:avLst/>
            </a:prstGeom>
            <a:ln w="12700" cap="flat">
              <a:noFill/>
              <a:miter lim="400000"/>
            </a:ln>
            <a:effectLst/>
          </p:spPr>
        </p:pic>
      </p:grpSp>
      <p:sp>
        <p:nvSpPr>
          <p:cNvPr id="185" name="Phone" descr="iphone"/>
          <p:cNvSpPr/>
          <p:nvPr/>
        </p:nvSpPr>
        <p:spPr>
          <a:xfrm>
            <a:off x="20450571" y="4877116"/>
            <a:ext cx="1923766" cy="3961768"/>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1C2848"/>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183"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Name"/>
          <p:cNvSpPr txBox="1">
            <a:spLocks noGrp="1"/>
          </p:cNvSpPr>
          <p:nvPr>
            <p:ph type="title"/>
          </p:nvPr>
        </p:nvSpPr>
        <p:spPr>
          <a:xfrm>
            <a:off x="2044700" y="838200"/>
            <a:ext cx="9086444" cy="2286000"/>
          </a:xfrm>
          <a:prstGeom prst="rect">
            <a:avLst/>
          </a:prstGeom>
        </p:spPr>
        <p:txBody>
          <a:bodyPr/>
          <a:lstStyle/>
          <a:p>
            <a:r>
              <a:t>Name</a:t>
            </a:r>
          </a:p>
        </p:txBody>
      </p:sp>
      <p:sp>
        <p:nvSpPr>
          <p:cNvPr id="567" name="NOT the name attribute…"/>
          <p:cNvSpPr txBox="1">
            <a:spLocks noGrp="1"/>
          </p:cNvSpPr>
          <p:nvPr>
            <p:ph type="body" sz="half" idx="1"/>
          </p:nvPr>
        </p:nvSpPr>
        <p:spPr>
          <a:xfrm>
            <a:off x="2044700" y="3149600"/>
            <a:ext cx="9086444" cy="9296400"/>
          </a:xfrm>
          <a:prstGeom prst="rect">
            <a:avLst/>
          </a:prstGeom>
        </p:spPr>
        <p:txBody>
          <a:bodyPr/>
          <a:lstStyle/>
          <a:p>
            <a:r>
              <a:t>NOT the name attribute</a:t>
            </a:r>
          </a:p>
          <a:p>
            <a:r>
              <a:t>Identifies to AT</a:t>
            </a:r>
          </a:p>
          <a:p>
            <a:r>
              <a:t>May be same as label</a:t>
            </a:r>
          </a:p>
          <a:p>
            <a:r>
              <a:t>alt-text</a:t>
            </a:r>
          </a:p>
          <a:p>
            <a:r>
              <a:t>aria-label</a:t>
            </a:r>
          </a:p>
          <a:p>
            <a:r>
              <a:t>aria-labelledby</a:t>
            </a:r>
          </a:p>
        </p:txBody>
      </p:sp>
      <p:sp>
        <p:nvSpPr>
          <p:cNvPr id="570" name="Label"/>
          <p:cNvSpPr txBox="1"/>
          <p:nvPr/>
        </p:nvSpPr>
        <p:spPr>
          <a:xfrm>
            <a:off x="13219490" y="838200"/>
            <a:ext cx="9086445"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defRPr sz="11200" b="0">
                <a:solidFill>
                  <a:srgbClr val="6E2F75"/>
                </a:solidFill>
                <a:latin typeface="+mj-lt"/>
                <a:ea typeface="+mj-ea"/>
                <a:cs typeface="+mj-cs"/>
                <a:sym typeface="Mr Eaves XL Mod Nar OT Reg"/>
              </a:defRPr>
            </a:lvl1pPr>
          </a:lstStyle>
          <a:p>
            <a:r>
              <a:t>Label</a:t>
            </a:r>
          </a:p>
        </p:txBody>
      </p:sp>
      <p:sp>
        <p:nvSpPr>
          <p:cNvPr id="569" name="Identifies a control…"/>
          <p:cNvSpPr txBox="1"/>
          <p:nvPr/>
        </p:nvSpPr>
        <p:spPr>
          <a:xfrm>
            <a:off x="13219490" y="3278284"/>
            <a:ext cx="9086445" cy="9296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marL="635000" indent="-635000" algn="l">
              <a:spcBef>
                <a:spcPts val="1600"/>
              </a:spcBef>
              <a:buSzPct val="125000"/>
              <a:buChar char="•"/>
              <a:defRPr sz="5600" b="0">
                <a:latin typeface="Helvetica"/>
                <a:ea typeface="Helvetica"/>
                <a:cs typeface="Helvetica"/>
                <a:sym typeface="Helvetica"/>
              </a:defRPr>
            </a:pPr>
            <a:r>
              <a:t>Identifies a control</a:t>
            </a:r>
          </a:p>
          <a:p>
            <a:pPr marL="635000" indent="-635000" algn="l">
              <a:spcBef>
                <a:spcPts val="1600"/>
              </a:spcBef>
              <a:buSzPct val="125000"/>
              <a:buChar char="•"/>
              <a:defRPr sz="5600" b="0">
                <a:latin typeface="Helvetica"/>
                <a:ea typeface="Helvetica"/>
                <a:cs typeface="Helvetica"/>
                <a:sym typeface="Helvetica"/>
              </a:defRPr>
            </a:pPr>
            <a:r>
              <a:t>Seen by all users</a:t>
            </a:r>
          </a:p>
          <a:p>
            <a:pPr marL="635000" indent="-635000" algn="l">
              <a:spcBef>
                <a:spcPts val="1600"/>
              </a:spcBef>
              <a:buSzPct val="125000"/>
              <a:buChar char="•"/>
              <a:defRPr sz="5600" b="0">
                <a:latin typeface="Helvetica"/>
                <a:ea typeface="Helvetica"/>
                <a:cs typeface="Helvetica"/>
                <a:sym typeface="Helvetica"/>
              </a:defRPr>
            </a:pPr>
            <a:r>
              <a:t>May be used as name</a:t>
            </a:r>
          </a:p>
          <a:p>
            <a:pPr marL="635000" indent="-635000" algn="l">
              <a:spcBef>
                <a:spcPts val="1600"/>
              </a:spcBef>
              <a:buSzPct val="125000"/>
              <a:buChar char="•"/>
              <a:defRPr sz="5600" b="0">
                <a:latin typeface="Helvetica"/>
                <a:ea typeface="Helvetica"/>
                <a:cs typeface="Helvetica"/>
                <a:sym typeface="Helvetica"/>
              </a:defRPr>
            </a:pPr>
            <a:r>
              <a:t>&lt;label&gt; element</a:t>
            </a:r>
          </a:p>
          <a:p>
            <a:pPr marL="635000" indent="-635000" algn="l">
              <a:spcBef>
                <a:spcPts val="1600"/>
              </a:spcBef>
              <a:buSzPct val="125000"/>
              <a:buChar char="•"/>
              <a:defRPr sz="5600" b="0">
                <a:latin typeface="Helvetica"/>
                <a:ea typeface="Helvetica"/>
                <a:cs typeface="Helvetica"/>
                <a:sym typeface="Helvetica"/>
              </a:defRPr>
            </a:pPr>
            <a:r>
              <a:t>link text</a:t>
            </a:r>
          </a:p>
        </p:txBody>
      </p:sp>
      <p:sp>
        <p:nvSpPr>
          <p:cNvPr id="5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Example"/>
          <p:cNvSpPr txBox="1">
            <a:spLocks noGrp="1"/>
          </p:cNvSpPr>
          <p:nvPr>
            <p:ph type="title"/>
          </p:nvPr>
        </p:nvSpPr>
        <p:spPr>
          <a:prstGeom prst="rect">
            <a:avLst/>
          </a:prstGeom>
        </p:spPr>
        <p:txBody>
          <a:bodyPr/>
          <a:lstStyle/>
          <a:p>
            <a:r>
              <a:t>Example </a:t>
            </a:r>
          </a:p>
        </p:txBody>
      </p:sp>
      <p:pic>
        <p:nvPicPr>
          <p:cNvPr id="576" name="3 store locations each with a button that says Order Carryout / pickup." descr="3 store locations each with a button that says Order Carryout / pickup."/>
          <p:cNvPicPr>
            <a:picLocks noChangeAspect="1"/>
          </p:cNvPicPr>
          <p:nvPr/>
        </p:nvPicPr>
        <p:blipFill>
          <a:blip r:embed="rId3"/>
          <a:stretch>
            <a:fillRect/>
          </a:stretch>
        </p:blipFill>
        <p:spPr>
          <a:xfrm>
            <a:off x="4857411" y="2923606"/>
            <a:ext cx="15313630" cy="9748388"/>
          </a:xfrm>
          <a:prstGeom prst="rect">
            <a:avLst/>
          </a:prstGeom>
          <a:ln w="12700">
            <a:miter lim="400000"/>
          </a:ln>
        </p:spPr>
      </p:pic>
      <p:sp>
        <p:nvSpPr>
          <p:cNvPr id="57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Example Fixed"/>
          <p:cNvSpPr txBox="1">
            <a:spLocks noGrp="1"/>
          </p:cNvSpPr>
          <p:nvPr>
            <p:ph type="title"/>
          </p:nvPr>
        </p:nvSpPr>
        <p:spPr>
          <a:prstGeom prst="rect">
            <a:avLst/>
          </a:prstGeom>
        </p:spPr>
        <p:txBody>
          <a:bodyPr/>
          <a:lstStyle/>
          <a:p>
            <a:r>
              <a:t>Example Fixed </a:t>
            </a:r>
          </a:p>
        </p:txBody>
      </p:sp>
      <p:pic>
        <p:nvPicPr>
          <p:cNvPr id="582" name="3 store locations, the Order Carryout button for each is preceded by the name of the location,." descr="3 store locations, the Order Carryout button for each is preceded by the name of the location,."/>
          <p:cNvPicPr>
            <a:picLocks noChangeAspect="1"/>
          </p:cNvPicPr>
          <p:nvPr/>
        </p:nvPicPr>
        <p:blipFill>
          <a:blip r:embed="rId3"/>
          <a:stretch>
            <a:fillRect/>
          </a:stretch>
        </p:blipFill>
        <p:spPr>
          <a:xfrm>
            <a:off x="4804926" y="2923606"/>
            <a:ext cx="15313631" cy="9748388"/>
          </a:xfrm>
          <a:prstGeom prst="rect">
            <a:avLst/>
          </a:prstGeom>
          <a:ln w="12700">
            <a:miter lim="400000"/>
          </a:ln>
        </p:spPr>
      </p:pic>
      <p:sp>
        <p:nvSpPr>
          <p:cNvPr id="583" name="Rectangle">
            <a:extLst>
              <a:ext uri="{C183D7F6-B498-43B3-948B-1728B52AA6E4}">
                <adec:decorative xmlns:adec="http://schemas.microsoft.com/office/drawing/2017/decorative" val="1"/>
              </a:ext>
            </a:extLst>
          </p:cNvPr>
          <p:cNvSpPr/>
          <p:nvPr/>
        </p:nvSpPr>
        <p:spPr>
          <a:xfrm>
            <a:off x="15832999" y="5505709"/>
            <a:ext cx="3578917" cy="360198"/>
          </a:xfrm>
          <a:prstGeom prst="rect">
            <a:avLst/>
          </a:prstGeom>
          <a:solidFill>
            <a:srgbClr val="D13642"/>
          </a:solidFill>
          <a:ln w="12700">
            <a:miter lim="400000"/>
          </a:ln>
        </p:spPr>
        <p:txBody>
          <a:bodyPr lIns="50800" tIns="50800" rIns="50800" bIns="50800" anchor="ctr"/>
          <a:lstStyle/>
          <a:p>
            <a:pPr>
              <a:defRPr sz="3200" b="0">
                <a:solidFill>
                  <a:srgbClr val="D13541"/>
                </a:solidFill>
                <a:latin typeface="+mn-lt"/>
                <a:ea typeface="+mn-ea"/>
                <a:cs typeface="+mn-cs"/>
                <a:sym typeface="Helvetica Neue Medium"/>
              </a:defRPr>
            </a:pPr>
            <a:endParaRPr/>
          </a:p>
        </p:txBody>
      </p:sp>
      <p:sp>
        <p:nvSpPr>
          <p:cNvPr id="584" name="Westford Order Carryout"/>
          <p:cNvSpPr txBox="1"/>
          <p:nvPr/>
        </p:nvSpPr>
        <p:spPr>
          <a:xfrm>
            <a:off x="15629840" y="5436596"/>
            <a:ext cx="3985235" cy="49842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600">
                <a:solidFill>
                  <a:srgbClr val="FFFFFF"/>
                </a:solidFill>
              </a:defRPr>
            </a:lvl1pPr>
          </a:lstStyle>
          <a:p>
            <a:r>
              <a:t>Westford Order Carryout</a:t>
            </a:r>
          </a:p>
        </p:txBody>
      </p:sp>
      <p:sp>
        <p:nvSpPr>
          <p:cNvPr id="585" name="Rectangle">
            <a:extLst>
              <a:ext uri="{C183D7F6-B498-43B3-948B-1728B52AA6E4}">
                <adec:decorative xmlns:adec="http://schemas.microsoft.com/office/drawing/2017/decorative" val="1"/>
              </a:ext>
            </a:extLst>
          </p:cNvPr>
          <p:cNvSpPr/>
          <p:nvPr/>
        </p:nvSpPr>
        <p:spPr>
          <a:xfrm>
            <a:off x="15615815" y="8427356"/>
            <a:ext cx="3578918" cy="360198"/>
          </a:xfrm>
          <a:prstGeom prst="rect">
            <a:avLst/>
          </a:prstGeom>
          <a:solidFill>
            <a:srgbClr val="D13642"/>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86" name="Chelmsford Order Carryout"/>
          <p:cNvSpPr txBox="1"/>
          <p:nvPr/>
        </p:nvSpPr>
        <p:spPr>
          <a:xfrm>
            <a:off x="15586850" y="8376926"/>
            <a:ext cx="4071215"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Chelmsford Order Carryout</a:t>
            </a:r>
          </a:p>
        </p:txBody>
      </p:sp>
      <p:sp>
        <p:nvSpPr>
          <p:cNvPr id="587" name="Rectangle">
            <a:extLst>
              <a:ext uri="{C183D7F6-B498-43B3-948B-1728B52AA6E4}">
                <adec:decorative xmlns:adec="http://schemas.microsoft.com/office/drawing/2017/decorative" val="1"/>
              </a:ext>
            </a:extLst>
          </p:cNvPr>
          <p:cNvSpPr/>
          <p:nvPr/>
        </p:nvSpPr>
        <p:spPr>
          <a:xfrm>
            <a:off x="15423371" y="11349004"/>
            <a:ext cx="3985236" cy="360198"/>
          </a:xfrm>
          <a:prstGeom prst="rect">
            <a:avLst/>
          </a:prstGeom>
          <a:solidFill>
            <a:srgbClr val="D13642"/>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588" name="Lowell Order Carryout"/>
          <p:cNvSpPr txBox="1"/>
          <p:nvPr/>
        </p:nvSpPr>
        <p:spPr>
          <a:xfrm>
            <a:off x="15750257" y="11279892"/>
            <a:ext cx="3331465"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Lowell Order Carryout</a:t>
            </a:r>
          </a:p>
        </p:txBody>
      </p:sp>
      <p:sp>
        <p:nvSpPr>
          <p:cNvPr id="58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Who Benefits?"/>
          <p:cNvSpPr txBox="1">
            <a:spLocks noGrp="1"/>
          </p:cNvSpPr>
          <p:nvPr>
            <p:ph type="title"/>
          </p:nvPr>
        </p:nvSpPr>
        <p:spPr>
          <a:prstGeom prst="rect">
            <a:avLst/>
          </a:prstGeom>
        </p:spPr>
        <p:txBody>
          <a:bodyPr/>
          <a:lstStyle/>
          <a:p>
            <a:r>
              <a:t>Who Benefits?</a:t>
            </a:r>
          </a:p>
        </p:txBody>
      </p:sp>
      <p:pic>
        <p:nvPicPr>
          <p:cNvPr id="594" name="online-3307293_1920.jpeg" descr="online-3307293_1920.jpeg"/>
          <p:cNvPicPr>
            <a:picLocks noChangeAspect="1"/>
          </p:cNvPicPr>
          <p:nvPr/>
        </p:nvPicPr>
        <p:blipFill>
          <a:blip r:embed="rId3"/>
          <a:stretch>
            <a:fillRect/>
          </a:stretch>
        </p:blipFill>
        <p:spPr>
          <a:xfrm>
            <a:off x="7042243" y="2525326"/>
            <a:ext cx="10850801" cy="10850801"/>
          </a:xfrm>
          <a:prstGeom prst="rect">
            <a:avLst/>
          </a:prstGeom>
          <a:ln w="12700">
            <a:miter lim="400000"/>
          </a:ln>
        </p:spPr>
      </p:pic>
      <p:sp>
        <p:nvSpPr>
          <p:cNvPr id="59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2.5.3 Summary"/>
          <p:cNvSpPr txBox="1">
            <a:spLocks noGrp="1"/>
          </p:cNvSpPr>
          <p:nvPr>
            <p:ph type="title"/>
          </p:nvPr>
        </p:nvSpPr>
        <p:spPr>
          <a:prstGeom prst="rect">
            <a:avLst/>
          </a:prstGeom>
        </p:spPr>
        <p:txBody>
          <a:bodyPr/>
          <a:lstStyle/>
          <a:p>
            <a:r>
              <a:t>2.5.3 Summary</a:t>
            </a:r>
          </a:p>
        </p:txBody>
      </p:sp>
      <p:sp>
        <p:nvSpPr>
          <p:cNvPr id="600" name="Have the text of the label match the start of the name"/>
          <p:cNvSpPr txBox="1"/>
          <p:nvPr/>
        </p:nvSpPr>
        <p:spPr>
          <a:xfrm>
            <a:off x="4491544" y="5734438"/>
            <a:ext cx="17039829" cy="95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Have the text of the label match the start of the name </a:t>
            </a:r>
          </a:p>
        </p:txBody>
      </p:sp>
      <p:sp>
        <p:nvSpPr>
          <p:cNvPr id="59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2.5.4 Motion Actuation – Level A"/>
          <p:cNvSpPr txBox="1">
            <a:spLocks noGrp="1"/>
          </p:cNvSpPr>
          <p:nvPr>
            <p:ph type="title"/>
          </p:nvPr>
        </p:nvSpPr>
        <p:spPr>
          <a:xfrm>
            <a:off x="1482533" y="355600"/>
            <a:ext cx="21005801" cy="2286000"/>
          </a:xfrm>
          <a:prstGeom prst="rect">
            <a:avLst/>
          </a:prstGeom>
        </p:spPr>
        <p:txBody>
          <a:bodyPr/>
          <a:lstStyle/>
          <a:p>
            <a:r>
              <a:t>2.5.4 Motion Actuation – Level A</a:t>
            </a:r>
          </a:p>
        </p:txBody>
      </p:sp>
      <p:sp>
        <p:nvSpPr>
          <p:cNvPr id="604" name="Functionality that can be operated by device motion or user motion can also be operated by user interface components and responding to the motion can be disabled to prevent accidental actuation, except when:…"/>
          <p:cNvSpPr txBox="1"/>
          <p:nvPr/>
        </p:nvSpPr>
        <p:spPr>
          <a:xfrm>
            <a:off x="4144919" y="2373993"/>
            <a:ext cx="16933917" cy="98679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600" b="0">
                <a:latin typeface="Helvetica"/>
                <a:ea typeface="Helvetica"/>
                <a:cs typeface="Helvetica"/>
                <a:sym typeface="Helvetica"/>
              </a:defRPr>
            </a:pPr>
            <a:br/>
            <a:r>
              <a:t>Functionality that can be operated by device motion or user motion can also be operated by user interface components and responding to the motion can be disabled to prevent accidental actuation, except when:</a:t>
            </a:r>
          </a:p>
          <a:p>
            <a:pPr marL="740833" indent="-740833" algn="l">
              <a:spcBef>
                <a:spcPts val="1600"/>
              </a:spcBef>
              <a:buSzPct val="125000"/>
              <a:buChar char="•"/>
              <a:defRPr sz="5600" b="0">
                <a:latin typeface="Helvetica"/>
                <a:ea typeface="Helvetica"/>
                <a:cs typeface="Helvetica"/>
                <a:sym typeface="Helvetica"/>
              </a:defRPr>
            </a:pPr>
            <a:r>
              <a:t>Supported Interface -The motion is used to operate functionality through an accessibility supported interface;</a:t>
            </a:r>
          </a:p>
          <a:p>
            <a:pPr marL="740833" indent="-740833" algn="l">
              <a:spcBef>
                <a:spcPts val="1600"/>
              </a:spcBef>
              <a:buSzPct val="125000"/>
              <a:buChar char="•"/>
              <a:defRPr sz="5600" b="0">
                <a:latin typeface="Helvetica"/>
                <a:ea typeface="Helvetica"/>
                <a:cs typeface="Helvetica"/>
                <a:sym typeface="Helvetica"/>
              </a:defRPr>
            </a:pPr>
            <a:r>
              <a:t>Essential - The motion is essential for the function and doing so would invalidate the activity.</a:t>
            </a:r>
          </a:p>
        </p:txBody>
      </p:sp>
      <p:sp>
        <p:nvSpPr>
          <p:cNvPr id="60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Device Motion"/>
          <p:cNvSpPr txBox="1">
            <a:spLocks noGrp="1"/>
          </p:cNvSpPr>
          <p:nvPr>
            <p:ph type="title"/>
          </p:nvPr>
        </p:nvSpPr>
        <p:spPr>
          <a:prstGeom prst="rect">
            <a:avLst/>
          </a:prstGeom>
        </p:spPr>
        <p:txBody>
          <a:bodyPr/>
          <a:lstStyle/>
          <a:p>
            <a:r>
              <a:t>Device Motion</a:t>
            </a:r>
          </a:p>
        </p:txBody>
      </p:sp>
      <p:sp>
        <p:nvSpPr>
          <p:cNvPr id="608" name="Shaking or turning a device"/>
          <p:cNvSpPr txBox="1"/>
          <p:nvPr/>
        </p:nvSpPr>
        <p:spPr>
          <a:xfrm>
            <a:off x="3053526" y="10083843"/>
            <a:ext cx="9440813"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Shaking or turning a device</a:t>
            </a:r>
          </a:p>
        </p:txBody>
      </p:sp>
      <p:pic>
        <p:nvPicPr>
          <p:cNvPr id="610" name="if_screen-rotation_326583.png" descr="if_screen-rotation_326583.png"/>
          <p:cNvPicPr>
            <a:picLocks noChangeAspect="1"/>
          </p:cNvPicPr>
          <p:nvPr/>
        </p:nvPicPr>
        <p:blipFill>
          <a:blip r:embed="rId3"/>
          <a:stretch>
            <a:fillRect/>
          </a:stretch>
        </p:blipFill>
        <p:spPr>
          <a:xfrm>
            <a:off x="3944406" y="2900589"/>
            <a:ext cx="5846152" cy="5846153"/>
          </a:xfrm>
          <a:prstGeom prst="rect">
            <a:avLst/>
          </a:prstGeom>
          <a:ln w="12700">
            <a:miter lim="400000"/>
          </a:ln>
        </p:spPr>
      </p:pic>
      <p:sp>
        <p:nvSpPr>
          <p:cNvPr id="609" name="Not  geolocation"/>
          <p:cNvSpPr txBox="1"/>
          <p:nvPr/>
        </p:nvSpPr>
        <p:spPr>
          <a:xfrm>
            <a:off x="15782032" y="10083843"/>
            <a:ext cx="5685136"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Not  geolocation</a:t>
            </a:r>
          </a:p>
        </p:txBody>
      </p:sp>
      <p:pic>
        <p:nvPicPr>
          <p:cNvPr id="611" name="if_location_2969391.png" descr="if_location_2969391.png"/>
          <p:cNvPicPr>
            <a:picLocks noChangeAspect="1"/>
          </p:cNvPicPr>
          <p:nvPr/>
        </p:nvPicPr>
        <p:blipFill>
          <a:blip r:embed="rId4"/>
          <a:stretch>
            <a:fillRect/>
          </a:stretch>
        </p:blipFill>
        <p:spPr>
          <a:xfrm>
            <a:off x="15701525" y="3572648"/>
            <a:ext cx="5846152" cy="5846152"/>
          </a:xfrm>
          <a:prstGeom prst="rect">
            <a:avLst/>
          </a:prstGeom>
          <a:ln w="12700">
            <a:miter lim="400000"/>
          </a:ln>
        </p:spPr>
      </p:pic>
      <p:pic>
        <p:nvPicPr>
          <p:cNvPr id="612" name="no-symbol-39767_1280.png" descr="no-symbol-39767_1280.png"/>
          <p:cNvPicPr>
            <a:picLocks noChangeAspect="1"/>
          </p:cNvPicPr>
          <p:nvPr/>
        </p:nvPicPr>
        <p:blipFill>
          <a:blip r:embed="rId5" cstate="screen">
            <a:alphaModFix amt="49684"/>
            <a:extLst>
              <a:ext uri="{28A0092B-C50C-407E-A947-70E740481C1C}">
                <a14:useLocalDpi xmlns:a14="http://schemas.microsoft.com/office/drawing/2010/main"/>
              </a:ext>
            </a:extLst>
          </a:blip>
          <a:stretch>
            <a:fillRect/>
          </a:stretch>
        </p:blipFill>
        <p:spPr>
          <a:xfrm>
            <a:off x="15678094" y="3568424"/>
            <a:ext cx="5588595" cy="5588595"/>
          </a:xfrm>
          <a:prstGeom prst="rect">
            <a:avLst/>
          </a:prstGeom>
          <a:ln w="12700">
            <a:miter lim="400000"/>
          </a:ln>
        </p:spPr>
      </p:pic>
      <p:sp>
        <p:nvSpPr>
          <p:cNvPr id="60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Via Controls"/>
          <p:cNvSpPr txBox="1"/>
          <p:nvPr/>
        </p:nvSpPr>
        <p:spPr>
          <a:xfrm>
            <a:off x="6010945" y="7903805"/>
            <a:ext cx="4290518"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Via Controls</a:t>
            </a:r>
          </a:p>
        </p:txBody>
      </p:sp>
      <p:pic>
        <p:nvPicPr>
          <p:cNvPr id="616" name="screen shot of google mail app showing move button" descr="screen shot of google mail app showing move button"/>
          <p:cNvPicPr>
            <a:picLocks noChangeAspect="1"/>
          </p:cNvPicPr>
          <p:nvPr/>
        </p:nvPicPr>
        <p:blipFill>
          <a:blip r:embed="rId3"/>
          <a:stretch>
            <a:fillRect/>
          </a:stretch>
        </p:blipFill>
        <p:spPr>
          <a:xfrm>
            <a:off x="4853469" y="983535"/>
            <a:ext cx="6605470" cy="11748930"/>
          </a:xfrm>
          <a:prstGeom prst="rect">
            <a:avLst/>
          </a:prstGeom>
          <a:ln w="12700">
            <a:miter lim="400000"/>
          </a:ln>
        </p:spPr>
      </p:pic>
      <p:pic>
        <p:nvPicPr>
          <p:cNvPr id="618" name="screen shot of iPhone Settings screen to turn off shake to undo" descr="screen shot of iPhone Settings screen to turn off shake to undo"/>
          <p:cNvPicPr>
            <a:picLocks noChangeAspect="1"/>
          </p:cNvPicPr>
          <p:nvPr/>
        </p:nvPicPr>
        <p:blipFill>
          <a:blip r:embed="rId4"/>
          <a:stretch>
            <a:fillRect/>
          </a:stretch>
        </p:blipFill>
        <p:spPr>
          <a:xfrm>
            <a:off x="15813578" y="983535"/>
            <a:ext cx="6605471" cy="11748930"/>
          </a:xfrm>
          <a:prstGeom prst="rect">
            <a:avLst/>
          </a:prstGeom>
          <a:ln w="12700">
            <a:miter lim="400000"/>
          </a:ln>
        </p:spPr>
      </p:pic>
      <p:sp>
        <p:nvSpPr>
          <p:cNvPr id="619" name="Turn off"/>
          <p:cNvSpPr txBox="1"/>
          <p:nvPr/>
        </p:nvSpPr>
        <p:spPr>
          <a:xfrm>
            <a:off x="17742506" y="7749448"/>
            <a:ext cx="2747616"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Turn off</a:t>
            </a:r>
          </a:p>
        </p:txBody>
      </p:sp>
      <p:sp>
        <p:nvSpPr>
          <p:cNvPr id="621" name="Square">
            <a:extLst>
              <a:ext uri="{C183D7F6-B498-43B3-948B-1728B52AA6E4}">
                <adec:decorative xmlns:adec="http://schemas.microsoft.com/office/drawing/2017/decorative" val="1"/>
              </a:ext>
            </a:extLst>
          </p:cNvPr>
          <p:cNvSpPr/>
          <p:nvPr/>
        </p:nvSpPr>
        <p:spPr>
          <a:xfrm>
            <a:off x="4891474" y="9641339"/>
            <a:ext cx="1270001" cy="1270001"/>
          </a:xfrm>
          <a:prstGeom prst="rect">
            <a:avLst/>
          </a:prstGeom>
          <a:ln w="63500">
            <a:solidFill>
              <a:schemeClr val="accent5">
                <a:hueOff val="106375"/>
                <a:satOff val="9554"/>
                <a:lumOff val="-13516"/>
              </a:schemeClr>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61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47</a:t>
            </a:fld>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Accessibility Supported Interface"/>
          <p:cNvSpPr txBox="1">
            <a:spLocks noGrp="1"/>
          </p:cNvSpPr>
          <p:nvPr>
            <p:ph type="title"/>
          </p:nvPr>
        </p:nvSpPr>
        <p:spPr>
          <a:prstGeom prst="rect">
            <a:avLst/>
          </a:prstGeom>
        </p:spPr>
        <p:txBody>
          <a:bodyPr/>
          <a:lstStyle/>
          <a:p>
            <a:r>
              <a:t>Accessibility Supported Interface</a:t>
            </a:r>
          </a:p>
        </p:txBody>
      </p:sp>
      <p:pic>
        <p:nvPicPr>
          <p:cNvPr id="627" name="Man using a head mounted pointing device on a tablet." descr="Man using a head mounted pointing device on a tablet."/>
          <p:cNvPicPr>
            <a:picLocks noChangeAspect="1"/>
          </p:cNvPicPr>
          <p:nvPr/>
        </p:nvPicPr>
        <p:blipFill>
          <a:blip r:embed="rId3"/>
          <a:stretch>
            <a:fillRect/>
          </a:stretch>
        </p:blipFill>
        <p:spPr>
          <a:xfrm>
            <a:off x="12640350" y="3302000"/>
            <a:ext cx="10160001" cy="8991600"/>
          </a:xfrm>
          <a:prstGeom prst="rect">
            <a:avLst/>
          </a:prstGeom>
          <a:ln w="12700">
            <a:miter lim="400000"/>
          </a:ln>
        </p:spPr>
      </p:pic>
      <p:sp>
        <p:nvSpPr>
          <p:cNvPr id="62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Essential"/>
          <p:cNvSpPr txBox="1">
            <a:spLocks noGrp="1"/>
          </p:cNvSpPr>
          <p:nvPr>
            <p:ph type="title"/>
          </p:nvPr>
        </p:nvSpPr>
        <p:spPr>
          <a:prstGeom prst="rect">
            <a:avLst/>
          </a:prstGeom>
        </p:spPr>
        <p:txBody>
          <a:bodyPr/>
          <a:lstStyle/>
          <a:p>
            <a:r>
              <a:t>Essential</a:t>
            </a:r>
          </a:p>
        </p:txBody>
      </p:sp>
      <p:pic>
        <p:nvPicPr>
          <p:cNvPr id="633" name="maracas" descr="maracas"/>
          <p:cNvPicPr>
            <a:picLocks noChangeAspect="1"/>
          </p:cNvPicPr>
          <p:nvPr/>
        </p:nvPicPr>
        <p:blipFill>
          <a:blip r:embed="rId3"/>
          <a:stretch>
            <a:fillRect/>
          </a:stretch>
        </p:blipFill>
        <p:spPr>
          <a:xfrm>
            <a:off x="7491945" y="2459671"/>
            <a:ext cx="9400110" cy="10676258"/>
          </a:xfrm>
          <a:prstGeom prst="rect">
            <a:avLst/>
          </a:prstGeom>
          <a:ln w="12700">
            <a:miter lim="400000"/>
          </a:ln>
        </p:spPr>
      </p:pic>
      <p:sp>
        <p:nvSpPr>
          <p:cNvPr id="63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bile"/>
          <p:cNvSpPr txBox="1"/>
          <p:nvPr/>
        </p:nvSpPr>
        <p:spPr>
          <a:xfrm>
            <a:off x="12192000" y="6381750"/>
            <a:ext cx="2209354" cy="9525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Mobile</a:t>
            </a:r>
          </a:p>
        </p:txBody>
      </p:sp>
      <p:pic>
        <p:nvPicPr>
          <p:cNvPr id="196" name="paper-3249924_1920.jpg" descr="paper-3249924_1920.jpg"/>
          <p:cNvPicPr>
            <a:picLocks noChangeAspect="1"/>
          </p:cNvPicPr>
          <p:nvPr/>
        </p:nvPicPr>
        <p:blipFill>
          <a:blip r:embed="rId3">
            <a:alphaModFix amt="78876"/>
          </a:blip>
          <a:stretch>
            <a:fillRect/>
          </a:stretch>
        </p:blipFill>
        <p:spPr>
          <a:xfrm>
            <a:off x="4633544" y="554235"/>
            <a:ext cx="16880325" cy="12607495"/>
          </a:xfrm>
          <a:prstGeom prst="rect">
            <a:avLst/>
          </a:prstGeom>
          <a:ln w="12700">
            <a:solidFill>
              <a:srgbClr val="F3F7F5"/>
            </a:solidFill>
            <a:miter lim="400000"/>
          </a:ln>
        </p:spPr>
      </p:pic>
      <p:sp>
        <p:nvSpPr>
          <p:cNvPr id="197"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Who Benefits?"/>
          <p:cNvSpPr txBox="1">
            <a:spLocks noGrp="1"/>
          </p:cNvSpPr>
          <p:nvPr>
            <p:ph type="title"/>
          </p:nvPr>
        </p:nvSpPr>
        <p:spPr>
          <a:prstGeom prst="rect">
            <a:avLst/>
          </a:prstGeom>
        </p:spPr>
        <p:txBody>
          <a:bodyPr/>
          <a:lstStyle/>
          <a:p>
            <a:r>
              <a:t>Who Benefits?</a:t>
            </a:r>
          </a:p>
        </p:txBody>
      </p:sp>
      <p:pic>
        <p:nvPicPr>
          <p:cNvPr id="639" name="a student using a tablet mounted on his wheelchair" descr="a student using a tablet mounted on his wheelchair"/>
          <p:cNvPicPr>
            <a:picLocks noChangeAspect="1"/>
          </p:cNvPicPr>
          <p:nvPr/>
        </p:nvPicPr>
        <p:blipFill>
          <a:blip r:embed="rId3"/>
          <a:stretch>
            <a:fillRect/>
          </a:stretch>
        </p:blipFill>
        <p:spPr>
          <a:xfrm>
            <a:off x="14918115" y="2163668"/>
            <a:ext cx="8043694" cy="10718222"/>
          </a:xfrm>
          <a:prstGeom prst="rect">
            <a:avLst/>
          </a:prstGeom>
          <a:ln w="12700">
            <a:miter lim="400000"/>
          </a:ln>
        </p:spPr>
      </p:pic>
      <p:pic>
        <p:nvPicPr>
          <p:cNvPr id="640" name="Man using a tablet mounted in a fixed position." descr="Man using a tablet mounted in a fixed position."/>
          <p:cNvPicPr>
            <a:picLocks noChangeAspect="1"/>
          </p:cNvPicPr>
          <p:nvPr/>
        </p:nvPicPr>
        <p:blipFill>
          <a:blip r:embed="rId4"/>
          <a:stretch>
            <a:fillRect/>
          </a:stretch>
        </p:blipFill>
        <p:spPr>
          <a:xfrm>
            <a:off x="2746962" y="3244667"/>
            <a:ext cx="8587897" cy="8587898"/>
          </a:xfrm>
          <a:prstGeom prst="rect">
            <a:avLst/>
          </a:prstGeom>
          <a:ln w="12700">
            <a:miter lim="400000"/>
          </a:ln>
        </p:spPr>
      </p:pic>
      <p:sp>
        <p:nvSpPr>
          <p:cNvPr id="63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1" animBg="1" advAuto="0"/>
      <p:bldP spid="640"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ummary"/>
          <p:cNvSpPr txBox="1">
            <a:spLocks noGrp="1"/>
          </p:cNvSpPr>
          <p:nvPr>
            <p:ph type="title"/>
          </p:nvPr>
        </p:nvSpPr>
        <p:spPr>
          <a:prstGeom prst="rect">
            <a:avLst/>
          </a:prstGeom>
        </p:spPr>
        <p:txBody>
          <a:bodyPr/>
          <a:lstStyle/>
          <a:p>
            <a:r>
              <a:t>Summary</a:t>
            </a:r>
          </a:p>
        </p:txBody>
      </p:sp>
      <p:sp>
        <p:nvSpPr>
          <p:cNvPr id="646" name="Don’t exclusively rely on device motion for functionality…"/>
          <p:cNvSpPr txBox="1"/>
          <p:nvPr/>
        </p:nvSpPr>
        <p:spPr>
          <a:xfrm>
            <a:off x="4229121" y="4298431"/>
            <a:ext cx="17039829" cy="4559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740833" indent="-740833" algn="l">
              <a:spcBef>
                <a:spcPts val="1600"/>
              </a:spcBef>
              <a:buSzPct val="125000"/>
              <a:buChar char="•"/>
              <a:defRPr sz="5600" b="0">
                <a:latin typeface="Helvetica"/>
                <a:ea typeface="Helvetica"/>
                <a:cs typeface="Helvetica"/>
                <a:sym typeface="Helvetica"/>
              </a:defRPr>
            </a:pPr>
            <a:r>
              <a:t>Don’t exclusively rely on device motion for functionality</a:t>
            </a:r>
          </a:p>
          <a:p>
            <a:pPr marL="740833" indent="-740833" algn="l">
              <a:spcBef>
                <a:spcPts val="1600"/>
              </a:spcBef>
              <a:buSzPct val="125000"/>
              <a:buChar char="•"/>
              <a:defRPr sz="5600" b="0">
                <a:latin typeface="Helvetica"/>
                <a:ea typeface="Helvetica"/>
                <a:cs typeface="Helvetica"/>
                <a:sym typeface="Helvetica"/>
              </a:defRPr>
            </a:pPr>
            <a:r>
              <a:t>Provide an alternative user interface for the feature and allow the user to disable the motion activation of the feature.  </a:t>
            </a:r>
          </a:p>
        </p:txBody>
      </p:sp>
      <p:sp>
        <p:nvSpPr>
          <p:cNvPr id="64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2.1.4 Character Key Shortcuts – Level A"/>
          <p:cNvSpPr txBox="1">
            <a:spLocks noGrp="1"/>
          </p:cNvSpPr>
          <p:nvPr>
            <p:ph type="title"/>
          </p:nvPr>
        </p:nvSpPr>
        <p:spPr>
          <a:xfrm>
            <a:off x="1482533" y="355600"/>
            <a:ext cx="21005801" cy="2286000"/>
          </a:xfrm>
          <a:prstGeom prst="rect">
            <a:avLst/>
          </a:prstGeom>
        </p:spPr>
        <p:txBody>
          <a:bodyPr/>
          <a:lstStyle/>
          <a:p>
            <a:r>
              <a:t>2.1.4 Character Key Shortcuts – Level A</a:t>
            </a:r>
          </a:p>
        </p:txBody>
      </p:sp>
      <p:sp>
        <p:nvSpPr>
          <p:cNvPr id="650" name="If a keyboard shortcut is implemented in content using only letter (including upper- and lower-case letters), punctuation, number, or symbol characters, then at least one of the following is true:…"/>
          <p:cNvSpPr txBox="1"/>
          <p:nvPr/>
        </p:nvSpPr>
        <p:spPr>
          <a:xfrm>
            <a:off x="3518475" y="2971800"/>
            <a:ext cx="18709786" cy="9652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300" b="0">
                <a:latin typeface="Helvetica"/>
                <a:ea typeface="Helvetica"/>
                <a:cs typeface="Helvetica"/>
                <a:sym typeface="Helvetica"/>
              </a:defRPr>
            </a:pPr>
            <a:r>
              <a:t>If a keyboard shortcut is implemented in content using only letter (including upper- and lower-case letters), punctuation, number, or symbol characters, then at least one of the following is true:</a:t>
            </a:r>
          </a:p>
          <a:p>
            <a:pPr marL="740833" indent="-740833" algn="l">
              <a:spcBef>
                <a:spcPts val="1600"/>
              </a:spcBef>
              <a:buSzPct val="125000"/>
              <a:buChar char="•"/>
              <a:defRPr sz="5300" b="0">
                <a:latin typeface="Helvetica"/>
                <a:ea typeface="Helvetica"/>
                <a:cs typeface="Helvetica"/>
                <a:sym typeface="Helvetica"/>
              </a:defRPr>
            </a:pPr>
            <a:r>
              <a:t>Turn off - A mechanism is available to turn the shortcut off;</a:t>
            </a:r>
          </a:p>
          <a:p>
            <a:pPr marL="740833" indent="-740833" algn="l">
              <a:spcBef>
                <a:spcPts val="1600"/>
              </a:spcBef>
              <a:buSzPct val="125000"/>
              <a:buChar char="•"/>
              <a:defRPr sz="5300" b="0">
                <a:latin typeface="Helvetica"/>
                <a:ea typeface="Helvetica"/>
                <a:cs typeface="Helvetica"/>
                <a:sym typeface="Helvetica"/>
              </a:defRPr>
            </a:pPr>
            <a:r>
              <a:t>Remap - A mechanism is available to remap the shortcut to use one or more non-printable keyboard characters (e.g. Ctrl, Alt, etc).</a:t>
            </a:r>
          </a:p>
          <a:p>
            <a:pPr marL="740833" indent="-740833" algn="l">
              <a:spcBef>
                <a:spcPts val="1600"/>
              </a:spcBef>
              <a:buSzPct val="125000"/>
              <a:buChar char="•"/>
              <a:defRPr sz="5300" b="0">
                <a:latin typeface="Helvetica"/>
                <a:ea typeface="Helvetica"/>
                <a:cs typeface="Helvetica"/>
                <a:sym typeface="Helvetica"/>
              </a:defRPr>
            </a:pPr>
            <a:r>
              <a:t>Active only on focus - The keyboard shortcut for a user interface component is only active when that component has focus.</a:t>
            </a:r>
          </a:p>
        </p:txBody>
      </p:sp>
      <p:sp>
        <p:nvSpPr>
          <p:cNvPr id="64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NOT accesskey"/>
          <p:cNvSpPr txBox="1"/>
          <p:nvPr/>
        </p:nvSpPr>
        <p:spPr>
          <a:xfrm>
            <a:off x="9935157" y="10790464"/>
            <a:ext cx="5120830"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NOT accesskey</a:t>
            </a:r>
          </a:p>
        </p:txBody>
      </p:sp>
      <p:sp>
        <p:nvSpPr>
          <p:cNvPr id="653" name="&lt;a href=“help.html” accesskey=“h”&gt;&lt;img src=“helpicon” alt=“Help”&gt;&lt;/a&gt;"/>
          <p:cNvSpPr txBox="1"/>
          <p:nvPr/>
        </p:nvSpPr>
        <p:spPr>
          <a:xfrm>
            <a:off x="80735" y="6628103"/>
            <a:ext cx="23938187" cy="774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3" algn="l">
              <a:spcBef>
                <a:spcPts val="1600"/>
              </a:spcBef>
              <a:defRPr sz="4400">
                <a:latin typeface="Courier"/>
                <a:ea typeface="Courier"/>
                <a:cs typeface="Courier"/>
                <a:sym typeface="Courier"/>
              </a:defRPr>
            </a:pPr>
            <a:r>
              <a:t>&lt;a href=“help.html” accesskey=“h”&gt;&lt;img src=“helpicon” alt=“Help”&gt;&lt;/a&gt;</a:t>
            </a:r>
          </a:p>
        </p:txBody>
      </p:sp>
      <p:pic>
        <p:nvPicPr>
          <p:cNvPr id="654" name="circle with a line through it covering an HTML snippet with accesskey attribute" descr="circle with a line through it covering an HTML snippet with accesskey attribute"/>
          <p:cNvPicPr>
            <a:picLocks noChangeAspect="1"/>
          </p:cNvPicPr>
          <p:nvPr/>
        </p:nvPicPr>
        <p:blipFill>
          <a:blip r:embed="rId3" cstate="screen">
            <a:alphaModFix amt="58566"/>
            <a:extLst>
              <a:ext uri="{28A0092B-C50C-407E-A947-70E740481C1C}">
                <a14:useLocalDpi xmlns:a14="http://schemas.microsoft.com/office/drawing/2010/main"/>
              </a:ext>
            </a:extLst>
          </a:blip>
          <a:stretch>
            <a:fillRect/>
          </a:stretch>
        </p:blipFill>
        <p:spPr>
          <a:xfrm>
            <a:off x="9298755" y="3879493"/>
            <a:ext cx="5957014" cy="5957014"/>
          </a:xfrm>
          <a:prstGeom prst="rect">
            <a:avLst/>
          </a:prstGeom>
          <a:ln w="12700">
            <a:miter lim="400000"/>
          </a:ln>
        </p:spPr>
      </p:pic>
      <p:sp>
        <p:nvSpPr>
          <p:cNvPr id="65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ome Google Mail Shortcuts"/>
          <p:cNvSpPr txBox="1"/>
          <p:nvPr/>
        </p:nvSpPr>
        <p:spPr>
          <a:xfrm>
            <a:off x="1327668" y="10650504"/>
            <a:ext cx="9795719"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Some Google Mail Shortcuts</a:t>
            </a:r>
          </a:p>
        </p:txBody>
      </p:sp>
      <p:pic>
        <p:nvPicPr>
          <p:cNvPr id="660" name="screen shot of google mail keyboard shortcuts" descr="screen shot of google mail keyboard shortcuts"/>
          <p:cNvPicPr>
            <a:picLocks noChangeAspect="1"/>
          </p:cNvPicPr>
          <p:nvPr/>
        </p:nvPicPr>
        <p:blipFill>
          <a:blip r:embed="rId3"/>
          <a:stretch>
            <a:fillRect/>
          </a:stretch>
        </p:blipFill>
        <p:spPr>
          <a:xfrm>
            <a:off x="734464" y="1351134"/>
            <a:ext cx="11837336" cy="8935386"/>
          </a:xfrm>
          <a:prstGeom prst="rect">
            <a:avLst/>
          </a:prstGeom>
          <a:ln w="12700">
            <a:miter lim="400000"/>
          </a:ln>
        </p:spPr>
      </p:pic>
      <p:sp>
        <p:nvSpPr>
          <p:cNvPr id="663" name="Can be Turned Off"/>
          <p:cNvSpPr txBox="1"/>
          <p:nvPr/>
        </p:nvSpPr>
        <p:spPr>
          <a:xfrm>
            <a:off x="14785781" y="10650504"/>
            <a:ext cx="6265069"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Can be Turned Off</a:t>
            </a:r>
          </a:p>
        </p:txBody>
      </p:sp>
      <p:pic>
        <p:nvPicPr>
          <p:cNvPr id="662" name="screen shot of google mail settings showing the ability to turn keyboard shortcuts on/off" descr="screen shot of google mail settings showing the ability to turn keyboard shortcuts on/off"/>
          <p:cNvPicPr>
            <a:picLocks noChangeAspect="1"/>
          </p:cNvPicPr>
          <p:nvPr/>
        </p:nvPicPr>
        <p:blipFill>
          <a:blip r:embed="rId4"/>
          <a:stretch>
            <a:fillRect/>
          </a:stretch>
        </p:blipFill>
        <p:spPr>
          <a:xfrm>
            <a:off x="13147771" y="1351134"/>
            <a:ext cx="10410158" cy="8935386"/>
          </a:xfrm>
          <a:prstGeom prst="rect">
            <a:avLst/>
          </a:prstGeom>
          <a:ln w="12700">
            <a:miter lim="400000"/>
          </a:ln>
        </p:spPr>
      </p:pic>
      <p:sp>
        <p:nvSpPr>
          <p:cNvPr id="65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Can be Modified"/>
          <p:cNvSpPr txBox="1"/>
          <p:nvPr/>
        </p:nvSpPr>
        <p:spPr>
          <a:xfrm>
            <a:off x="9388847" y="11560239"/>
            <a:ext cx="5606306"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Can be Modified</a:t>
            </a:r>
          </a:p>
        </p:txBody>
      </p:sp>
      <p:pic>
        <p:nvPicPr>
          <p:cNvPr id="668" name="screen shot of google mail keyboard shortcuts" descr="screen shot of google mail keyboard shortcuts"/>
          <p:cNvPicPr>
            <a:picLocks noChangeAspect="1"/>
          </p:cNvPicPr>
          <p:nvPr/>
        </p:nvPicPr>
        <p:blipFill>
          <a:blip r:embed="rId3"/>
          <a:stretch>
            <a:fillRect/>
          </a:stretch>
        </p:blipFill>
        <p:spPr>
          <a:xfrm>
            <a:off x="989433" y="2185125"/>
            <a:ext cx="11122214" cy="9345750"/>
          </a:xfrm>
          <a:prstGeom prst="rect">
            <a:avLst/>
          </a:prstGeom>
          <a:ln w="12700">
            <a:miter lim="400000"/>
          </a:ln>
        </p:spPr>
      </p:pic>
      <p:pic>
        <p:nvPicPr>
          <p:cNvPr id="669" name="screen shot of screen to change google mail shortcut keys" descr="screen shot of screen to change google mail shortcut keys"/>
          <p:cNvPicPr>
            <a:picLocks noChangeAspect="1"/>
          </p:cNvPicPr>
          <p:nvPr/>
        </p:nvPicPr>
        <p:blipFill>
          <a:blip r:embed="rId4"/>
          <a:stretch>
            <a:fillRect/>
          </a:stretch>
        </p:blipFill>
        <p:spPr>
          <a:xfrm>
            <a:off x="12698055" y="3773844"/>
            <a:ext cx="11122214" cy="5885505"/>
          </a:xfrm>
          <a:prstGeom prst="rect">
            <a:avLst/>
          </a:prstGeom>
          <a:ln w="12700">
            <a:miter lim="400000"/>
          </a:ln>
        </p:spPr>
      </p:pic>
      <p:sp>
        <p:nvSpPr>
          <p:cNvPr id="66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55</a:t>
            </a:fld>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Active on Focus"/>
          <p:cNvSpPr txBox="1">
            <a:spLocks noGrp="1"/>
          </p:cNvSpPr>
          <p:nvPr>
            <p:ph type="title"/>
          </p:nvPr>
        </p:nvSpPr>
        <p:spPr>
          <a:prstGeom prst="rect">
            <a:avLst/>
          </a:prstGeom>
        </p:spPr>
        <p:txBody>
          <a:bodyPr/>
          <a:lstStyle/>
          <a:p>
            <a:r>
              <a:t>Active on Focus</a:t>
            </a:r>
          </a:p>
        </p:txBody>
      </p:sp>
      <p:pic>
        <p:nvPicPr>
          <p:cNvPr id="676" name="screen shot of a very log combobox " descr="screen shot of a very log combobox "/>
          <p:cNvPicPr>
            <a:picLocks noChangeAspect="1"/>
          </p:cNvPicPr>
          <p:nvPr/>
        </p:nvPicPr>
        <p:blipFill>
          <a:blip r:embed="rId3"/>
          <a:stretch>
            <a:fillRect/>
          </a:stretch>
        </p:blipFill>
        <p:spPr>
          <a:xfrm>
            <a:off x="6431643" y="2579329"/>
            <a:ext cx="11520714" cy="10796555"/>
          </a:xfrm>
          <a:prstGeom prst="rect">
            <a:avLst/>
          </a:prstGeom>
          <a:ln w="12700">
            <a:miter lim="400000"/>
          </a:ln>
        </p:spPr>
      </p:pic>
      <p:sp>
        <p:nvSpPr>
          <p:cNvPr id="67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Who Benefits"/>
          <p:cNvSpPr txBox="1">
            <a:spLocks noGrp="1"/>
          </p:cNvSpPr>
          <p:nvPr>
            <p:ph type="title"/>
          </p:nvPr>
        </p:nvSpPr>
        <p:spPr>
          <a:prstGeom prst="rect">
            <a:avLst/>
          </a:prstGeom>
        </p:spPr>
        <p:txBody>
          <a:bodyPr/>
          <a:lstStyle/>
          <a:p>
            <a:r>
              <a:t>Who Benefits</a:t>
            </a:r>
          </a:p>
        </p:txBody>
      </p:sp>
      <p:sp>
        <p:nvSpPr>
          <p:cNvPr id="682" name="Single character key shortcuts affecting speech input – example 1…"/>
          <p:cNvSpPr txBox="1"/>
          <p:nvPr/>
        </p:nvSpPr>
        <p:spPr>
          <a:xfrm>
            <a:off x="3318286" y="5310673"/>
            <a:ext cx="19170255" cy="3619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457200" marR="457200" indent="-228600" algn="l" defTabSz="457200">
              <a:spcBef>
                <a:spcPts val="300"/>
              </a:spcBef>
              <a:tabLst>
                <a:tab pos="457200" algn="l"/>
              </a:tabLst>
              <a:defRPr sz="5600" b="0" u="sng">
                <a:solidFill>
                  <a:srgbClr val="0433FF"/>
                </a:solidFill>
                <a:latin typeface="Times"/>
                <a:ea typeface="Times"/>
                <a:cs typeface="Times"/>
                <a:sym typeface="Times"/>
              </a:defRPr>
            </a:pPr>
            <a:r>
              <a:rPr>
                <a:hlinkClick r:id="rId3"/>
              </a:rPr>
              <a:t>Single character key shortcuts affecting speech input – example 1</a:t>
            </a:r>
            <a:endParaRPr u="none">
              <a:solidFill>
                <a:srgbClr val="000000"/>
              </a:solidFill>
            </a:endParaRPr>
          </a:p>
          <a:p>
            <a:pPr marL="502919" marR="457200" indent="-274319" algn="l" defTabSz="457200">
              <a:spcBef>
                <a:spcPts val="300"/>
              </a:spcBef>
              <a:buSzPct val="125000"/>
              <a:buFont typeface="Symbol"/>
              <a:buChar char="·"/>
              <a:tabLst>
                <a:tab pos="457200" algn="l"/>
              </a:tabLst>
              <a:defRPr sz="5600" b="0" u="sng">
                <a:solidFill>
                  <a:srgbClr val="0433FF"/>
                </a:solidFill>
                <a:latin typeface="Times"/>
                <a:ea typeface="Times"/>
                <a:cs typeface="Times"/>
                <a:sym typeface="Times"/>
              </a:defRPr>
            </a:pPr>
            <a:endParaRPr u="none">
              <a:solidFill>
                <a:srgbClr val="000000"/>
              </a:solidFill>
            </a:endParaRPr>
          </a:p>
          <a:p>
            <a:pPr marL="457200" marR="457200" indent="-228600" algn="l" defTabSz="457200">
              <a:spcBef>
                <a:spcPts val="300"/>
              </a:spcBef>
              <a:tabLst>
                <a:tab pos="457200" algn="l"/>
              </a:tabLst>
              <a:defRPr sz="5600" b="0" u="sng">
                <a:solidFill>
                  <a:srgbClr val="0433FF"/>
                </a:solidFill>
                <a:latin typeface="Times"/>
                <a:ea typeface="Times"/>
                <a:cs typeface="Times"/>
                <a:sym typeface="Times"/>
              </a:defRPr>
            </a:pPr>
            <a:r>
              <a:rPr>
                <a:hlinkClick r:id="rId4"/>
              </a:rPr>
              <a:t>Single character key shortcuts affecting speech input – example 2</a:t>
            </a:r>
            <a:endParaRPr u="none">
              <a:solidFill>
                <a:srgbClr val="000000"/>
              </a:solidFill>
            </a:endParaRPr>
          </a:p>
        </p:txBody>
      </p:sp>
      <p:sp>
        <p:nvSpPr>
          <p:cNvPr id="68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ummary"/>
          <p:cNvSpPr txBox="1">
            <a:spLocks noGrp="1"/>
          </p:cNvSpPr>
          <p:nvPr>
            <p:ph type="title"/>
          </p:nvPr>
        </p:nvSpPr>
        <p:spPr>
          <a:prstGeom prst="rect">
            <a:avLst/>
          </a:prstGeom>
        </p:spPr>
        <p:txBody>
          <a:bodyPr/>
          <a:lstStyle/>
          <a:p>
            <a:r>
              <a:t>Summary</a:t>
            </a:r>
          </a:p>
        </p:txBody>
      </p:sp>
      <p:sp>
        <p:nvSpPr>
          <p:cNvPr id="688" name="When creating adding shortcut keys try to avoid using character only keys without a modifier or provide a mechanism to turn them off or remap them."/>
          <p:cNvSpPr txBox="1"/>
          <p:nvPr/>
        </p:nvSpPr>
        <p:spPr>
          <a:xfrm>
            <a:off x="4280970" y="4491112"/>
            <a:ext cx="17214203" cy="26343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5600" b="0"/>
            </a:lvl1pPr>
          </a:lstStyle>
          <a:p>
            <a:r>
              <a:t>When creating adding shortcut keys try to avoid using character only keys without a modifier or provide a mechanism to turn them off or remap them.</a:t>
            </a:r>
          </a:p>
        </p:txBody>
      </p:sp>
      <p:sp>
        <p:nvSpPr>
          <p:cNvPr id="68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1.3.4 Orientation – Level AA"/>
          <p:cNvSpPr txBox="1">
            <a:spLocks noGrp="1"/>
          </p:cNvSpPr>
          <p:nvPr>
            <p:ph type="title"/>
          </p:nvPr>
        </p:nvSpPr>
        <p:spPr>
          <a:xfrm>
            <a:off x="1482533" y="355600"/>
            <a:ext cx="21005801" cy="2286000"/>
          </a:xfrm>
          <a:prstGeom prst="rect">
            <a:avLst/>
          </a:prstGeom>
        </p:spPr>
        <p:txBody>
          <a:bodyPr/>
          <a:lstStyle/>
          <a:p>
            <a:r>
              <a:t>1.3.4 Orientation – Level AA</a:t>
            </a:r>
          </a:p>
        </p:txBody>
      </p:sp>
      <p:sp>
        <p:nvSpPr>
          <p:cNvPr id="692" name="Content does not restrict its view and operation to a single display orientation, such as portrait or landscape, unless a specific display orientation is essential."/>
          <p:cNvSpPr txBox="1"/>
          <p:nvPr/>
        </p:nvSpPr>
        <p:spPr>
          <a:xfrm>
            <a:off x="2206119" y="3785058"/>
            <a:ext cx="19558630" cy="370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Content does not restrict its view and operation to a single display orientation, such as portrait or landscape, unless a specific display orientation is essential.</a:t>
            </a:r>
          </a:p>
        </p:txBody>
      </p:sp>
      <p:sp>
        <p:nvSpPr>
          <p:cNvPr id="693" name="NOTE…"/>
          <p:cNvSpPr txBox="1"/>
          <p:nvPr/>
        </p:nvSpPr>
        <p:spPr>
          <a:xfrm>
            <a:off x="3349741" y="8254999"/>
            <a:ext cx="17684518" cy="27940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4400" b="0">
                <a:solidFill>
                  <a:schemeClr val="accent3">
                    <a:hueOff val="557972"/>
                    <a:lumOff val="-12549"/>
                  </a:schemeClr>
                </a:solidFill>
                <a:latin typeface="Helvetica"/>
                <a:ea typeface="Helvetica"/>
                <a:cs typeface="Helvetica"/>
                <a:sym typeface="Helvetica"/>
              </a:defRPr>
            </a:pPr>
            <a:r>
              <a:t>NOTE</a:t>
            </a:r>
          </a:p>
          <a:p>
            <a:pPr algn="l" defTabSz="457200">
              <a:defRPr sz="4400" b="0">
                <a:latin typeface="Helvetica"/>
                <a:ea typeface="Helvetica"/>
                <a:cs typeface="Helvetica"/>
                <a:sym typeface="Helvetica"/>
              </a:defRPr>
            </a:pPr>
            <a:r>
              <a:t>Examples where a particular display orientation may be essential are a bank check, a piano application, slides for a projector or television, or virtual reality content where binary display orientation is not applicable.</a:t>
            </a:r>
          </a:p>
        </p:txBody>
      </p:sp>
      <p:sp>
        <p:nvSpPr>
          <p:cNvPr id="69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59</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Low Vision"/>
          <p:cNvSpPr txBox="1"/>
          <p:nvPr/>
        </p:nvSpPr>
        <p:spPr>
          <a:xfrm>
            <a:off x="2648638" y="6608972"/>
            <a:ext cx="3541118"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Low Vision</a:t>
            </a:r>
          </a:p>
        </p:txBody>
      </p:sp>
      <p:pic>
        <p:nvPicPr>
          <p:cNvPr id="202" name="mission-callout.jpg" descr="mission-callout.jpg"/>
          <p:cNvPicPr>
            <a:picLocks noChangeAspect="1"/>
          </p:cNvPicPr>
          <p:nvPr/>
        </p:nvPicPr>
        <p:blipFill>
          <a:blip r:embed="rId2"/>
          <a:stretch>
            <a:fillRect/>
          </a:stretch>
        </p:blipFill>
        <p:spPr>
          <a:xfrm>
            <a:off x="8838717" y="322120"/>
            <a:ext cx="8176173" cy="6293503"/>
          </a:xfrm>
          <a:prstGeom prst="rect">
            <a:avLst/>
          </a:prstGeom>
          <a:ln w="12700">
            <a:miter lim="400000"/>
          </a:ln>
        </p:spPr>
      </p:pic>
      <p:pic>
        <p:nvPicPr>
          <p:cNvPr id="203" name="office-collab.jpg" descr="office-collab.jpg"/>
          <p:cNvPicPr>
            <a:picLocks noChangeAspect="1"/>
          </p:cNvPicPr>
          <p:nvPr/>
        </p:nvPicPr>
        <p:blipFill>
          <a:blip r:embed="rId3"/>
          <a:stretch>
            <a:fillRect/>
          </a:stretch>
        </p:blipFill>
        <p:spPr>
          <a:xfrm>
            <a:off x="14443850" y="4176967"/>
            <a:ext cx="8244472" cy="5631394"/>
          </a:xfrm>
          <a:prstGeom prst="rect">
            <a:avLst/>
          </a:prstGeom>
          <a:ln w="12700">
            <a:miter lim="400000"/>
          </a:ln>
        </p:spPr>
      </p:pic>
      <p:pic>
        <p:nvPicPr>
          <p:cNvPr id="204" name="blind_black_woman_working_airforce_100308-F-6047W-014.jpeg" descr="blind_black_woman_working_airforce_100308-F-6047W-014.jpeg"/>
          <p:cNvPicPr>
            <a:picLocks noChangeAspect="1"/>
          </p:cNvPicPr>
          <p:nvPr/>
        </p:nvPicPr>
        <p:blipFill>
          <a:blip r:embed="rId4"/>
          <a:stretch>
            <a:fillRect/>
          </a:stretch>
        </p:blipFill>
        <p:spPr>
          <a:xfrm>
            <a:off x="8610093" y="8116481"/>
            <a:ext cx="8633422" cy="5744545"/>
          </a:xfrm>
          <a:prstGeom prst="rect">
            <a:avLst/>
          </a:prstGeom>
          <a:ln w="12700">
            <a:miter lim="400000"/>
          </a:ln>
        </p:spPr>
      </p:pic>
      <p:sp>
        <p:nvSpPr>
          <p:cNvPr id="205"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Essential"/>
          <p:cNvSpPr txBox="1">
            <a:spLocks noGrp="1"/>
          </p:cNvSpPr>
          <p:nvPr>
            <p:ph type="title"/>
          </p:nvPr>
        </p:nvSpPr>
        <p:spPr>
          <a:prstGeom prst="rect">
            <a:avLst/>
          </a:prstGeom>
        </p:spPr>
        <p:txBody>
          <a:bodyPr/>
          <a:lstStyle/>
          <a:p>
            <a:r>
              <a:t>Essential</a:t>
            </a:r>
          </a:p>
        </p:txBody>
      </p:sp>
      <p:pic>
        <p:nvPicPr>
          <p:cNvPr id="699" name="screen shot of check submittal image from a banking app" descr="screen shot of check submittal image from a banking app"/>
          <p:cNvPicPr>
            <a:picLocks noChangeAspect="1"/>
          </p:cNvPicPr>
          <p:nvPr/>
        </p:nvPicPr>
        <p:blipFill>
          <a:blip r:embed="rId2"/>
          <a:stretch>
            <a:fillRect/>
          </a:stretch>
        </p:blipFill>
        <p:spPr>
          <a:xfrm>
            <a:off x="4413203" y="3035300"/>
            <a:ext cx="16941801" cy="9525000"/>
          </a:xfrm>
          <a:prstGeom prst="rect">
            <a:avLst/>
          </a:prstGeom>
          <a:ln w="12700">
            <a:miter lim="400000"/>
          </a:ln>
        </p:spPr>
      </p:pic>
      <p:sp>
        <p:nvSpPr>
          <p:cNvPr id="700" name="Rectangle">
            <a:extLst>
              <a:ext uri="{C183D7F6-B498-43B3-948B-1728B52AA6E4}">
                <adec:decorative xmlns:adec="http://schemas.microsoft.com/office/drawing/2017/decorative" val="1"/>
              </a:ext>
            </a:extLst>
          </p:cNvPr>
          <p:cNvSpPr/>
          <p:nvPr/>
        </p:nvSpPr>
        <p:spPr>
          <a:xfrm>
            <a:off x="10183202" y="10561734"/>
            <a:ext cx="5401804" cy="593577"/>
          </a:xfrm>
          <a:prstGeom prst="rect">
            <a:avLst/>
          </a:prstGeom>
          <a:solidFill>
            <a:srgbClr val="2E4F2A"/>
          </a:solidFill>
          <a:ln w="12700">
            <a:miter lim="400000"/>
          </a:ln>
        </p:spPr>
        <p:txBody>
          <a:bodyPr lIns="50800" tIns="50800" rIns="50800" bIns="50800" anchor="ctr"/>
          <a:lstStyle/>
          <a:p>
            <a:pPr>
              <a:defRPr sz="3200" b="0">
                <a:solidFill>
                  <a:srgbClr val="244523"/>
                </a:solidFill>
                <a:latin typeface="+mn-lt"/>
                <a:ea typeface="+mn-ea"/>
                <a:cs typeface="+mn-cs"/>
                <a:sym typeface="Helvetica Neue Medium"/>
              </a:defRPr>
            </a:pPr>
            <a:endParaRPr/>
          </a:p>
        </p:txBody>
      </p:sp>
      <p:sp>
        <p:nvSpPr>
          <p:cNvPr id="69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60</a:t>
            </a:fld>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Who Benefits?"/>
          <p:cNvSpPr txBox="1">
            <a:spLocks noGrp="1"/>
          </p:cNvSpPr>
          <p:nvPr>
            <p:ph type="title"/>
          </p:nvPr>
        </p:nvSpPr>
        <p:spPr>
          <a:prstGeom prst="rect">
            <a:avLst/>
          </a:prstGeom>
        </p:spPr>
        <p:txBody>
          <a:bodyPr/>
          <a:lstStyle/>
          <a:p>
            <a:r>
              <a:t>Who Benefits?</a:t>
            </a:r>
          </a:p>
        </p:txBody>
      </p:sp>
      <p:pic>
        <p:nvPicPr>
          <p:cNvPr id="704" name="woman using a fixed mounted tablet " descr="woman using a fixed mounted tablet"/>
          <p:cNvPicPr>
            <a:picLocks noChangeAspect="1"/>
          </p:cNvPicPr>
          <p:nvPr/>
        </p:nvPicPr>
        <p:blipFill>
          <a:blip r:embed="rId3"/>
          <a:stretch>
            <a:fillRect/>
          </a:stretch>
        </p:blipFill>
        <p:spPr>
          <a:xfrm>
            <a:off x="9823767" y="2940544"/>
            <a:ext cx="11859975" cy="9280431"/>
          </a:xfrm>
          <a:prstGeom prst="rect">
            <a:avLst/>
          </a:prstGeom>
          <a:ln w="12700">
            <a:miter lim="400000"/>
          </a:ln>
        </p:spPr>
      </p:pic>
      <p:sp>
        <p:nvSpPr>
          <p:cNvPr id="70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ummary"/>
          <p:cNvSpPr txBox="1">
            <a:spLocks noGrp="1"/>
          </p:cNvSpPr>
          <p:nvPr>
            <p:ph type="title"/>
          </p:nvPr>
        </p:nvSpPr>
        <p:spPr>
          <a:prstGeom prst="rect">
            <a:avLst/>
          </a:prstGeom>
        </p:spPr>
        <p:txBody>
          <a:bodyPr/>
          <a:lstStyle/>
          <a:p>
            <a:r>
              <a:t>Summary</a:t>
            </a:r>
          </a:p>
        </p:txBody>
      </p:sp>
      <p:sp>
        <p:nvSpPr>
          <p:cNvPr id="710" name="Don’t force a specific orientation unless essential. If a specific orientation is essential, notify the user. Implement responsive design"/>
          <p:cNvSpPr txBox="1"/>
          <p:nvPr/>
        </p:nvSpPr>
        <p:spPr>
          <a:xfrm>
            <a:off x="3632891" y="4953518"/>
            <a:ext cx="17118218" cy="2654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Don’t force a specific orientation unless essential. If a specific orientation is essential, notify the user. Implement responsive design </a:t>
            </a:r>
          </a:p>
        </p:txBody>
      </p:sp>
      <p:sp>
        <p:nvSpPr>
          <p:cNvPr id="70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2.5.5 Target Size – Level AAA"/>
          <p:cNvSpPr txBox="1">
            <a:spLocks noGrp="1"/>
          </p:cNvSpPr>
          <p:nvPr>
            <p:ph type="title"/>
          </p:nvPr>
        </p:nvSpPr>
        <p:spPr>
          <a:xfrm>
            <a:off x="1482533" y="355600"/>
            <a:ext cx="21005801" cy="2286000"/>
          </a:xfrm>
          <a:prstGeom prst="rect">
            <a:avLst/>
          </a:prstGeom>
        </p:spPr>
        <p:txBody>
          <a:bodyPr/>
          <a:lstStyle/>
          <a:p>
            <a:r>
              <a:t>2.5.5 Target Size – Level AAA</a:t>
            </a:r>
          </a:p>
        </p:txBody>
      </p:sp>
      <p:sp>
        <p:nvSpPr>
          <p:cNvPr id="716" name="The size of the target for pointer inputs is at least 44 by 44 CSS pixels except when:…"/>
          <p:cNvSpPr txBox="1"/>
          <p:nvPr/>
        </p:nvSpPr>
        <p:spPr>
          <a:xfrm>
            <a:off x="3518475" y="3276600"/>
            <a:ext cx="18709786" cy="9042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300" b="0">
                <a:latin typeface="Helvetica"/>
                <a:ea typeface="Helvetica"/>
                <a:cs typeface="Helvetica"/>
                <a:sym typeface="Helvetica"/>
              </a:defRPr>
            </a:pPr>
            <a:r>
              <a:t>The size of the target for pointer inputs is at least 44 by 44 CSS pixels except when:</a:t>
            </a:r>
          </a:p>
          <a:p>
            <a:pPr marL="701145" indent="-701145" algn="l">
              <a:spcBef>
                <a:spcPts val="1600"/>
              </a:spcBef>
              <a:buSzPct val="125000"/>
              <a:buChar char="•"/>
              <a:defRPr sz="5300" b="0">
                <a:latin typeface="Helvetica"/>
                <a:ea typeface="Helvetica"/>
                <a:cs typeface="Helvetica"/>
                <a:sym typeface="Helvetica"/>
              </a:defRPr>
            </a:pPr>
            <a:r>
              <a:t>Equivalent: The target is available through an equivalent link or control on the same page that is at least 44 by 44 CSS pixels;</a:t>
            </a:r>
          </a:p>
          <a:p>
            <a:pPr marL="701145" indent="-701145" algn="l">
              <a:spcBef>
                <a:spcPts val="1600"/>
              </a:spcBef>
              <a:buSzPct val="125000"/>
              <a:buChar char="•"/>
              <a:defRPr sz="5300" b="0">
                <a:latin typeface="Helvetica"/>
                <a:ea typeface="Helvetica"/>
                <a:cs typeface="Helvetica"/>
                <a:sym typeface="Helvetica"/>
              </a:defRPr>
            </a:pPr>
            <a:r>
              <a:t>Inline: The target is in a sentence or block of text;</a:t>
            </a:r>
          </a:p>
          <a:p>
            <a:pPr marL="701145" indent="-701145" algn="l">
              <a:spcBef>
                <a:spcPts val="1600"/>
              </a:spcBef>
              <a:buSzPct val="125000"/>
              <a:buChar char="•"/>
              <a:defRPr sz="5300" b="0">
                <a:latin typeface="Helvetica"/>
                <a:ea typeface="Helvetica"/>
                <a:cs typeface="Helvetica"/>
                <a:sym typeface="Helvetica"/>
              </a:defRPr>
            </a:pPr>
            <a:r>
              <a:t>User Agent Control: The size of the target is determined by the user agent and is not modified by the author;</a:t>
            </a:r>
          </a:p>
          <a:p>
            <a:pPr marL="701145" indent="-701145" algn="l">
              <a:spcBef>
                <a:spcPts val="1600"/>
              </a:spcBef>
              <a:buSzPct val="125000"/>
              <a:buChar char="•"/>
              <a:defRPr sz="5300" b="0">
                <a:latin typeface="Helvetica"/>
                <a:ea typeface="Helvetica"/>
                <a:cs typeface="Helvetica"/>
                <a:sym typeface="Helvetica"/>
              </a:defRPr>
            </a:pPr>
            <a:r>
              <a:t>Essential: A particular presentation of the target is essential to the information being conveyed.</a:t>
            </a:r>
          </a:p>
        </p:txBody>
      </p:sp>
      <p:sp>
        <p:nvSpPr>
          <p:cNvPr id="71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Phone with apple logo" descr="iPhone with apple logo"/>
          <p:cNvPicPr>
            <a:picLocks noChangeAspect="1"/>
          </p:cNvPicPr>
          <p:nvPr/>
        </p:nvPicPr>
        <p:blipFill>
          <a:blip r:embed="rId3"/>
          <a:stretch>
            <a:fillRect/>
          </a:stretch>
        </p:blipFill>
        <p:spPr>
          <a:xfrm>
            <a:off x="3730777" y="2891813"/>
            <a:ext cx="5139956" cy="5139956"/>
          </a:xfrm>
          <a:prstGeom prst="rect">
            <a:avLst/>
          </a:prstGeom>
          <a:ln w="12700">
            <a:miter lim="400000"/>
          </a:ln>
        </p:spPr>
      </p:pic>
      <p:sp>
        <p:nvSpPr>
          <p:cNvPr id="722" name="44 x 44"/>
          <p:cNvSpPr txBox="1"/>
          <p:nvPr/>
        </p:nvSpPr>
        <p:spPr>
          <a:xfrm>
            <a:off x="4958374" y="9255449"/>
            <a:ext cx="2684762"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44 x 44 </a:t>
            </a:r>
          </a:p>
        </p:txBody>
      </p:sp>
      <p:sp>
        <p:nvSpPr>
          <p:cNvPr id="71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64</a:t>
            </a:fld>
            <a:endParaRPr/>
          </a:p>
        </p:txBody>
      </p:sp>
      <p:sp>
        <p:nvSpPr>
          <p:cNvPr id="719" name="Square" descr="example of 9mm by 9mm square (not to scale)"/>
          <p:cNvSpPr/>
          <p:nvPr/>
        </p:nvSpPr>
        <p:spPr>
          <a:xfrm>
            <a:off x="11049648" y="4246076"/>
            <a:ext cx="2530795" cy="2531752"/>
          </a:xfrm>
          <a:prstGeom prst="rect">
            <a:avLst/>
          </a:prstGeom>
          <a:solidFill>
            <a:srgbClr val="6E2F75"/>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720" name="9 mm"/>
          <p:cNvSpPr txBox="1"/>
          <p:nvPr/>
        </p:nvSpPr>
        <p:spPr>
          <a:xfrm>
            <a:off x="11753832" y="3516168"/>
            <a:ext cx="112242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 mm</a:t>
            </a:r>
          </a:p>
        </p:txBody>
      </p:sp>
      <p:sp>
        <p:nvSpPr>
          <p:cNvPr id="721" name="9 mm"/>
          <p:cNvSpPr txBox="1"/>
          <p:nvPr/>
        </p:nvSpPr>
        <p:spPr>
          <a:xfrm rot="16200000">
            <a:off x="10148837" y="5231727"/>
            <a:ext cx="1122427" cy="56045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 mm</a:t>
            </a:r>
          </a:p>
        </p:txBody>
      </p:sp>
      <p:pic>
        <p:nvPicPr>
          <p:cNvPr id="724" name="smartphone with Android logo" descr="smartphone with Android logo"/>
          <p:cNvPicPr>
            <a:picLocks noChangeAspect="1"/>
          </p:cNvPicPr>
          <p:nvPr/>
        </p:nvPicPr>
        <p:blipFill>
          <a:blip r:embed="rId4"/>
          <a:stretch>
            <a:fillRect/>
          </a:stretch>
        </p:blipFill>
        <p:spPr>
          <a:xfrm>
            <a:off x="15983875" y="3125876"/>
            <a:ext cx="5139956" cy="5139956"/>
          </a:xfrm>
          <a:prstGeom prst="rect">
            <a:avLst/>
          </a:prstGeom>
          <a:ln w="12700">
            <a:miter lim="400000"/>
          </a:ln>
        </p:spPr>
      </p:pic>
      <p:sp>
        <p:nvSpPr>
          <p:cNvPr id="723" name="48 x 48"/>
          <p:cNvSpPr txBox="1"/>
          <p:nvPr/>
        </p:nvSpPr>
        <p:spPr>
          <a:xfrm>
            <a:off x="17211471" y="9102530"/>
            <a:ext cx="2684762"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a:latin typeface="Helvetica"/>
                <a:ea typeface="Helvetica"/>
                <a:cs typeface="Helvetica"/>
                <a:sym typeface="Helvetica"/>
              </a:defRPr>
            </a:lvl1pPr>
          </a:lstStyle>
          <a:p>
            <a:r>
              <a:t>48 x 48 </a:t>
            </a:r>
          </a:p>
        </p:txBody>
      </p:sp>
      <p:sp>
        <p:nvSpPr>
          <p:cNvPr id="726" name="not to scale!"/>
          <p:cNvSpPr txBox="1"/>
          <p:nvPr/>
        </p:nvSpPr>
        <p:spPr>
          <a:xfrm>
            <a:off x="11139660" y="7714944"/>
            <a:ext cx="2350771"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not to scale!</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Equivalent"/>
          <p:cNvSpPr txBox="1">
            <a:spLocks noGrp="1"/>
          </p:cNvSpPr>
          <p:nvPr>
            <p:ph type="title"/>
          </p:nvPr>
        </p:nvSpPr>
        <p:spPr>
          <a:prstGeom prst="rect">
            <a:avLst/>
          </a:prstGeom>
        </p:spPr>
        <p:txBody>
          <a:bodyPr/>
          <a:lstStyle/>
          <a:p>
            <a:r>
              <a:t>Equivalent</a:t>
            </a:r>
          </a:p>
        </p:txBody>
      </p:sp>
      <p:pic>
        <p:nvPicPr>
          <p:cNvPr id="732" name="simulated carousel with small buttons and large arrows to advance the image " descr="simulated carousel with small buttons and large arrows to advance the image"/>
          <p:cNvPicPr>
            <a:picLocks noChangeAspect="1"/>
          </p:cNvPicPr>
          <p:nvPr/>
        </p:nvPicPr>
        <p:blipFill>
          <a:blip r:embed="rId3"/>
          <a:stretch>
            <a:fillRect/>
          </a:stretch>
        </p:blipFill>
        <p:spPr>
          <a:xfrm>
            <a:off x="2003668" y="4084013"/>
            <a:ext cx="20703885" cy="6495605"/>
          </a:xfrm>
          <a:prstGeom prst="rect">
            <a:avLst/>
          </a:prstGeom>
          <a:ln w="12700">
            <a:miter lim="400000"/>
          </a:ln>
        </p:spPr>
      </p:pic>
      <p:sp>
        <p:nvSpPr>
          <p:cNvPr id="734" name="Arrow" descr="previous arrow"/>
          <p:cNvSpPr/>
          <p:nvPr/>
        </p:nvSpPr>
        <p:spPr>
          <a:xfrm flipH="1">
            <a:off x="2248880" y="6903615"/>
            <a:ext cx="1270001" cy="1270001"/>
          </a:xfrm>
          <a:prstGeom prst="rightArrow">
            <a:avLst>
              <a:gd name="adj1" fmla="val 32000"/>
              <a:gd name="adj2" fmla="val 64000"/>
            </a:avLst>
          </a:prstGeom>
          <a:solidFill>
            <a:srgbClr val="FFFFFF"/>
          </a:solidFill>
          <a:ln w="50800">
            <a:solidFill>
              <a:schemeClr val="accent5">
                <a:hueOff val="-36178"/>
                <a:satOff val="6507"/>
                <a:lumOff val="-23518"/>
              </a:schemeClr>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733" name="Arrow" descr="next arrow"/>
          <p:cNvSpPr/>
          <p:nvPr/>
        </p:nvSpPr>
        <p:spPr>
          <a:xfrm>
            <a:off x="21086351" y="6696815"/>
            <a:ext cx="1270001" cy="1270001"/>
          </a:xfrm>
          <a:prstGeom prst="rightArrow">
            <a:avLst>
              <a:gd name="adj1" fmla="val 32000"/>
              <a:gd name="adj2" fmla="val 64000"/>
            </a:avLst>
          </a:prstGeom>
          <a:solidFill>
            <a:srgbClr val="FFFFFF"/>
          </a:solidFill>
          <a:ln w="50800">
            <a:solidFill>
              <a:schemeClr val="accent5">
                <a:hueOff val="-36178"/>
                <a:satOff val="6507"/>
                <a:lumOff val="-23518"/>
              </a:schemeClr>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grpSp>
        <p:nvGrpSpPr>
          <p:cNvPr id="740" name="Group" descr="carousel navigation dots"/>
          <p:cNvGrpSpPr/>
          <p:nvPr/>
        </p:nvGrpSpPr>
        <p:grpSpPr>
          <a:xfrm>
            <a:off x="10885932" y="9884361"/>
            <a:ext cx="2612136" cy="215380"/>
            <a:chOff x="0" y="0"/>
            <a:chExt cx="2612135" cy="215378"/>
          </a:xfrm>
        </p:grpSpPr>
        <p:sp>
          <p:nvSpPr>
            <p:cNvPr id="735" name="Oval"/>
            <p:cNvSpPr/>
            <p:nvPr/>
          </p:nvSpPr>
          <p:spPr>
            <a:xfrm>
              <a:off x="-1" y="0"/>
              <a:ext cx="354182" cy="215379"/>
            </a:xfrm>
            <a:prstGeom prst="ellipse">
              <a:avLst/>
            </a:prstGeom>
            <a:solidFill>
              <a:srgbClr val="FFFFFF"/>
            </a:solidFill>
            <a:ln w="38100" cap="flat">
              <a:solidFill>
                <a:srgbClr val="000000"/>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736" name="Oval"/>
            <p:cNvSpPr/>
            <p:nvPr/>
          </p:nvSpPr>
          <p:spPr>
            <a:xfrm>
              <a:off x="2257954" y="0"/>
              <a:ext cx="354182" cy="215379"/>
            </a:xfrm>
            <a:prstGeom prst="ellipse">
              <a:avLst/>
            </a:prstGeom>
            <a:solidFill>
              <a:srgbClr val="FFFFFF">
                <a:alpha val="40255"/>
              </a:srgbClr>
            </a:solidFill>
            <a:ln w="38100" cap="flat">
              <a:solidFill>
                <a:srgbClr val="000000">
                  <a:alpha val="40255"/>
                </a:srgbClr>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737" name="Oval"/>
            <p:cNvSpPr/>
            <p:nvPr/>
          </p:nvSpPr>
          <p:spPr>
            <a:xfrm>
              <a:off x="564488" y="0"/>
              <a:ext cx="354182" cy="215379"/>
            </a:xfrm>
            <a:prstGeom prst="ellipse">
              <a:avLst/>
            </a:prstGeom>
            <a:solidFill>
              <a:srgbClr val="FFFFFF">
                <a:alpha val="40255"/>
              </a:srgbClr>
            </a:solidFill>
            <a:ln w="38100" cap="flat">
              <a:solidFill>
                <a:srgbClr val="000000">
                  <a:alpha val="40255"/>
                </a:srgbClr>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738" name="Oval"/>
            <p:cNvSpPr/>
            <p:nvPr/>
          </p:nvSpPr>
          <p:spPr>
            <a:xfrm>
              <a:off x="1128977" y="0"/>
              <a:ext cx="354181" cy="215379"/>
            </a:xfrm>
            <a:prstGeom prst="ellipse">
              <a:avLst/>
            </a:prstGeom>
            <a:solidFill>
              <a:srgbClr val="FFFFFF">
                <a:alpha val="40255"/>
              </a:srgbClr>
            </a:solidFill>
            <a:ln w="38100" cap="flat">
              <a:solidFill>
                <a:srgbClr val="000000">
                  <a:alpha val="40255"/>
                </a:srgbClr>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739" name="Oval"/>
            <p:cNvSpPr/>
            <p:nvPr/>
          </p:nvSpPr>
          <p:spPr>
            <a:xfrm>
              <a:off x="1693466" y="0"/>
              <a:ext cx="354181" cy="215379"/>
            </a:xfrm>
            <a:prstGeom prst="ellipse">
              <a:avLst/>
            </a:prstGeom>
            <a:solidFill>
              <a:srgbClr val="FFFFFF">
                <a:alpha val="40255"/>
              </a:srgbClr>
            </a:solidFill>
            <a:ln w="38100" cap="flat">
              <a:solidFill>
                <a:srgbClr val="000000">
                  <a:alpha val="40255"/>
                </a:srgbClr>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sp>
        <p:nvSpPr>
          <p:cNvPr id="741" name="boston.masschallenge.org"/>
          <p:cNvSpPr txBox="1"/>
          <p:nvPr/>
        </p:nvSpPr>
        <p:spPr>
          <a:xfrm>
            <a:off x="19490064" y="10087772"/>
            <a:ext cx="3108707" cy="3992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0"/>
            </a:lvl1pPr>
          </a:lstStyle>
          <a:p>
            <a:r>
              <a:t>boston.masschallenge.org</a:t>
            </a:r>
          </a:p>
        </p:txBody>
      </p:sp>
      <p:sp>
        <p:nvSpPr>
          <p:cNvPr id="73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Inline Exception"/>
          <p:cNvSpPr txBox="1">
            <a:spLocks noGrp="1"/>
          </p:cNvSpPr>
          <p:nvPr>
            <p:ph type="title"/>
          </p:nvPr>
        </p:nvSpPr>
        <p:spPr>
          <a:prstGeom prst="rect">
            <a:avLst/>
          </a:prstGeom>
        </p:spPr>
        <p:txBody>
          <a:bodyPr/>
          <a:lstStyle/>
          <a:p>
            <a:r>
              <a:t>Inline Exception</a:t>
            </a:r>
          </a:p>
        </p:txBody>
      </p:sp>
      <p:pic>
        <p:nvPicPr>
          <p:cNvPr id="747" name="linkinText.png" descr="linkinText.png"/>
          <p:cNvPicPr>
            <a:picLocks noChangeAspect="1"/>
          </p:cNvPicPr>
          <p:nvPr/>
        </p:nvPicPr>
        <p:blipFill>
          <a:blip r:embed="rId3"/>
          <a:stretch>
            <a:fillRect/>
          </a:stretch>
        </p:blipFill>
        <p:spPr>
          <a:xfrm>
            <a:off x="5089360" y="3688993"/>
            <a:ext cx="15978714" cy="6338014"/>
          </a:xfrm>
          <a:prstGeom prst="rect">
            <a:avLst/>
          </a:prstGeom>
          <a:ln w="12700">
            <a:miter lim="400000"/>
          </a:ln>
        </p:spPr>
      </p:pic>
      <p:sp>
        <p:nvSpPr>
          <p:cNvPr id="74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66</a:t>
            </a:fld>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User Agent Control"/>
          <p:cNvSpPr txBox="1">
            <a:spLocks noGrp="1"/>
          </p:cNvSpPr>
          <p:nvPr>
            <p:ph type="title"/>
          </p:nvPr>
        </p:nvSpPr>
        <p:spPr>
          <a:prstGeom prst="rect">
            <a:avLst/>
          </a:prstGeom>
        </p:spPr>
        <p:txBody>
          <a:bodyPr/>
          <a:lstStyle/>
          <a:p>
            <a:r>
              <a:t>User Agent Control</a:t>
            </a:r>
          </a:p>
        </p:txBody>
      </p:sp>
      <p:pic>
        <p:nvPicPr>
          <p:cNvPr id="753" name="Screen shot of simple form with text input, radio buttons, link and submit button" descr="Screen shot of simple form with text input, radio buttons, link and submit button"/>
          <p:cNvPicPr>
            <a:picLocks noChangeAspect="1"/>
          </p:cNvPicPr>
          <p:nvPr/>
        </p:nvPicPr>
        <p:blipFill>
          <a:blip r:embed="rId3"/>
          <a:stretch>
            <a:fillRect/>
          </a:stretch>
        </p:blipFill>
        <p:spPr>
          <a:xfrm>
            <a:off x="6486161" y="4158172"/>
            <a:ext cx="10504586" cy="6046542"/>
          </a:xfrm>
          <a:prstGeom prst="rect">
            <a:avLst/>
          </a:prstGeom>
          <a:ln w="12700">
            <a:miter lim="400000"/>
          </a:ln>
        </p:spPr>
      </p:pic>
      <p:sp>
        <p:nvSpPr>
          <p:cNvPr id="75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Essential"/>
          <p:cNvSpPr txBox="1">
            <a:spLocks noGrp="1"/>
          </p:cNvSpPr>
          <p:nvPr>
            <p:ph type="title"/>
          </p:nvPr>
        </p:nvSpPr>
        <p:spPr>
          <a:prstGeom prst="rect">
            <a:avLst/>
          </a:prstGeom>
        </p:spPr>
        <p:txBody>
          <a:bodyPr/>
          <a:lstStyle/>
          <a:p>
            <a:r>
              <a:t>Essential</a:t>
            </a:r>
          </a:p>
        </p:txBody>
      </p:sp>
      <p:pic>
        <p:nvPicPr>
          <p:cNvPr id="759" name="Whack-a-mole game" descr="Whack-a-mole game"/>
          <p:cNvPicPr>
            <a:picLocks noChangeAspect="1"/>
          </p:cNvPicPr>
          <p:nvPr/>
        </p:nvPicPr>
        <p:blipFill>
          <a:blip r:embed="rId3"/>
          <a:stretch>
            <a:fillRect/>
          </a:stretch>
        </p:blipFill>
        <p:spPr>
          <a:xfrm>
            <a:off x="4976081" y="3274705"/>
            <a:ext cx="15376611" cy="8649344"/>
          </a:xfrm>
          <a:prstGeom prst="rect">
            <a:avLst/>
          </a:prstGeom>
          <a:ln w="12700">
            <a:miter lim="400000"/>
          </a:ln>
        </p:spPr>
      </p:pic>
      <p:sp>
        <p:nvSpPr>
          <p:cNvPr id="75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Who Benefits?"/>
          <p:cNvSpPr txBox="1">
            <a:spLocks noGrp="1"/>
          </p:cNvSpPr>
          <p:nvPr>
            <p:ph type="title"/>
          </p:nvPr>
        </p:nvSpPr>
        <p:spPr>
          <a:prstGeom prst="rect">
            <a:avLst/>
          </a:prstGeom>
        </p:spPr>
        <p:txBody>
          <a:bodyPr/>
          <a:lstStyle/>
          <a:p>
            <a:r>
              <a:t>Who Benefits?</a:t>
            </a:r>
          </a:p>
        </p:txBody>
      </p:sp>
      <p:pic>
        <p:nvPicPr>
          <p:cNvPr id="765" name="Michael J Fox" descr="Michael J Fox"/>
          <p:cNvPicPr>
            <a:picLocks noChangeAspect="1"/>
          </p:cNvPicPr>
          <p:nvPr/>
        </p:nvPicPr>
        <p:blipFill>
          <a:blip r:embed="rId3"/>
          <a:stretch>
            <a:fillRect/>
          </a:stretch>
        </p:blipFill>
        <p:spPr>
          <a:xfrm>
            <a:off x="3940152" y="2472629"/>
            <a:ext cx="6199229" cy="10124420"/>
          </a:xfrm>
          <a:prstGeom prst="rect">
            <a:avLst/>
          </a:prstGeom>
          <a:ln w="12700">
            <a:miter lim="400000"/>
          </a:ln>
        </p:spPr>
      </p:pic>
      <p:pic>
        <p:nvPicPr>
          <p:cNvPr id="766" name="man using a head mounted pointing device on a tablet." descr="man using a head mounted pointing device on a tablet."/>
          <p:cNvPicPr>
            <a:picLocks noChangeAspect="1"/>
          </p:cNvPicPr>
          <p:nvPr/>
        </p:nvPicPr>
        <p:blipFill>
          <a:blip r:embed="rId4"/>
          <a:stretch>
            <a:fillRect/>
          </a:stretch>
        </p:blipFill>
        <p:spPr>
          <a:xfrm>
            <a:off x="12825276" y="3302000"/>
            <a:ext cx="10160001" cy="8991600"/>
          </a:xfrm>
          <a:prstGeom prst="rect">
            <a:avLst/>
          </a:prstGeom>
          <a:ln w="12700">
            <a:miter lim="400000"/>
          </a:ln>
        </p:spPr>
      </p:pic>
      <p:sp>
        <p:nvSpPr>
          <p:cNvPr id="76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 grpId="1" animBg="1" advAuto="0"/>
      <p:bldP spid="766"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ognitive Disabilities"/>
          <p:cNvSpPr txBox="1"/>
          <p:nvPr/>
        </p:nvSpPr>
        <p:spPr>
          <a:xfrm>
            <a:off x="12192000" y="3179972"/>
            <a:ext cx="6675884"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Cognitive Disabilities</a:t>
            </a:r>
          </a:p>
        </p:txBody>
      </p:sp>
      <p:pic>
        <p:nvPicPr>
          <p:cNvPr id="212" name="Albert Einstein" descr="Albert Einstein"/>
          <p:cNvPicPr>
            <a:picLocks noChangeAspect="1"/>
          </p:cNvPicPr>
          <p:nvPr/>
        </p:nvPicPr>
        <p:blipFill>
          <a:blip r:embed="rId3"/>
          <a:stretch>
            <a:fillRect/>
          </a:stretch>
        </p:blipFill>
        <p:spPr>
          <a:xfrm>
            <a:off x="2499267" y="2201145"/>
            <a:ext cx="7660099" cy="10059864"/>
          </a:xfrm>
          <a:prstGeom prst="rect">
            <a:avLst/>
          </a:prstGeom>
          <a:ln w="12700">
            <a:miter lim="400000"/>
          </a:ln>
        </p:spPr>
      </p:pic>
      <p:sp>
        <p:nvSpPr>
          <p:cNvPr id="209" name="Photo CC BY-SA 3.0 Norwood (charity)"/>
          <p:cNvSpPr txBox="1"/>
          <p:nvPr/>
        </p:nvSpPr>
        <p:spPr>
          <a:xfrm>
            <a:off x="17003478" y="12171136"/>
            <a:ext cx="5954827" cy="5722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1200">
                <a:solidFill>
                  <a:srgbClr val="626366"/>
                </a:solidFill>
              </a:defRPr>
            </a:pPr>
            <a:r>
              <a:rPr u="sng">
                <a:hlinkClick r:id="rId4"/>
              </a:rPr>
              <a:t>Photo </a:t>
            </a:r>
            <a:r>
              <a:rPr u="sng">
                <a:hlinkClick r:id="rId5"/>
              </a:rPr>
              <a:t>CC BY-SA 3.0</a:t>
            </a:r>
            <a:r>
              <a:t> </a:t>
            </a:r>
            <a:r>
              <a:rPr u="sng">
                <a:hlinkClick r:id="rId6"/>
              </a:rPr>
              <a:t>Norwood (charity)</a:t>
            </a:r>
            <a:r>
              <a:t>  </a:t>
            </a:r>
          </a:p>
        </p:txBody>
      </p:sp>
      <p:pic>
        <p:nvPicPr>
          <p:cNvPr id="210" name="Older man looking confused as he is using the computer " descr="Older man looking confused as he is using the computer"/>
          <p:cNvPicPr>
            <a:picLocks noChangeAspect="1"/>
          </p:cNvPicPr>
          <p:nvPr/>
        </p:nvPicPr>
        <p:blipFill>
          <a:blip r:embed="rId7"/>
          <a:stretch>
            <a:fillRect/>
          </a:stretch>
        </p:blipFill>
        <p:spPr>
          <a:xfrm>
            <a:off x="12477203" y="5266228"/>
            <a:ext cx="10197867" cy="6784981"/>
          </a:xfrm>
          <a:prstGeom prst="rect">
            <a:avLst/>
          </a:prstGeom>
          <a:ln w="12700">
            <a:miter lim="400000"/>
          </a:ln>
        </p:spPr>
      </p:pic>
      <p:sp>
        <p:nvSpPr>
          <p:cNvPr id="208" name="Slide Number"/>
          <p:cNvSpPr txBox="1">
            <a:spLocks noGrp="1"/>
          </p:cNvSpPr>
          <p:nvPr>
            <p:ph type="sldNum" sz="quarter" idx="2"/>
          </p:nvPr>
        </p:nvSpPr>
        <p:spPr>
          <a:xfrm>
            <a:off x="23541865" y="12699999"/>
            <a:ext cx="283770"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2.5.5 Summary"/>
          <p:cNvSpPr txBox="1">
            <a:spLocks noGrp="1"/>
          </p:cNvSpPr>
          <p:nvPr>
            <p:ph type="title"/>
          </p:nvPr>
        </p:nvSpPr>
        <p:spPr>
          <a:prstGeom prst="rect">
            <a:avLst/>
          </a:prstGeom>
        </p:spPr>
        <p:txBody>
          <a:bodyPr/>
          <a:lstStyle/>
          <a:p>
            <a:r>
              <a:t>2.5.5 Summary</a:t>
            </a:r>
          </a:p>
        </p:txBody>
      </p:sp>
      <p:sp>
        <p:nvSpPr>
          <p:cNvPr id="772" name="Make sure target size is at least 44x44px. Bigger is better.…"/>
          <p:cNvSpPr txBox="1"/>
          <p:nvPr/>
        </p:nvSpPr>
        <p:spPr>
          <a:xfrm>
            <a:off x="3632891" y="3899418"/>
            <a:ext cx="17118218" cy="4762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740833" indent="-740833" algn="l">
              <a:spcBef>
                <a:spcPts val="1600"/>
              </a:spcBef>
              <a:buSzPct val="125000"/>
              <a:buChar char="•"/>
              <a:defRPr sz="5600" b="0">
                <a:latin typeface="Helvetica"/>
                <a:ea typeface="Helvetica"/>
                <a:cs typeface="Helvetica"/>
                <a:sym typeface="Helvetica"/>
              </a:defRPr>
            </a:pPr>
            <a:r>
              <a:t>Make sure target size is at least 44x44px. Bigger is better. </a:t>
            </a:r>
          </a:p>
          <a:p>
            <a:pPr marL="740833" indent="-740833" algn="l">
              <a:spcBef>
                <a:spcPts val="1600"/>
              </a:spcBef>
              <a:buSzPct val="125000"/>
              <a:buChar char="•"/>
              <a:defRPr sz="5600" b="0">
                <a:latin typeface="Helvetica"/>
                <a:ea typeface="Helvetica"/>
                <a:cs typeface="Helvetica"/>
                <a:sym typeface="Helvetica"/>
              </a:defRPr>
            </a:pPr>
            <a:r>
              <a:t>Don’t have to worry about links within a sentence or block of text.</a:t>
            </a:r>
          </a:p>
        </p:txBody>
      </p:sp>
      <p:sp>
        <p:nvSpPr>
          <p:cNvPr id="77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70</a:t>
            </a:fld>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2.5.6 Concurrent Mechanisms – Level AAA"/>
          <p:cNvSpPr txBox="1">
            <a:spLocks noGrp="1"/>
          </p:cNvSpPr>
          <p:nvPr>
            <p:ph type="title"/>
          </p:nvPr>
        </p:nvSpPr>
        <p:spPr>
          <a:xfrm>
            <a:off x="1482533" y="355600"/>
            <a:ext cx="21005801" cy="2286000"/>
          </a:xfrm>
          <a:prstGeom prst="rect">
            <a:avLst/>
          </a:prstGeom>
        </p:spPr>
        <p:txBody>
          <a:bodyPr/>
          <a:lstStyle/>
          <a:p>
            <a:r>
              <a:t>2.5.6 Concurrent Mechanisms – Level AAA</a:t>
            </a:r>
          </a:p>
        </p:txBody>
      </p:sp>
      <p:sp>
        <p:nvSpPr>
          <p:cNvPr id="776" name="Web content does not restrict use of input modalities available on a platform except where the restriction is essential, required to ensure the security of the content, or required to respect user settings."/>
          <p:cNvSpPr txBox="1"/>
          <p:nvPr/>
        </p:nvSpPr>
        <p:spPr>
          <a:xfrm>
            <a:off x="3932212" y="3834174"/>
            <a:ext cx="16933918" cy="350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Web content does not restrict use of input modalities available on a platform except where the restriction is essential, required to ensure the security of the content, or required to respect user settings.</a:t>
            </a:r>
          </a:p>
        </p:txBody>
      </p:sp>
      <p:sp>
        <p:nvSpPr>
          <p:cNvPr id="77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Input Modalities"/>
          <p:cNvSpPr txBox="1">
            <a:spLocks noGrp="1"/>
          </p:cNvSpPr>
          <p:nvPr>
            <p:ph type="title"/>
          </p:nvPr>
        </p:nvSpPr>
        <p:spPr>
          <a:prstGeom prst="rect">
            <a:avLst/>
          </a:prstGeom>
        </p:spPr>
        <p:txBody>
          <a:bodyPr/>
          <a:lstStyle/>
          <a:p>
            <a:r>
              <a:t>Input Modalities</a:t>
            </a:r>
          </a:p>
        </p:txBody>
      </p:sp>
      <p:pic>
        <p:nvPicPr>
          <p:cNvPr id="780" name="smartphone with keyboard" descr="smartphone with keyboard"/>
          <p:cNvPicPr>
            <a:picLocks noChangeAspect="1"/>
          </p:cNvPicPr>
          <p:nvPr/>
        </p:nvPicPr>
        <p:blipFill>
          <a:blip r:embed="rId3"/>
          <a:stretch>
            <a:fillRect/>
          </a:stretch>
        </p:blipFill>
        <p:spPr>
          <a:xfrm>
            <a:off x="10236393" y="2371629"/>
            <a:ext cx="5162160" cy="5162160"/>
          </a:xfrm>
          <a:prstGeom prst="rect">
            <a:avLst/>
          </a:prstGeom>
          <a:ln w="12700">
            <a:miter lim="400000"/>
          </a:ln>
        </p:spPr>
      </p:pic>
      <p:pic>
        <p:nvPicPr>
          <p:cNvPr id="781" name="finger touching a smartphone" descr="finger touching a smartphone"/>
          <p:cNvPicPr>
            <a:picLocks noChangeAspect="1"/>
          </p:cNvPicPr>
          <p:nvPr/>
        </p:nvPicPr>
        <p:blipFill>
          <a:blip r:embed="rId4"/>
          <a:stretch>
            <a:fillRect/>
          </a:stretch>
        </p:blipFill>
        <p:spPr>
          <a:xfrm>
            <a:off x="567184" y="2359951"/>
            <a:ext cx="8202271" cy="5468181"/>
          </a:xfrm>
          <a:prstGeom prst="rect">
            <a:avLst/>
          </a:prstGeom>
          <a:ln w="12700">
            <a:miter lim="400000"/>
          </a:ln>
        </p:spPr>
      </p:pic>
      <p:pic>
        <p:nvPicPr>
          <p:cNvPr id="782" name="desktop computer with keyboard and mouse" descr="desktop computer with keyboard and mouse"/>
          <p:cNvPicPr>
            <a:picLocks noChangeAspect="1"/>
          </p:cNvPicPr>
          <p:nvPr/>
        </p:nvPicPr>
        <p:blipFill>
          <a:blip r:embed="rId5"/>
          <a:stretch>
            <a:fillRect/>
          </a:stretch>
        </p:blipFill>
        <p:spPr>
          <a:xfrm>
            <a:off x="3907123" y="6813679"/>
            <a:ext cx="9517522" cy="7160448"/>
          </a:xfrm>
          <a:prstGeom prst="rect">
            <a:avLst/>
          </a:prstGeom>
          <a:ln w="12700">
            <a:miter lim="400000"/>
          </a:ln>
        </p:spPr>
      </p:pic>
      <p:pic>
        <p:nvPicPr>
          <p:cNvPr id="783" name="person writing on tablet with a stylus " descr="person writing on tablet with a stylus"/>
          <p:cNvPicPr>
            <a:picLocks noChangeAspect="1"/>
          </p:cNvPicPr>
          <p:nvPr/>
        </p:nvPicPr>
        <p:blipFill>
          <a:blip r:embed="rId6"/>
          <a:stretch>
            <a:fillRect/>
          </a:stretch>
        </p:blipFill>
        <p:spPr>
          <a:xfrm>
            <a:off x="14571902" y="7659813"/>
            <a:ext cx="8215105" cy="5468181"/>
          </a:xfrm>
          <a:prstGeom prst="rect">
            <a:avLst/>
          </a:prstGeom>
          <a:ln w="12700">
            <a:miter lim="400000"/>
          </a:ln>
        </p:spPr>
      </p:pic>
      <p:pic>
        <p:nvPicPr>
          <p:cNvPr id="784" name="man using a mouth pointer" descr="man using a mouth pointer"/>
          <p:cNvPicPr>
            <a:picLocks noChangeAspect="1"/>
          </p:cNvPicPr>
          <p:nvPr/>
        </p:nvPicPr>
        <p:blipFill>
          <a:blip r:embed="rId7"/>
          <a:stretch>
            <a:fillRect/>
          </a:stretch>
        </p:blipFill>
        <p:spPr>
          <a:xfrm>
            <a:off x="15924781" y="2723911"/>
            <a:ext cx="7978722" cy="4457596"/>
          </a:xfrm>
          <a:prstGeom prst="rect">
            <a:avLst/>
          </a:prstGeom>
          <a:ln w="12700">
            <a:miter lim="400000"/>
          </a:ln>
        </p:spPr>
      </p:pic>
      <p:sp>
        <p:nvSpPr>
          <p:cNvPr id="77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screen shot of caniuse.com for pointer events. " descr="screen shot of caniuse.com for pointer events. "/>
          <p:cNvPicPr>
            <a:picLocks noChangeAspect="1"/>
          </p:cNvPicPr>
          <p:nvPr/>
        </p:nvPicPr>
        <p:blipFill>
          <a:blip r:embed="rId3"/>
          <a:stretch>
            <a:fillRect/>
          </a:stretch>
        </p:blipFill>
        <p:spPr>
          <a:xfrm>
            <a:off x="3966337" y="1387762"/>
            <a:ext cx="18124888" cy="10940476"/>
          </a:xfrm>
          <a:prstGeom prst="rect">
            <a:avLst/>
          </a:prstGeom>
          <a:ln w="12700">
            <a:miter lim="400000"/>
          </a:ln>
        </p:spPr>
      </p:pic>
      <p:sp>
        <p:nvSpPr>
          <p:cNvPr id="78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Essential"/>
          <p:cNvSpPr txBox="1">
            <a:spLocks noGrp="1"/>
          </p:cNvSpPr>
          <p:nvPr>
            <p:ph type="title"/>
          </p:nvPr>
        </p:nvSpPr>
        <p:spPr>
          <a:prstGeom prst="rect">
            <a:avLst/>
          </a:prstGeom>
        </p:spPr>
        <p:txBody>
          <a:bodyPr/>
          <a:lstStyle/>
          <a:p>
            <a:r>
              <a:t>Essential</a:t>
            </a:r>
          </a:p>
        </p:txBody>
      </p:sp>
      <p:pic>
        <p:nvPicPr>
          <p:cNvPr id="795" name="screen shot of tablet drawing application" descr="screen shot of tablet drawing application"/>
          <p:cNvPicPr>
            <a:picLocks noChangeAspect="1"/>
          </p:cNvPicPr>
          <p:nvPr/>
        </p:nvPicPr>
        <p:blipFill>
          <a:blip r:embed="rId3"/>
          <a:stretch>
            <a:fillRect/>
          </a:stretch>
        </p:blipFill>
        <p:spPr>
          <a:xfrm>
            <a:off x="6349974" y="2753335"/>
            <a:ext cx="13118633" cy="9838975"/>
          </a:xfrm>
          <a:prstGeom prst="rect">
            <a:avLst/>
          </a:prstGeom>
          <a:ln w="12700">
            <a:miter lim="400000"/>
          </a:ln>
        </p:spPr>
      </p:pic>
      <p:sp>
        <p:nvSpPr>
          <p:cNvPr id="796" name="CC BY-SA 2.0 by intelfreepress"/>
          <p:cNvSpPr txBox="1"/>
          <p:nvPr/>
        </p:nvSpPr>
        <p:spPr>
          <a:xfrm>
            <a:off x="15374587" y="12023067"/>
            <a:ext cx="3901441" cy="41173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000">
                <a:solidFill>
                  <a:srgbClr val="FFFFFF"/>
                </a:solidFill>
              </a:defRPr>
            </a:pPr>
            <a:r>
              <a:rPr>
                <a:hlinkClick r:id="rId4"/>
              </a:rPr>
              <a:t>CC BY-SA 2.0</a:t>
            </a:r>
            <a:r>
              <a:t> by </a:t>
            </a:r>
            <a:r>
              <a:rPr>
                <a:hlinkClick r:id="rId5"/>
              </a:rPr>
              <a:t>intelfreepress</a:t>
            </a:r>
            <a:r>
              <a:t> </a:t>
            </a:r>
          </a:p>
        </p:txBody>
      </p:sp>
      <p:sp>
        <p:nvSpPr>
          <p:cNvPr id="79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74</a:t>
            </a:fld>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Who Benefits?"/>
          <p:cNvSpPr txBox="1">
            <a:spLocks noGrp="1"/>
          </p:cNvSpPr>
          <p:nvPr>
            <p:ph type="title"/>
          </p:nvPr>
        </p:nvSpPr>
        <p:spPr>
          <a:prstGeom prst="rect">
            <a:avLst/>
          </a:prstGeom>
        </p:spPr>
        <p:txBody>
          <a:bodyPr/>
          <a:lstStyle/>
          <a:p>
            <a:r>
              <a:t>Who Benefits?</a:t>
            </a:r>
          </a:p>
        </p:txBody>
      </p:sp>
      <p:sp>
        <p:nvSpPr>
          <p:cNvPr id="80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ummary"/>
          <p:cNvSpPr txBox="1">
            <a:spLocks noGrp="1"/>
          </p:cNvSpPr>
          <p:nvPr>
            <p:ph type="title"/>
          </p:nvPr>
        </p:nvSpPr>
        <p:spPr>
          <a:prstGeom prst="rect">
            <a:avLst/>
          </a:prstGeom>
        </p:spPr>
        <p:txBody>
          <a:bodyPr/>
          <a:lstStyle/>
          <a:p>
            <a:r>
              <a:t>Summary</a:t>
            </a:r>
          </a:p>
        </p:txBody>
      </p:sp>
      <p:sp>
        <p:nvSpPr>
          <p:cNvPr id="807" name="Support multiple modalities.…"/>
          <p:cNvSpPr txBox="1"/>
          <p:nvPr/>
        </p:nvSpPr>
        <p:spPr>
          <a:xfrm>
            <a:off x="3632891" y="4750318"/>
            <a:ext cx="17118218" cy="3060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740833" indent="-740833" algn="l">
              <a:spcBef>
                <a:spcPts val="1600"/>
              </a:spcBef>
              <a:buSzPct val="125000"/>
              <a:buChar char="•"/>
              <a:defRPr sz="5600" b="0">
                <a:latin typeface="Helvetica"/>
                <a:ea typeface="Helvetica"/>
                <a:cs typeface="Helvetica"/>
                <a:sym typeface="Helvetica"/>
              </a:defRPr>
            </a:pPr>
            <a:r>
              <a:t>Support multiple modalities. </a:t>
            </a:r>
          </a:p>
          <a:p>
            <a:pPr marL="740833" indent="-740833" algn="l">
              <a:spcBef>
                <a:spcPts val="1600"/>
              </a:spcBef>
              <a:buSzPct val="125000"/>
              <a:buChar char="•"/>
              <a:defRPr sz="5600" b="0">
                <a:latin typeface="Helvetica"/>
                <a:ea typeface="Helvetica"/>
                <a:cs typeface="Helvetica"/>
                <a:sym typeface="Helvetica"/>
              </a:defRPr>
            </a:pPr>
            <a:r>
              <a:t>Allow user to switch between input mechanisms.</a:t>
            </a:r>
          </a:p>
        </p:txBody>
      </p:sp>
      <p:sp>
        <p:nvSpPr>
          <p:cNvPr id="80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76</a:t>
            </a:fld>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 name="if_kview_6517.png" descr="if_kview_6517.png"/>
          <p:cNvPicPr>
            <a:picLocks noChangeAspect="1"/>
          </p:cNvPicPr>
          <p:nvPr/>
        </p:nvPicPr>
        <p:blipFill>
          <a:blip r:embed="rId2"/>
          <a:stretch>
            <a:fillRect/>
          </a:stretch>
        </p:blipFill>
        <p:spPr>
          <a:xfrm>
            <a:off x="10189897" y="2968855"/>
            <a:ext cx="6864785" cy="6864785"/>
          </a:xfrm>
          <a:prstGeom prst="rect">
            <a:avLst/>
          </a:prstGeom>
          <a:ln w="12700">
            <a:miter lim="400000"/>
          </a:ln>
        </p:spPr>
      </p:pic>
      <p:sp>
        <p:nvSpPr>
          <p:cNvPr id="811" name="Low…"/>
          <p:cNvSpPr txBox="1"/>
          <p:nvPr/>
        </p:nvSpPr>
        <p:spPr>
          <a:xfrm>
            <a:off x="11085055" y="4003675"/>
            <a:ext cx="3318779" cy="283214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5600">
                <a:solidFill>
                  <a:srgbClr val="FFFFFF"/>
                </a:solidFill>
              </a:defRPr>
            </a:pPr>
            <a:r>
              <a:t>Low</a:t>
            </a:r>
          </a:p>
          <a:p>
            <a:pPr>
              <a:defRPr sz="5600">
                <a:solidFill>
                  <a:srgbClr val="FFFFFF"/>
                </a:solidFill>
              </a:defRPr>
            </a:pPr>
            <a:r>
              <a:t>Vision</a:t>
            </a:r>
          </a:p>
        </p:txBody>
      </p:sp>
      <p:sp>
        <p:nvSpPr>
          <p:cNvPr id="80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77</a:t>
            </a:fld>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1.4.10 Reflow – Level AA"/>
          <p:cNvSpPr txBox="1">
            <a:spLocks noGrp="1"/>
          </p:cNvSpPr>
          <p:nvPr>
            <p:ph type="title"/>
          </p:nvPr>
        </p:nvSpPr>
        <p:spPr>
          <a:xfrm>
            <a:off x="1482533" y="355600"/>
            <a:ext cx="21005801" cy="2286000"/>
          </a:xfrm>
          <a:prstGeom prst="rect">
            <a:avLst/>
          </a:prstGeom>
        </p:spPr>
        <p:txBody>
          <a:bodyPr/>
          <a:lstStyle/>
          <a:p>
            <a:r>
              <a:t>1.4.10 Reflow – Level AA</a:t>
            </a:r>
          </a:p>
        </p:txBody>
      </p:sp>
      <p:sp>
        <p:nvSpPr>
          <p:cNvPr id="815" name="Content can be presented without loss of information or functionality, and without requiring scrolling in two dimensions for:…"/>
          <p:cNvSpPr txBox="1"/>
          <p:nvPr/>
        </p:nvSpPr>
        <p:spPr>
          <a:xfrm>
            <a:off x="1766560" y="2660720"/>
            <a:ext cx="21484435" cy="3822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4100" b="0">
                <a:latin typeface="Helvetica"/>
                <a:ea typeface="Helvetica"/>
                <a:cs typeface="Helvetica"/>
                <a:sym typeface="Helvetica"/>
              </a:defRPr>
            </a:pPr>
            <a:r>
              <a:t>Content can be presented without loss of information or functionality, and without requiring scrolling in two dimensions for:</a:t>
            </a:r>
          </a:p>
          <a:p>
            <a:pPr marL="542395" indent="-542395" algn="l">
              <a:spcBef>
                <a:spcPts val="1600"/>
              </a:spcBef>
              <a:buSzPct val="125000"/>
              <a:buChar char="•"/>
              <a:defRPr sz="4100" b="0">
                <a:latin typeface="Helvetica"/>
                <a:ea typeface="Helvetica"/>
                <a:cs typeface="Helvetica"/>
                <a:sym typeface="Helvetica"/>
              </a:defRPr>
            </a:pPr>
            <a:r>
              <a:t>Vertical scrolling content at a width equivalent to 320 CSS pixels;</a:t>
            </a:r>
          </a:p>
          <a:p>
            <a:pPr marL="542395" indent="-542395" algn="l">
              <a:spcBef>
                <a:spcPts val="1600"/>
              </a:spcBef>
              <a:buSzPct val="125000"/>
              <a:buChar char="•"/>
              <a:defRPr sz="4100" b="0">
                <a:latin typeface="Helvetica"/>
                <a:ea typeface="Helvetica"/>
                <a:cs typeface="Helvetica"/>
                <a:sym typeface="Helvetica"/>
              </a:defRPr>
            </a:pPr>
            <a:r>
              <a:t>Horizontal scrolling content at a height equivalent to 256 CSS pixels;</a:t>
            </a:r>
          </a:p>
          <a:p>
            <a:pPr algn="l">
              <a:spcBef>
                <a:spcPts val="1600"/>
              </a:spcBef>
              <a:defRPr sz="4100" b="0">
                <a:latin typeface="Helvetica"/>
                <a:ea typeface="Helvetica"/>
                <a:cs typeface="Helvetica"/>
                <a:sym typeface="Helvetica"/>
              </a:defRPr>
            </a:pPr>
            <a:r>
              <a:t>Except for parts of the content which require two-dimensional layout for usage or meaning.</a:t>
            </a:r>
          </a:p>
        </p:txBody>
      </p:sp>
      <p:sp>
        <p:nvSpPr>
          <p:cNvPr id="816" name="NOTE…"/>
          <p:cNvSpPr txBox="1"/>
          <p:nvPr/>
        </p:nvSpPr>
        <p:spPr>
          <a:xfrm>
            <a:off x="2460771" y="6855363"/>
            <a:ext cx="20096013" cy="30861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900" b="0">
                <a:solidFill>
                  <a:schemeClr val="accent3">
                    <a:hueOff val="557972"/>
                    <a:lumOff val="-12549"/>
                  </a:schemeClr>
                </a:solidFill>
                <a:latin typeface="Helvetica"/>
                <a:ea typeface="Helvetica"/>
                <a:cs typeface="Helvetica"/>
                <a:sym typeface="Helvetica"/>
              </a:defRPr>
            </a:pPr>
            <a:r>
              <a:t>NOTE</a:t>
            </a:r>
          </a:p>
          <a:p>
            <a:pPr algn="l" defTabSz="457200">
              <a:defRPr sz="3900" b="0">
                <a:latin typeface="Helvetica"/>
                <a:ea typeface="Helvetica"/>
                <a:cs typeface="Helvetica"/>
                <a:sym typeface="Helvetica"/>
              </a:defRPr>
            </a:pPr>
            <a:r>
              <a:t>Note: 320 CSS pixels is equivalent to a starting viewport width of 1280 CSS pixels wide at 400% zoom. </a:t>
            </a:r>
            <a:br/>
            <a:r>
              <a:t>For web content which are designed to scroll horizontally (e.g. with vertical text), the 256 CSS pixels is equivalent to a starting viewport height of 1024px at 400% zoom.</a:t>
            </a:r>
          </a:p>
        </p:txBody>
      </p:sp>
      <p:sp>
        <p:nvSpPr>
          <p:cNvPr id="817" name="NOTE…"/>
          <p:cNvSpPr txBox="1"/>
          <p:nvPr/>
        </p:nvSpPr>
        <p:spPr>
          <a:xfrm>
            <a:off x="2460771" y="10085972"/>
            <a:ext cx="20096013" cy="24892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900" b="0">
                <a:solidFill>
                  <a:schemeClr val="accent3">
                    <a:hueOff val="557972"/>
                    <a:lumOff val="-12549"/>
                  </a:schemeClr>
                </a:solidFill>
                <a:latin typeface="Helvetica"/>
                <a:ea typeface="Helvetica"/>
                <a:cs typeface="Helvetica"/>
                <a:sym typeface="Helvetica"/>
              </a:defRPr>
            </a:pPr>
            <a:r>
              <a:t>NOTE</a:t>
            </a:r>
          </a:p>
          <a:p>
            <a:pPr algn="l" defTabSz="457200">
              <a:defRPr sz="3900" b="0">
                <a:latin typeface="Helvetica"/>
                <a:ea typeface="Helvetica"/>
                <a:cs typeface="Helvetica"/>
                <a:sym typeface="Helvetica"/>
              </a:defRPr>
            </a:pPr>
            <a:r>
              <a:t>Examples of content which require two-dimensional layout are images, maps, diagrams, video, games, presentations, data tables, and interfaces where it is necessary to keep toolbars in view while manipulating content.</a:t>
            </a:r>
          </a:p>
        </p:txBody>
      </p:sp>
      <p:sp>
        <p:nvSpPr>
          <p:cNvPr id="81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78</a:t>
            </a:fld>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Rectangle">
            <a:extLst>
              <a:ext uri="{C183D7F6-B498-43B3-948B-1728B52AA6E4}">
                <adec:decorative xmlns:adec="http://schemas.microsoft.com/office/drawing/2017/decorative" val="1"/>
              </a:ext>
            </a:extLst>
          </p:cNvPr>
          <p:cNvSpPr/>
          <p:nvPr/>
        </p:nvSpPr>
        <p:spPr>
          <a:xfrm>
            <a:off x="5677283" y="471452"/>
            <a:ext cx="16261844" cy="12997391"/>
          </a:xfrm>
          <a:prstGeom prst="rect">
            <a:avLst/>
          </a:prstGeom>
          <a:ln w="63500">
            <a:solidFill>
              <a:srgbClr val="000000"/>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21" name="1280"/>
          <p:cNvSpPr txBox="1"/>
          <p:nvPr/>
        </p:nvSpPr>
        <p:spPr>
          <a:xfrm>
            <a:off x="13327383" y="-86971"/>
            <a:ext cx="961645"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626366"/>
                </a:solidFill>
              </a:defRPr>
            </a:lvl1pPr>
          </a:lstStyle>
          <a:p>
            <a:r>
              <a:t>1280</a:t>
            </a:r>
          </a:p>
        </p:txBody>
      </p:sp>
      <p:sp>
        <p:nvSpPr>
          <p:cNvPr id="822" name="Line">
            <a:extLst>
              <a:ext uri="{C183D7F6-B498-43B3-948B-1728B52AA6E4}">
                <adec:decorative xmlns:adec="http://schemas.microsoft.com/office/drawing/2017/decorative" val="1"/>
              </a:ext>
            </a:extLst>
          </p:cNvPr>
          <p:cNvSpPr/>
          <p:nvPr/>
        </p:nvSpPr>
        <p:spPr>
          <a:xfrm>
            <a:off x="14681584" y="193253"/>
            <a:ext cx="7169674" cy="1"/>
          </a:xfrm>
          <a:prstGeom prst="line">
            <a:avLst/>
          </a:prstGeom>
          <a:ln w="25400">
            <a:solidFill>
              <a:srgbClr val="53585F"/>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23" name="Line">
            <a:extLst>
              <a:ext uri="{C183D7F6-B498-43B3-948B-1728B52AA6E4}">
                <adec:decorative xmlns:adec="http://schemas.microsoft.com/office/drawing/2017/decorative" val="1"/>
              </a:ext>
            </a:extLst>
          </p:cNvPr>
          <p:cNvSpPr/>
          <p:nvPr/>
        </p:nvSpPr>
        <p:spPr>
          <a:xfrm flipH="1" flipV="1">
            <a:off x="5765153" y="193253"/>
            <a:ext cx="7169674" cy="1"/>
          </a:xfrm>
          <a:prstGeom prst="line">
            <a:avLst/>
          </a:prstGeom>
          <a:ln w="25400">
            <a:solidFill>
              <a:srgbClr val="53585F"/>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24" name="Line">
            <a:extLst>
              <a:ext uri="{C183D7F6-B498-43B3-948B-1728B52AA6E4}">
                <adec:decorative xmlns:adec="http://schemas.microsoft.com/office/drawing/2017/decorative" val="1"/>
              </a:ext>
            </a:extLst>
          </p:cNvPr>
          <p:cNvSpPr/>
          <p:nvPr/>
        </p:nvSpPr>
        <p:spPr>
          <a:xfrm flipV="1">
            <a:off x="4972358" y="616454"/>
            <a:ext cx="4832" cy="5546801"/>
          </a:xfrm>
          <a:prstGeom prst="line">
            <a:avLst/>
          </a:prstGeom>
          <a:ln w="25400">
            <a:solidFill>
              <a:srgbClr val="53585F"/>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25" name="1024"/>
          <p:cNvSpPr txBox="1"/>
          <p:nvPr/>
        </p:nvSpPr>
        <p:spPr>
          <a:xfrm rot="16200000">
            <a:off x="4516569" y="6689923"/>
            <a:ext cx="961645"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626366"/>
                </a:solidFill>
              </a:defRPr>
            </a:lvl1pPr>
          </a:lstStyle>
          <a:p>
            <a:r>
              <a:t>1024</a:t>
            </a:r>
          </a:p>
        </p:txBody>
      </p:sp>
      <p:sp>
        <p:nvSpPr>
          <p:cNvPr id="826" name="Line">
            <a:extLst>
              <a:ext uri="{C183D7F6-B498-43B3-948B-1728B52AA6E4}">
                <adec:decorative xmlns:adec="http://schemas.microsoft.com/office/drawing/2017/decorative" val="1"/>
              </a:ext>
            </a:extLst>
          </p:cNvPr>
          <p:cNvSpPr/>
          <p:nvPr/>
        </p:nvSpPr>
        <p:spPr>
          <a:xfrm>
            <a:off x="4992666" y="7777039"/>
            <a:ext cx="4832" cy="5546801"/>
          </a:xfrm>
          <a:prstGeom prst="line">
            <a:avLst/>
          </a:prstGeom>
          <a:ln w="25400">
            <a:solidFill>
              <a:srgbClr val="53585F"/>
            </a:solidFill>
            <a:miter lim="400000"/>
            <a:tailEnd type="triangle"/>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grpSp>
        <p:nvGrpSpPr>
          <p:cNvPr id="856" name="Group" descr="animation - see description in notes"/>
          <p:cNvGrpSpPr/>
          <p:nvPr/>
        </p:nvGrpSpPr>
        <p:grpSpPr>
          <a:xfrm>
            <a:off x="5639482" y="469866"/>
            <a:ext cx="16296057" cy="13000562"/>
            <a:chOff x="0" y="0"/>
            <a:chExt cx="16296055" cy="13000561"/>
          </a:xfrm>
        </p:grpSpPr>
        <p:grpSp>
          <p:nvGrpSpPr>
            <p:cNvPr id="848" name="Group"/>
            <p:cNvGrpSpPr/>
            <p:nvPr/>
          </p:nvGrpSpPr>
          <p:grpSpPr>
            <a:xfrm>
              <a:off x="41389" y="0"/>
              <a:ext cx="16254667" cy="13000562"/>
              <a:chOff x="0" y="0"/>
              <a:chExt cx="16254665" cy="13000561"/>
            </a:xfrm>
          </p:grpSpPr>
          <p:grpSp>
            <p:nvGrpSpPr>
              <p:cNvPr id="831" name="Group"/>
              <p:cNvGrpSpPr/>
              <p:nvPr/>
            </p:nvGrpSpPr>
            <p:grpSpPr>
              <a:xfrm>
                <a:off x="0" y="0"/>
                <a:ext cx="16254666" cy="3257245"/>
                <a:chOff x="0" y="0"/>
                <a:chExt cx="16254665" cy="3257244"/>
              </a:xfrm>
            </p:grpSpPr>
            <p:sp>
              <p:nvSpPr>
                <p:cNvPr id="827" name="Rectangle"/>
                <p:cNvSpPr/>
                <p:nvPr/>
              </p:nvSpPr>
              <p:spPr>
                <a:xfrm>
                  <a:off x="8139653" y="0"/>
                  <a:ext cx="4071019" cy="3257245"/>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28" name="Rectangle"/>
                <p:cNvSpPr/>
                <p:nvPr/>
              </p:nvSpPr>
              <p:spPr>
                <a:xfrm>
                  <a:off x="-1" y="0"/>
                  <a:ext cx="4071020" cy="3257245"/>
                </a:xfrm>
                <a:prstGeom prst="rect">
                  <a:avLst/>
                </a:prstGeom>
                <a:solidFill>
                  <a:srgbClr val="73FD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29" name="Rectangle"/>
                <p:cNvSpPr/>
                <p:nvPr/>
              </p:nvSpPr>
              <p:spPr>
                <a:xfrm>
                  <a:off x="4076096" y="0"/>
                  <a:ext cx="4071020" cy="3257245"/>
                </a:xfrm>
                <a:prstGeom prst="rect">
                  <a:avLst/>
                </a:prstGeom>
                <a:solidFill>
                  <a:schemeClr val="accent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0" name="Rectangle"/>
                <p:cNvSpPr/>
                <p:nvPr/>
              </p:nvSpPr>
              <p:spPr>
                <a:xfrm>
                  <a:off x="12183647" y="0"/>
                  <a:ext cx="4071019" cy="325724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36" name="Group"/>
              <p:cNvGrpSpPr/>
              <p:nvPr/>
            </p:nvGrpSpPr>
            <p:grpSpPr>
              <a:xfrm>
                <a:off x="0" y="6495936"/>
                <a:ext cx="16254666" cy="3257245"/>
                <a:chOff x="0" y="0"/>
                <a:chExt cx="16254665" cy="3257244"/>
              </a:xfrm>
            </p:grpSpPr>
            <p:sp>
              <p:nvSpPr>
                <p:cNvPr id="832" name="Rectangle"/>
                <p:cNvSpPr/>
                <p:nvPr/>
              </p:nvSpPr>
              <p:spPr>
                <a:xfrm>
                  <a:off x="8139653" y="0"/>
                  <a:ext cx="4071019" cy="3257245"/>
                </a:xfrm>
                <a:prstGeom prst="rect">
                  <a:avLst/>
                </a:prstGeom>
                <a:solidFill>
                  <a:schemeClr val="accent1">
                    <a:lumOff val="13529"/>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3" name="Rectangle"/>
                <p:cNvSpPr/>
                <p:nvPr/>
              </p:nvSpPr>
              <p:spPr>
                <a:xfrm>
                  <a:off x="-1" y="0"/>
                  <a:ext cx="4071020" cy="3257245"/>
                </a:xfrm>
                <a:prstGeom prst="rect">
                  <a:avLst/>
                </a:prstGeom>
                <a:solidFill>
                  <a:srgbClr val="73FD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4" name="Rectangle"/>
                <p:cNvSpPr/>
                <p:nvPr/>
              </p:nvSpPr>
              <p:spPr>
                <a:xfrm>
                  <a:off x="4076096" y="0"/>
                  <a:ext cx="4071020" cy="3257245"/>
                </a:xfrm>
                <a:prstGeom prst="rect">
                  <a:avLst/>
                </a:prstGeom>
                <a:solidFill>
                  <a:schemeClr val="accent2"/>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5" name="Rectangle"/>
                <p:cNvSpPr/>
                <p:nvPr/>
              </p:nvSpPr>
              <p:spPr>
                <a:xfrm>
                  <a:off x="12183647" y="0"/>
                  <a:ext cx="4071019" cy="325724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41" name="Group"/>
              <p:cNvGrpSpPr/>
              <p:nvPr/>
            </p:nvGrpSpPr>
            <p:grpSpPr>
              <a:xfrm>
                <a:off x="0" y="3247381"/>
                <a:ext cx="16238613" cy="3257245"/>
                <a:chOff x="0" y="0"/>
                <a:chExt cx="16238612" cy="3257244"/>
              </a:xfrm>
            </p:grpSpPr>
            <p:sp>
              <p:nvSpPr>
                <p:cNvPr id="837" name="Rectangle"/>
                <p:cNvSpPr/>
                <p:nvPr/>
              </p:nvSpPr>
              <p:spPr>
                <a:xfrm flipH="1">
                  <a:off x="4043993" y="0"/>
                  <a:ext cx="4071019" cy="3257245"/>
                </a:xfrm>
                <a:prstGeom prst="rect">
                  <a:avLst/>
                </a:prstGeom>
                <a:solidFill>
                  <a:srgbClr val="6C6C6C"/>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8" name="Rectangle"/>
                <p:cNvSpPr/>
                <p:nvPr/>
              </p:nvSpPr>
              <p:spPr>
                <a:xfrm flipH="1">
                  <a:off x="12167594" y="0"/>
                  <a:ext cx="4071019" cy="3257245"/>
                </a:xfrm>
                <a:prstGeom prst="rect">
                  <a:avLst/>
                </a:prstGeom>
                <a:solidFill>
                  <a:schemeClr val="accent6">
                    <a:hueOff val="-532886"/>
                    <a:satOff val="8757"/>
                    <a:lumOff val="-25240"/>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39" name="Rectangle"/>
                <p:cNvSpPr/>
                <p:nvPr/>
              </p:nvSpPr>
              <p:spPr>
                <a:xfrm flipH="1">
                  <a:off x="8107549" y="0"/>
                  <a:ext cx="4071019" cy="3257245"/>
                </a:xfrm>
                <a:prstGeom prst="rect">
                  <a:avLst/>
                </a:prstGeom>
                <a:solidFill>
                  <a:schemeClr val="accent2">
                    <a:hueOff val="195715"/>
                    <a:lumOff val="-15294"/>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40" name="Rectangle"/>
                <p:cNvSpPr/>
                <p:nvPr/>
              </p:nvSpPr>
              <p:spPr>
                <a:xfrm flipH="1">
                  <a:off x="-1" y="0"/>
                  <a:ext cx="4071020" cy="325724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grpSp>
            <p:nvGrpSpPr>
              <p:cNvPr id="846" name="Group"/>
              <p:cNvGrpSpPr/>
              <p:nvPr/>
            </p:nvGrpSpPr>
            <p:grpSpPr>
              <a:xfrm>
                <a:off x="8025" y="9743316"/>
                <a:ext cx="16238614" cy="3257246"/>
                <a:chOff x="0" y="0"/>
                <a:chExt cx="16238612" cy="3257244"/>
              </a:xfrm>
            </p:grpSpPr>
            <p:sp>
              <p:nvSpPr>
                <p:cNvPr id="842" name="Rectangle"/>
                <p:cNvSpPr/>
                <p:nvPr/>
              </p:nvSpPr>
              <p:spPr>
                <a:xfrm flipH="1">
                  <a:off x="4043993" y="0"/>
                  <a:ext cx="4071019" cy="3257245"/>
                </a:xfrm>
                <a:prstGeom prst="rect">
                  <a:avLst/>
                </a:prstGeom>
                <a:solidFill>
                  <a:srgbClr val="6C6C6C"/>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43" name="Rectangle"/>
                <p:cNvSpPr/>
                <p:nvPr/>
              </p:nvSpPr>
              <p:spPr>
                <a:xfrm flipH="1">
                  <a:off x="12167594" y="0"/>
                  <a:ext cx="4071019" cy="3257245"/>
                </a:xfrm>
                <a:prstGeom prst="rect">
                  <a:avLst/>
                </a:prstGeom>
                <a:solidFill>
                  <a:schemeClr val="accent6">
                    <a:hueOff val="-532886"/>
                    <a:satOff val="8757"/>
                    <a:lumOff val="-25240"/>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44" name="Rectangle"/>
                <p:cNvSpPr/>
                <p:nvPr/>
              </p:nvSpPr>
              <p:spPr>
                <a:xfrm flipH="1">
                  <a:off x="8107549" y="0"/>
                  <a:ext cx="4071019" cy="3257245"/>
                </a:xfrm>
                <a:prstGeom prst="rect">
                  <a:avLst/>
                </a:prstGeom>
                <a:solidFill>
                  <a:schemeClr val="accent2">
                    <a:hueOff val="195715"/>
                    <a:lumOff val="-15294"/>
                  </a:schemeClr>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45" name="Rectangle"/>
                <p:cNvSpPr/>
                <p:nvPr/>
              </p:nvSpPr>
              <p:spPr>
                <a:xfrm flipH="1">
                  <a:off x="-1" y="0"/>
                  <a:ext cx="4071020" cy="325724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sp>
            <p:nvSpPr>
              <p:cNvPr id="847" name="1"/>
              <p:cNvSpPr txBox="1"/>
              <p:nvPr/>
            </p:nvSpPr>
            <p:spPr>
              <a:xfrm>
                <a:off x="1683743" y="992866"/>
                <a:ext cx="650952" cy="12420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7600">
                    <a:solidFill>
                      <a:srgbClr val="626366"/>
                    </a:solidFill>
                  </a:defRPr>
                </a:lvl1pPr>
              </a:lstStyle>
              <a:p>
                <a:r>
                  <a:t>1</a:t>
                </a:r>
              </a:p>
            </p:txBody>
          </p:sp>
        </p:grpSp>
        <p:grpSp>
          <p:nvGrpSpPr>
            <p:cNvPr id="855" name="Group"/>
            <p:cNvGrpSpPr/>
            <p:nvPr/>
          </p:nvGrpSpPr>
          <p:grpSpPr>
            <a:xfrm>
              <a:off x="0" y="37834"/>
              <a:ext cx="3887632" cy="2806696"/>
              <a:chOff x="0" y="0"/>
              <a:chExt cx="3887631" cy="2806694"/>
            </a:xfrm>
          </p:grpSpPr>
          <p:sp>
            <p:nvSpPr>
              <p:cNvPr id="849" name="320"/>
              <p:cNvSpPr txBox="1"/>
              <p:nvPr/>
            </p:nvSpPr>
            <p:spPr>
              <a:xfrm>
                <a:off x="1802065" y="0"/>
                <a:ext cx="560450" cy="411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000">
                    <a:solidFill>
                      <a:srgbClr val="626366"/>
                    </a:solidFill>
                  </a:defRPr>
                </a:lvl1pPr>
              </a:lstStyle>
              <a:p>
                <a:r>
                  <a:t>320</a:t>
                </a:r>
              </a:p>
            </p:txBody>
          </p:sp>
          <p:sp>
            <p:nvSpPr>
              <p:cNvPr id="850" name="256"/>
              <p:cNvSpPr txBox="1"/>
              <p:nvPr/>
            </p:nvSpPr>
            <p:spPr>
              <a:xfrm rot="16200000">
                <a:off x="-63120" y="1384921"/>
                <a:ext cx="537973" cy="4117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000">
                    <a:solidFill>
                      <a:srgbClr val="626366"/>
                    </a:solidFill>
                  </a:defRPr>
                </a:lvl1pPr>
              </a:lstStyle>
              <a:p>
                <a:r>
                  <a:t>256</a:t>
                </a:r>
              </a:p>
            </p:txBody>
          </p:sp>
          <p:sp>
            <p:nvSpPr>
              <p:cNvPr id="851" name="Line"/>
              <p:cNvSpPr/>
              <p:nvPr/>
            </p:nvSpPr>
            <p:spPr>
              <a:xfrm flipH="1" flipV="1">
                <a:off x="276948" y="205866"/>
                <a:ext cx="1366149" cy="1"/>
              </a:xfrm>
              <a:prstGeom prst="line">
                <a:avLst/>
              </a:prstGeom>
              <a:noFill/>
              <a:ln w="25400" cap="flat">
                <a:solidFill>
                  <a:srgbClr val="53585F"/>
                </a:solidFill>
                <a:prstDash val="solid"/>
                <a:miter lim="400000"/>
                <a:tailEnd type="triangle" w="med" len="med"/>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52" name="Line"/>
              <p:cNvSpPr/>
              <p:nvPr/>
            </p:nvSpPr>
            <p:spPr>
              <a:xfrm>
                <a:off x="2521484" y="205866"/>
                <a:ext cx="1366148" cy="1"/>
              </a:xfrm>
              <a:prstGeom prst="line">
                <a:avLst/>
              </a:prstGeom>
              <a:noFill/>
              <a:ln w="25400" cap="flat">
                <a:solidFill>
                  <a:srgbClr val="53585F"/>
                </a:solidFill>
                <a:prstDash val="solid"/>
                <a:miter lim="400000"/>
                <a:tailEnd type="triangle" w="med" len="med"/>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53" name="Line"/>
              <p:cNvSpPr/>
              <p:nvPr/>
            </p:nvSpPr>
            <p:spPr>
              <a:xfrm flipV="1">
                <a:off x="205866" y="385221"/>
                <a:ext cx="1" cy="793081"/>
              </a:xfrm>
              <a:prstGeom prst="line">
                <a:avLst/>
              </a:prstGeom>
              <a:noFill/>
              <a:ln w="25400" cap="flat">
                <a:solidFill>
                  <a:srgbClr val="53585F"/>
                </a:solidFill>
                <a:prstDash val="solid"/>
                <a:miter lim="400000"/>
                <a:tailEnd type="triangle" w="med" len="med"/>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54" name="Line"/>
              <p:cNvSpPr/>
              <p:nvPr/>
            </p:nvSpPr>
            <p:spPr>
              <a:xfrm flipH="1">
                <a:off x="205866" y="2003272"/>
                <a:ext cx="1" cy="803423"/>
              </a:xfrm>
              <a:prstGeom prst="line">
                <a:avLst/>
              </a:prstGeom>
              <a:noFill/>
              <a:ln w="25400" cap="flat">
                <a:solidFill>
                  <a:srgbClr val="53585F"/>
                </a:solidFill>
                <a:prstDash val="solid"/>
                <a:miter lim="400000"/>
                <a:tailEnd type="triangle" w="med" len="med"/>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grpSp>
      </p:grpSp>
      <p:sp>
        <p:nvSpPr>
          <p:cNvPr id="81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6" presetClass="emph" presetSubtype="0" accel="50000" decel="50000" fill="hold" grpId="1" nodeType="clickEffect">
                                  <p:stCondLst>
                                    <p:cond delay="0"/>
                                  </p:stCondLst>
                                  <p:childTnLst>
                                    <p:animScale>
                                      <p:cBhvr>
                                        <p:cTn id="6" dur="1000" fill="hold"/>
                                        <p:tgtEl>
                                          <p:spTgt spid="856"/>
                                        </p:tgtEl>
                                      </p:cBhvr>
                                      <p:by x="400000" y="400000"/>
                                    </p:animScale>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996875 1.420370" pathEditMode="relative">
                                      <p:cBhvr>
                                        <p:cTn id="9" dur="1000" fill="hold"/>
                                        <p:tgtEl>
                                          <p:spTgt spid="8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Mobile"/>
          <p:cNvSpPr txBox="1"/>
          <p:nvPr/>
        </p:nvSpPr>
        <p:spPr>
          <a:xfrm>
            <a:off x="3665374" y="910517"/>
            <a:ext cx="2209355" cy="952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Mobile</a:t>
            </a:r>
          </a:p>
        </p:txBody>
      </p:sp>
      <p:pic>
        <p:nvPicPr>
          <p:cNvPr id="217" name="if_mobile_website_1613766.png" descr="if_mobile_website_1613766.png"/>
          <p:cNvPicPr>
            <a:picLocks noChangeAspect="1"/>
          </p:cNvPicPr>
          <p:nvPr/>
        </p:nvPicPr>
        <p:blipFill>
          <a:blip r:embed="rId2"/>
          <a:stretch>
            <a:fillRect/>
          </a:stretch>
        </p:blipFill>
        <p:spPr>
          <a:xfrm>
            <a:off x="2561610" y="2505347"/>
            <a:ext cx="5440817" cy="8705306"/>
          </a:xfrm>
          <a:prstGeom prst="rect">
            <a:avLst/>
          </a:prstGeom>
          <a:ln w="12700">
            <a:miter lim="400000"/>
          </a:ln>
        </p:spPr>
      </p:pic>
      <p:sp>
        <p:nvSpPr>
          <p:cNvPr id="221" name="Low Vision"/>
          <p:cNvSpPr txBox="1"/>
          <p:nvPr/>
        </p:nvSpPr>
        <p:spPr>
          <a:xfrm>
            <a:off x="10766692" y="1022350"/>
            <a:ext cx="3541118" cy="9525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Low Vision</a:t>
            </a:r>
          </a:p>
        </p:txBody>
      </p:sp>
      <p:pic>
        <p:nvPicPr>
          <p:cNvPr id="218" name="lowvision150.png" descr="lowvision150.png"/>
          <p:cNvPicPr>
            <a:picLocks noChangeAspect="1"/>
          </p:cNvPicPr>
          <p:nvPr/>
        </p:nvPicPr>
        <p:blipFill>
          <a:blip r:embed="rId3"/>
          <a:stretch>
            <a:fillRect/>
          </a:stretch>
        </p:blipFill>
        <p:spPr>
          <a:xfrm>
            <a:off x="9241340" y="3907340"/>
            <a:ext cx="5901320" cy="5901320"/>
          </a:xfrm>
          <a:prstGeom prst="rect">
            <a:avLst/>
          </a:prstGeom>
          <a:ln w="12700">
            <a:miter lim="400000"/>
          </a:ln>
        </p:spPr>
      </p:pic>
      <p:sp>
        <p:nvSpPr>
          <p:cNvPr id="222" name="Cognitive"/>
          <p:cNvSpPr txBox="1"/>
          <p:nvPr/>
        </p:nvSpPr>
        <p:spPr>
          <a:xfrm>
            <a:off x="18466492" y="1022350"/>
            <a:ext cx="3079255" cy="9525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1600"/>
              </a:spcBef>
              <a:defRPr sz="5600" b="0">
                <a:latin typeface="Helvetica"/>
                <a:ea typeface="Helvetica"/>
                <a:cs typeface="Helvetica"/>
                <a:sym typeface="Helvetica"/>
              </a:defRPr>
            </a:lvl1pPr>
          </a:lstStyle>
          <a:p>
            <a:r>
              <a:t>Cognitive</a:t>
            </a:r>
          </a:p>
        </p:txBody>
      </p:sp>
      <p:pic>
        <p:nvPicPr>
          <p:cNvPr id="219" name="if_icon-93_667353.png" descr="if_icon-93_667353.png"/>
          <p:cNvPicPr>
            <a:picLocks noChangeAspect="1"/>
          </p:cNvPicPr>
          <p:nvPr/>
        </p:nvPicPr>
        <p:blipFill>
          <a:blip r:embed="rId4"/>
          <a:stretch>
            <a:fillRect/>
          </a:stretch>
        </p:blipFill>
        <p:spPr>
          <a:xfrm>
            <a:off x="16113594" y="3585918"/>
            <a:ext cx="6544164" cy="6544164"/>
          </a:xfrm>
          <a:prstGeom prst="rect">
            <a:avLst/>
          </a:prstGeom>
          <a:ln w="12700">
            <a:miter lim="400000"/>
          </a:ln>
        </p:spPr>
      </p:pic>
      <p:sp>
        <p:nvSpPr>
          <p:cNvPr id="216" name="Slide Number"/>
          <p:cNvSpPr txBox="1">
            <a:spLocks noGrp="1"/>
          </p:cNvSpPr>
          <p:nvPr>
            <p:ph type="sldNum" sz="quarter" idx="2"/>
          </p:nvPr>
        </p:nvSpPr>
        <p:spPr>
          <a:xfrm>
            <a:off x="23541865" y="12699999"/>
            <a:ext cx="283770" cy="46106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screen shot of knowbility site at 1280x1024 resolution" descr="screen shot of knowbility site at 1280x1024 resolution"/>
          <p:cNvPicPr>
            <a:picLocks noChangeAspect="1"/>
          </p:cNvPicPr>
          <p:nvPr/>
        </p:nvPicPr>
        <p:blipFill>
          <a:blip r:embed="rId3"/>
          <a:stretch>
            <a:fillRect/>
          </a:stretch>
        </p:blipFill>
        <p:spPr>
          <a:xfrm>
            <a:off x="1859356" y="1166542"/>
            <a:ext cx="12573001" cy="10883901"/>
          </a:xfrm>
          <a:prstGeom prst="rect">
            <a:avLst/>
          </a:prstGeom>
          <a:ln w="12700">
            <a:miter lim="400000"/>
          </a:ln>
        </p:spPr>
      </p:pic>
      <p:pic>
        <p:nvPicPr>
          <p:cNvPr id="862" name="screen shot of reflowed Knowbility site at 375x667 pixels" descr="screen shot of reflowed Knowbility site at 375x667 pixels"/>
          <p:cNvPicPr>
            <a:picLocks noChangeAspect="1"/>
          </p:cNvPicPr>
          <p:nvPr/>
        </p:nvPicPr>
        <p:blipFill>
          <a:blip r:embed="rId4"/>
          <a:stretch>
            <a:fillRect/>
          </a:stretch>
        </p:blipFill>
        <p:spPr>
          <a:xfrm>
            <a:off x="17310975" y="1871392"/>
            <a:ext cx="4940301" cy="9474201"/>
          </a:xfrm>
          <a:prstGeom prst="rect">
            <a:avLst/>
          </a:prstGeom>
          <a:ln w="12700">
            <a:miter lim="400000"/>
          </a:ln>
        </p:spPr>
      </p:pic>
      <p:sp>
        <p:nvSpPr>
          <p:cNvPr id="86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80</a:t>
            </a:fld>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Who Benefits?"/>
          <p:cNvSpPr txBox="1">
            <a:spLocks noGrp="1"/>
          </p:cNvSpPr>
          <p:nvPr>
            <p:ph type="title"/>
          </p:nvPr>
        </p:nvSpPr>
        <p:spPr>
          <a:prstGeom prst="rect">
            <a:avLst/>
          </a:prstGeom>
        </p:spPr>
        <p:txBody>
          <a:bodyPr/>
          <a:lstStyle/>
          <a:p>
            <a:r>
              <a:t>Who Benefits?</a:t>
            </a:r>
          </a:p>
        </p:txBody>
      </p:sp>
      <p:pic>
        <p:nvPicPr>
          <p:cNvPr id="868" name="Man using a magnifier to read sheet music" descr="Man using a magnifier to read sheet music"/>
          <p:cNvPicPr>
            <a:picLocks noChangeAspect="1"/>
          </p:cNvPicPr>
          <p:nvPr/>
        </p:nvPicPr>
        <p:blipFill>
          <a:blip r:embed="rId3"/>
          <a:stretch>
            <a:fillRect/>
          </a:stretch>
        </p:blipFill>
        <p:spPr>
          <a:xfrm>
            <a:off x="11004517" y="3379804"/>
            <a:ext cx="10868669" cy="8186716"/>
          </a:xfrm>
          <a:prstGeom prst="rect">
            <a:avLst/>
          </a:prstGeom>
          <a:ln w="12700">
            <a:miter lim="400000"/>
          </a:ln>
        </p:spPr>
      </p:pic>
      <p:sp>
        <p:nvSpPr>
          <p:cNvPr id="869" name="Photo CC BY SA-2.0 museScore"/>
          <p:cNvSpPr txBox="1"/>
          <p:nvPr/>
        </p:nvSpPr>
        <p:spPr>
          <a:xfrm>
            <a:off x="18773276" y="11080656"/>
            <a:ext cx="2838019" cy="31234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400">
                <a:solidFill>
                  <a:srgbClr val="FFFFFF"/>
                </a:solidFill>
              </a:defRPr>
            </a:pPr>
            <a:r>
              <a:rPr u="sng">
                <a:hlinkClick r:id="rId4"/>
              </a:rPr>
              <a:t>Photo</a:t>
            </a:r>
            <a:r>
              <a:t> </a:t>
            </a:r>
            <a:r>
              <a:rPr u="sng">
                <a:hlinkClick r:id="rId5"/>
              </a:rPr>
              <a:t>CC BY SA-2.0</a:t>
            </a:r>
            <a:r>
              <a:t> museScore</a:t>
            </a:r>
          </a:p>
        </p:txBody>
      </p:sp>
      <p:sp>
        <p:nvSpPr>
          <p:cNvPr id="86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81</a:t>
            </a:fld>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ummary"/>
          <p:cNvSpPr txBox="1">
            <a:spLocks noGrp="1"/>
          </p:cNvSpPr>
          <p:nvPr>
            <p:ph type="title"/>
          </p:nvPr>
        </p:nvSpPr>
        <p:spPr>
          <a:prstGeom prst="rect">
            <a:avLst/>
          </a:prstGeom>
        </p:spPr>
        <p:txBody>
          <a:bodyPr/>
          <a:lstStyle/>
          <a:p>
            <a:r>
              <a:t>Summary</a:t>
            </a:r>
          </a:p>
        </p:txBody>
      </p:sp>
      <p:sp>
        <p:nvSpPr>
          <p:cNvPr id="875" name="The easiest way to achieve this is via responsive design"/>
          <p:cNvSpPr txBox="1"/>
          <p:nvPr/>
        </p:nvSpPr>
        <p:spPr>
          <a:xfrm>
            <a:off x="3632891" y="5277368"/>
            <a:ext cx="18009570" cy="2006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The easiest way to achieve this is via responsive design </a:t>
            </a:r>
          </a:p>
        </p:txBody>
      </p:sp>
      <p:sp>
        <p:nvSpPr>
          <p:cNvPr id="87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82</a:t>
            </a:fld>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1.4.11 Non-Text Contrast – Level AA"/>
          <p:cNvSpPr txBox="1">
            <a:spLocks noGrp="1"/>
          </p:cNvSpPr>
          <p:nvPr>
            <p:ph type="title"/>
          </p:nvPr>
        </p:nvSpPr>
        <p:spPr>
          <a:xfrm>
            <a:off x="1482533" y="355600"/>
            <a:ext cx="21005801" cy="2286000"/>
          </a:xfrm>
          <a:prstGeom prst="rect">
            <a:avLst/>
          </a:prstGeom>
        </p:spPr>
        <p:txBody>
          <a:bodyPr/>
          <a:lstStyle/>
          <a:p>
            <a:r>
              <a:t>1.4.11 Non-Text Contrast – Level AA</a:t>
            </a:r>
          </a:p>
        </p:txBody>
      </p:sp>
      <p:sp>
        <p:nvSpPr>
          <p:cNvPr id="879" name="The visual presentation of the following have a contrast ratio of at least 3:1 against adjacent color(s):…"/>
          <p:cNvSpPr txBox="1"/>
          <p:nvPr/>
        </p:nvSpPr>
        <p:spPr>
          <a:xfrm>
            <a:off x="3518475" y="3479799"/>
            <a:ext cx="18709786" cy="863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5300" b="0">
                <a:latin typeface="Helvetica"/>
                <a:ea typeface="Helvetica"/>
                <a:cs typeface="Helvetica"/>
                <a:sym typeface="Helvetica"/>
              </a:defRPr>
            </a:pPr>
            <a:r>
              <a:t>The visual presentation of the following have a contrast ratio of at least 3:1 against adjacent color(s):</a:t>
            </a:r>
          </a:p>
          <a:p>
            <a:pPr marL="701145" indent="-701145" algn="l">
              <a:spcBef>
                <a:spcPts val="1600"/>
              </a:spcBef>
              <a:buSzPct val="125000"/>
              <a:buChar char="•"/>
              <a:defRPr sz="5300" b="0">
                <a:latin typeface="Helvetica"/>
                <a:ea typeface="Helvetica"/>
                <a:cs typeface="Helvetica"/>
                <a:sym typeface="Helvetica"/>
              </a:defRPr>
            </a:pPr>
            <a:r>
              <a:t>User Interface Components: Visual information used to indicate states and boundaries of user interface components, except for inactive components or where the appearance of the component is determined by the user agent and not modified by the author;</a:t>
            </a:r>
          </a:p>
          <a:p>
            <a:pPr marL="701145" indent="-701145" algn="l">
              <a:spcBef>
                <a:spcPts val="1600"/>
              </a:spcBef>
              <a:buSzPct val="125000"/>
              <a:buChar char="•"/>
              <a:defRPr sz="5300" b="0">
                <a:latin typeface="Helvetica"/>
                <a:ea typeface="Helvetica"/>
                <a:cs typeface="Helvetica"/>
                <a:sym typeface="Helvetica"/>
              </a:defRPr>
            </a:pPr>
            <a:r>
              <a:t>Graphical Objects:Parts of graphics required to understand the content, except when a particular presentation of graphics is essential to the information being conveyed.</a:t>
            </a:r>
          </a:p>
        </p:txBody>
      </p:sp>
      <p:sp>
        <p:nvSpPr>
          <p:cNvPr id="87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83</a:t>
            </a:fld>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 name="Group" descr="input with placeholder text of example"/>
          <p:cNvGrpSpPr/>
          <p:nvPr/>
        </p:nvGrpSpPr>
        <p:grpSpPr>
          <a:xfrm>
            <a:off x="2582117" y="4700943"/>
            <a:ext cx="5126061" cy="1059789"/>
            <a:chOff x="0" y="0"/>
            <a:chExt cx="5126060" cy="1059787"/>
          </a:xfrm>
        </p:grpSpPr>
        <p:sp>
          <p:nvSpPr>
            <p:cNvPr id="882" name="Rectangle"/>
            <p:cNvSpPr/>
            <p:nvPr/>
          </p:nvSpPr>
          <p:spPr>
            <a:xfrm>
              <a:off x="0" y="0"/>
              <a:ext cx="5126061" cy="105978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83" name="Example"/>
            <p:cNvSpPr txBox="1"/>
            <p:nvPr/>
          </p:nvSpPr>
          <p:spPr>
            <a:xfrm>
              <a:off x="235145" y="244012"/>
              <a:ext cx="1909169" cy="571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a:solidFill>
                    <a:srgbClr val="6C6C6C"/>
                  </a:solidFill>
                </a:defRPr>
              </a:lvl1pPr>
            </a:lstStyle>
            <a:p>
              <a:r>
                <a:t>Example</a:t>
              </a:r>
            </a:p>
          </p:txBody>
        </p:sp>
      </p:grpSp>
      <p:grpSp>
        <p:nvGrpSpPr>
          <p:cNvPr id="887" name="Group" descr="input with border that fails contrast requirements"/>
          <p:cNvGrpSpPr/>
          <p:nvPr/>
        </p:nvGrpSpPr>
        <p:grpSpPr>
          <a:xfrm>
            <a:off x="11789644" y="3266361"/>
            <a:ext cx="5126062" cy="1059789"/>
            <a:chOff x="0" y="0"/>
            <a:chExt cx="5126060" cy="1059787"/>
          </a:xfrm>
        </p:grpSpPr>
        <p:sp>
          <p:nvSpPr>
            <p:cNvPr id="885" name="Rectangle"/>
            <p:cNvSpPr/>
            <p:nvPr/>
          </p:nvSpPr>
          <p:spPr>
            <a:xfrm>
              <a:off x="0" y="0"/>
              <a:ext cx="5126061" cy="1059788"/>
            </a:xfrm>
            <a:prstGeom prst="rect">
              <a:avLst/>
            </a:prstGeom>
            <a:solidFill>
              <a:srgbClr val="FFFFFF"/>
            </a:solidFill>
            <a:ln w="63500" cap="flat">
              <a:solidFill>
                <a:schemeClr val="accent2"/>
              </a:solidFill>
              <a:prstDash val="solid"/>
              <a:miter lim="400000"/>
            </a:ln>
            <a:effectLst/>
          </p:spPr>
          <p:txBody>
            <a:bodyPr wrap="square" lIns="50800" tIns="50800" rIns="50800" bIns="50800" numCol="1" anchor="ctr">
              <a:noAutofit/>
            </a:bodyPr>
            <a:lstStyle/>
            <a:p>
              <a:pPr>
                <a:defRPr sz="3200" b="0">
                  <a:solidFill>
                    <a:srgbClr val="FFFFFF"/>
                  </a:solidFill>
                  <a:latin typeface="+mn-lt"/>
                  <a:ea typeface="+mn-ea"/>
                  <a:cs typeface="+mn-cs"/>
                  <a:sym typeface="Helvetica Neue Medium"/>
                </a:defRPr>
              </a:pPr>
              <a:endParaRPr/>
            </a:p>
          </p:txBody>
        </p:sp>
        <p:sp>
          <p:nvSpPr>
            <p:cNvPr id="886" name="Example"/>
            <p:cNvSpPr txBox="1"/>
            <p:nvPr/>
          </p:nvSpPr>
          <p:spPr>
            <a:xfrm>
              <a:off x="357609" y="296052"/>
              <a:ext cx="1909169" cy="571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a:solidFill>
                    <a:srgbClr val="6C6C6C"/>
                  </a:solidFill>
                </a:defRPr>
              </a:lvl1pPr>
            </a:lstStyle>
            <a:p>
              <a:r>
                <a:t>Example</a:t>
              </a:r>
            </a:p>
          </p:txBody>
        </p:sp>
      </p:grpSp>
      <p:sp>
        <p:nvSpPr>
          <p:cNvPr id="893" name="#4AA59D  1.2"/>
          <p:cNvSpPr txBox="1"/>
          <p:nvPr/>
        </p:nvSpPr>
        <p:spPr>
          <a:xfrm>
            <a:off x="16431459" y="1957554"/>
            <a:ext cx="4581348" cy="9572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solidFill>
                  <a:schemeClr val="accent2"/>
                </a:solidFill>
              </a:defRPr>
            </a:lvl1pPr>
          </a:lstStyle>
          <a:p>
            <a:r>
              <a:t>#4AA59D  1.2</a:t>
            </a:r>
          </a:p>
        </p:txBody>
      </p:sp>
      <p:sp>
        <p:nvSpPr>
          <p:cNvPr id="890" name="Fail"/>
          <p:cNvSpPr txBox="1"/>
          <p:nvPr/>
        </p:nvSpPr>
        <p:spPr>
          <a:xfrm>
            <a:off x="17869528" y="3317620"/>
            <a:ext cx="1311250"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Fail</a:t>
            </a:r>
          </a:p>
        </p:txBody>
      </p:sp>
      <p:grpSp>
        <p:nvGrpSpPr>
          <p:cNvPr id="2" name="Group 1">
            <a:extLst>
              <a:ext uri="{FF2B5EF4-FFF2-40B4-BE49-F238E27FC236}">
                <a16:creationId xmlns:a16="http://schemas.microsoft.com/office/drawing/2014/main" id="{06779CF6-57C3-A149-9AA9-F20AB8BB05C7}"/>
              </a:ext>
            </a:extLst>
          </p:cNvPr>
          <p:cNvGrpSpPr/>
          <p:nvPr/>
        </p:nvGrpSpPr>
        <p:grpSpPr>
          <a:xfrm>
            <a:off x="11789644" y="6140060"/>
            <a:ext cx="5126062" cy="1059789"/>
            <a:chOff x="11789644" y="6140060"/>
            <a:chExt cx="5126062" cy="1059789"/>
          </a:xfrm>
        </p:grpSpPr>
        <p:sp>
          <p:nvSpPr>
            <p:cNvPr id="888" name="Rectangle" descr="input with border that passes contrast requirements"/>
            <p:cNvSpPr/>
            <p:nvPr/>
          </p:nvSpPr>
          <p:spPr>
            <a:xfrm>
              <a:off x="11789644" y="6140060"/>
              <a:ext cx="5126062" cy="1059789"/>
            </a:xfrm>
            <a:prstGeom prst="rect">
              <a:avLst/>
            </a:prstGeom>
            <a:solidFill>
              <a:srgbClr val="FFFFFF"/>
            </a:solidFill>
            <a:ln w="63500">
              <a:solidFill>
                <a:schemeClr val="accent2">
                  <a:hueOff val="195715"/>
                  <a:lumOff val="-15294"/>
                </a:schemeClr>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89" name="Example"/>
            <p:cNvSpPr txBox="1"/>
            <p:nvPr/>
          </p:nvSpPr>
          <p:spPr>
            <a:xfrm>
              <a:off x="12147253" y="6436113"/>
              <a:ext cx="1909170" cy="5717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a:solidFill>
                    <a:srgbClr val="6C6C6C"/>
                  </a:solidFill>
                </a:defRPr>
              </a:lvl1pPr>
            </a:lstStyle>
            <a:p>
              <a:r>
                <a:t>Example</a:t>
              </a:r>
            </a:p>
          </p:txBody>
        </p:sp>
      </p:grpSp>
      <p:sp>
        <p:nvSpPr>
          <p:cNvPr id="892" name="#225352 - 3.4"/>
          <p:cNvSpPr txBox="1"/>
          <p:nvPr/>
        </p:nvSpPr>
        <p:spPr>
          <a:xfrm>
            <a:off x="16247281" y="5084605"/>
            <a:ext cx="4555745"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solidFill>
                  <a:schemeClr val="accent2">
                    <a:hueOff val="195715"/>
                    <a:lumOff val="-15294"/>
                  </a:schemeClr>
                </a:solidFill>
              </a:defRPr>
            </a:lvl1pPr>
          </a:lstStyle>
          <a:p>
            <a:pPr>
              <a:defRPr>
                <a:solidFill>
                  <a:srgbClr val="000000"/>
                </a:solidFill>
              </a:defRPr>
            </a:pPr>
            <a:r>
              <a:rPr>
                <a:solidFill>
                  <a:schemeClr val="accent2">
                    <a:hueOff val="195715"/>
                    <a:lumOff val="-15294"/>
                  </a:schemeClr>
                </a:solidFill>
              </a:rPr>
              <a:t>#225352 - 3.4</a:t>
            </a:r>
          </a:p>
        </p:txBody>
      </p:sp>
      <p:sp>
        <p:nvSpPr>
          <p:cNvPr id="891" name="Pass"/>
          <p:cNvSpPr txBox="1"/>
          <p:nvPr/>
        </p:nvSpPr>
        <p:spPr>
          <a:xfrm>
            <a:off x="17841769" y="6191319"/>
            <a:ext cx="1760729"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Pass</a:t>
            </a:r>
          </a:p>
        </p:txBody>
      </p:sp>
      <p:sp>
        <p:nvSpPr>
          <p:cNvPr id="894" name="#A9A9A9"/>
          <p:cNvSpPr txBox="1"/>
          <p:nvPr/>
        </p:nvSpPr>
        <p:spPr>
          <a:xfrm>
            <a:off x="16946390" y="7940809"/>
            <a:ext cx="3157526" cy="95727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#A9A9A9</a:t>
            </a:r>
          </a:p>
        </p:txBody>
      </p:sp>
      <p:sp>
        <p:nvSpPr>
          <p:cNvPr id="88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84</a:t>
            </a:fld>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 name="examples of social media icons with poor contrast" descr="examples of social media icons with poor contrast"/>
          <p:cNvPicPr>
            <a:picLocks noChangeAspect="1"/>
          </p:cNvPicPr>
          <p:nvPr/>
        </p:nvPicPr>
        <p:blipFill>
          <a:blip r:embed="rId3"/>
          <a:stretch>
            <a:fillRect/>
          </a:stretch>
        </p:blipFill>
        <p:spPr>
          <a:xfrm>
            <a:off x="5060950" y="2587771"/>
            <a:ext cx="14262100" cy="7239001"/>
          </a:xfrm>
          <a:prstGeom prst="rect">
            <a:avLst/>
          </a:prstGeom>
          <a:ln w="12700">
            <a:miter lim="400000"/>
          </a:ln>
        </p:spPr>
      </p:pic>
      <p:sp>
        <p:nvSpPr>
          <p:cNvPr id="900" name="Background: #59A0D5…"/>
          <p:cNvSpPr txBox="1"/>
          <p:nvPr/>
        </p:nvSpPr>
        <p:spPr>
          <a:xfrm>
            <a:off x="5622603" y="10201681"/>
            <a:ext cx="4356355" cy="150025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r>
              <a:t>Background: #59A0D5 </a:t>
            </a:r>
          </a:p>
          <a:p>
            <a:pPr algn="l"/>
            <a:r>
              <a:t>Foreground: #FFFFFF</a:t>
            </a:r>
          </a:p>
          <a:p>
            <a:pPr algn="l"/>
            <a:r>
              <a:t>Ratio: 2.8</a:t>
            </a:r>
          </a:p>
        </p:txBody>
      </p:sp>
      <p:sp>
        <p:nvSpPr>
          <p:cNvPr id="901" name="Social Icons"/>
          <p:cNvSpPr txBox="1"/>
          <p:nvPr/>
        </p:nvSpPr>
        <p:spPr>
          <a:xfrm>
            <a:off x="20634031" y="12724663"/>
            <a:ext cx="1590549" cy="41173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u="sng">
                <a:hlinkClick r:id="rId4"/>
              </a:defRPr>
            </a:lvl1pPr>
          </a:lstStyle>
          <a:p>
            <a:pPr>
              <a:defRPr u="none"/>
            </a:pPr>
            <a:r>
              <a:rPr u="sng">
                <a:hlinkClick r:id="rId4"/>
              </a:rPr>
              <a:t>Social Icons</a:t>
            </a:r>
          </a:p>
        </p:txBody>
      </p:sp>
      <p:sp>
        <p:nvSpPr>
          <p:cNvPr id="902" name="Dingbat X" descr="red x to indication incorrect contrast ration"/>
          <p:cNvSpPr/>
          <p:nvPr/>
        </p:nvSpPr>
        <p:spPr>
          <a:xfrm>
            <a:off x="7730018" y="11265875"/>
            <a:ext cx="453238" cy="535577"/>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hueOff val="106375"/>
              <a:satOff val="9554"/>
              <a:lumOff val="-13516"/>
            </a:schemeClr>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903" name="Oval">
            <a:extLst>
              <a:ext uri="{C183D7F6-B498-43B3-948B-1728B52AA6E4}">
                <adec:decorative xmlns:adec="http://schemas.microsoft.com/office/drawing/2017/decorative" val="1"/>
              </a:ext>
            </a:extLst>
          </p:cNvPr>
          <p:cNvSpPr/>
          <p:nvPr/>
        </p:nvSpPr>
        <p:spPr>
          <a:xfrm>
            <a:off x="5374261" y="2816347"/>
            <a:ext cx="3076423" cy="3022566"/>
          </a:xfrm>
          <a:prstGeom prst="ellipse">
            <a:avLst/>
          </a:prstGeom>
          <a:ln w="114300">
            <a:solidFill>
              <a:schemeClr val="accent1">
                <a:hueOff val="373667"/>
                <a:lumOff val="-17254"/>
              </a:schemeClr>
            </a:solidFill>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sp>
        <p:nvSpPr>
          <p:cNvPr id="89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10;red u shaped magnet with no border and poor contrast" descr="red u shaped magnet with no border and poor contrast"/>
          <p:cNvPicPr>
            <a:picLocks noChangeAspect="1"/>
          </p:cNvPicPr>
          <p:nvPr/>
        </p:nvPicPr>
        <p:blipFill>
          <a:blip r:embed="rId2"/>
          <a:stretch>
            <a:fillRect/>
          </a:stretch>
        </p:blipFill>
        <p:spPr>
          <a:xfrm>
            <a:off x="4226426" y="2665160"/>
            <a:ext cx="7386386" cy="8385680"/>
          </a:xfrm>
          <a:prstGeom prst="rect">
            <a:avLst/>
          </a:prstGeom>
          <a:ln w="12700">
            <a:miter lim="400000"/>
          </a:ln>
        </p:spPr>
      </p:pic>
      <p:sp>
        <p:nvSpPr>
          <p:cNvPr id="910" name="Grey against white background - 2.8"/>
          <p:cNvSpPr txBox="1"/>
          <p:nvPr/>
        </p:nvSpPr>
        <p:spPr>
          <a:xfrm>
            <a:off x="4305195" y="11441357"/>
            <a:ext cx="6676264"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Grey against white background - 2.8</a:t>
            </a:r>
          </a:p>
        </p:txBody>
      </p:sp>
      <p:sp>
        <p:nvSpPr>
          <p:cNvPr id="911" name="Fail"/>
          <p:cNvSpPr txBox="1"/>
          <p:nvPr/>
        </p:nvSpPr>
        <p:spPr>
          <a:xfrm>
            <a:off x="7263994" y="1340834"/>
            <a:ext cx="1311250" cy="9572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Fail</a:t>
            </a:r>
          </a:p>
        </p:txBody>
      </p:sp>
      <p:pic>
        <p:nvPicPr>
          <p:cNvPr id="908" name="red u-shaped magnet with a black border" descr="red u-shaped magnet with a black border"/>
          <p:cNvPicPr>
            <a:picLocks noChangeAspect="1"/>
          </p:cNvPicPr>
          <p:nvPr/>
        </p:nvPicPr>
        <p:blipFill>
          <a:blip r:embed="rId3"/>
          <a:stretch>
            <a:fillRect/>
          </a:stretch>
        </p:blipFill>
        <p:spPr>
          <a:xfrm rot="10800000" flipH="1">
            <a:off x="15029276" y="2665160"/>
            <a:ext cx="7445784" cy="8385680"/>
          </a:xfrm>
          <a:prstGeom prst="rect">
            <a:avLst/>
          </a:prstGeom>
          <a:ln w="12700">
            <a:miter lim="400000"/>
          </a:ln>
        </p:spPr>
      </p:pic>
      <p:sp>
        <p:nvSpPr>
          <p:cNvPr id="912" name="Pass"/>
          <p:cNvSpPr txBox="1"/>
          <p:nvPr/>
        </p:nvSpPr>
        <p:spPr>
          <a:xfrm>
            <a:off x="17871804" y="1340834"/>
            <a:ext cx="1760729" cy="9572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600"/>
            </a:lvl1pPr>
          </a:lstStyle>
          <a:p>
            <a:r>
              <a:t>Pass</a:t>
            </a:r>
          </a:p>
        </p:txBody>
      </p:sp>
      <p:sp>
        <p:nvSpPr>
          <p:cNvPr id="90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Exceptions"/>
          <p:cNvSpPr txBox="1">
            <a:spLocks noGrp="1"/>
          </p:cNvSpPr>
          <p:nvPr>
            <p:ph type="title"/>
          </p:nvPr>
        </p:nvSpPr>
        <p:spPr>
          <a:prstGeom prst="rect">
            <a:avLst/>
          </a:prstGeom>
        </p:spPr>
        <p:txBody>
          <a:bodyPr/>
          <a:lstStyle/>
          <a:p>
            <a:r>
              <a:t>Exceptions</a:t>
            </a:r>
          </a:p>
        </p:txBody>
      </p:sp>
      <p:sp>
        <p:nvSpPr>
          <p:cNvPr id="915" name="Inactive Components…"/>
          <p:cNvSpPr txBox="1">
            <a:spLocks noGrp="1"/>
          </p:cNvSpPr>
          <p:nvPr>
            <p:ph type="body" idx="1"/>
          </p:nvPr>
        </p:nvSpPr>
        <p:spPr>
          <a:prstGeom prst="rect">
            <a:avLst/>
          </a:prstGeom>
        </p:spPr>
        <p:txBody>
          <a:bodyPr/>
          <a:lstStyle/>
          <a:p>
            <a:r>
              <a:t>Inactive Components</a:t>
            </a:r>
          </a:p>
          <a:p>
            <a:r>
              <a:t>Logos</a:t>
            </a:r>
          </a:p>
          <a:p>
            <a:r>
              <a:t>Photos of real life scenes</a:t>
            </a:r>
          </a:p>
          <a:p>
            <a:r>
              <a:t>Representations</a:t>
            </a:r>
          </a:p>
          <a:p>
            <a:pPr lvl="1"/>
            <a:r>
              <a:t>medical diagrams</a:t>
            </a:r>
          </a:p>
          <a:p>
            <a:pPr lvl="1"/>
            <a:r>
              <a:t>screen shots</a:t>
            </a:r>
          </a:p>
          <a:p>
            <a:pPr lvl="1"/>
            <a:r>
              <a:t>heat maps</a:t>
            </a:r>
          </a:p>
        </p:txBody>
      </p:sp>
      <p:pic>
        <p:nvPicPr>
          <p:cNvPr id="917" name="Screen shot of simple form with text input, radio buttons, link and submit button" descr="Screen shot of simple form with text input, radio buttons, link and submit button"/>
          <p:cNvPicPr>
            <a:picLocks noChangeAspect="1"/>
          </p:cNvPicPr>
          <p:nvPr/>
        </p:nvPicPr>
        <p:blipFill>
          <a:blip r:embed="rId2"/>
          <a:stretch>
            <a:fillRect/>
          </a:stretch>
        </p:blipFill>
        <p:spPr>
          <a:xfrm>
            <a:off x="12137014" y="4560555"/>
            <a:ext cx="10504585" cy="6046542"/>
          </a:xfrm>
          <a:prstGeom prst="rect">
            <a:avLst/>
          </a:prstGeom>
          <a:ln w="12700">
            <a:miter lim="400000"/>
          </a:ln>
        </p:spPr>
      </p:pic>
      <p:sp>
        <p:nvSpPr>
          <p:cNvPr id="91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Who Benefits?"/>
          <p:cNvSpPr txBox="1">
            <a:spLocks noGrp="1"/>
          </p:cNvSpPr>
          <p:nvPr>
            <p:ph type="title"/>
          </p:nvPr>
        </p:nvSpPr>
        <p:spPr>
          <a:prstGeom prst="rect">
            <a:avLst/>
          </a:prstGeom>
        </p:spPr>
        <p:txBody>
          <a:bodyPr/>
          <a:lstStyle/>
          <a:p>
            <a:r>
              <a:t>Who Benefits?</a:t>
            </a:r>
          </a:p>
        </p:txBody>
      </p:sp>
      <p:sp>
        <p:nvSpPr>
          <p:cNvPr id="92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1.4.11 Summary"/>
          <p:cNvSpPr txBox="1">
            <a:spLocks noGrp="1"/>
          </p:cNvSpPr>
          <p:nvPr>
            <p:ph type="title"/>
          </p:nvPr>
        </p:nvSpPr>
        <p:spPr>
          <a:prstGeom prst="rect">
            <a:avLst/>
          </a:prstGeom>
        </p:spPr>
        <p:txBody>
          <a:bodyPr/>
          <a:lstStyle/>
          <a:p>
            <a:r>
              <a:t>1.4.11 Summary</a:t>
            </a:r>
          </a:p>
        </p:txBody>
      </p:sp>
      <p:sp>
        <p:nvSpPr>
          <p:cNvPr id="926" name="Ensure contrast ratio of at least 3.1 between background and foreground (including borders) for all states of user interface components."/>
          <p:cNvSpPr txBox="1"/>
          <p:nvPr/>
        </p:nvSpPr>
        <p:spPr>
          <a:xfrm>
            <a:off x="3632891" y="4426468"/>
            <a:ext cx="18009570" cy="370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Ensure contrast ratio of at least 3.1 between background and foreground (including borders) for all states of user interface components. </a:t>
            </a:r>
          </a:p>
        </p:txBody>
      </p:sp>
      <p:sp>
        <p:nvSpPr>
          <p:cNvPr id="92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89</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xfrm>
            <a:off x="23537468" y="12700000"/>
            <a:ext cx="283770" cy="46105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pic>
        <p:nvPicPr>
          <p:cNvPr id="225" name="Image" descr="Image"/>
          <p:cNvPicPr>
            <a:picLocks noChangeAspect="1"/>
          </p:cNvPicPr>
          <p:nvPr/>
        </p:nvPicPr>
        <p:blipFill>
          <a:blip r:embed="rId3"/>
          <a:stretch>
            <a:fillRect/>
          </a:stretch>
        </p:blipFill>
        <p:spPr>
          <a:xfrm>
            <a:off x="19738440" y="8180413"/>
            <a:ext cx="3333529" cy="2148274"/>
          </a:xfrm>
          <a:prstGeom prst="rect">
            <a:avLst/>
          </a:prstGeom>
          <a:ln w="12700">
            <a:miter lim="400000"/>
          </a:ln>
        </p:spPr>
      </p:pic>
      <p:pic>
        <p:nvPicPr>
          <p:cNvPr id="226" name="Image" descr="Image"/>
          <p:cNvPicPr>
            <a:picLocks noChangeAspect="1"/>
          </p:cNvPicPr>
          <p:nvPr/>
        </p:nvPicPr>
        <p:blipFill>
          <a:blip r:embed="rId3"/>
          <a:stretch>
            <a:fillRect/>
          </a:stretch>
        </p:blipFill>
        <p:spPr>
          <a:xfrm>
            <a:off x="15436423" y="8180413"/>
            <a:ext cx="3333530" cy="2148274"/>
          </a:xfrm>
          <a:prstGeom prst="rect">
            <a:avLst/>
          </a:prstGeom>
          <a:ln w="12700">
            <a:miter lim="400000"/>
          </a:ln>
        </p:spPr>
      </p:pic>
      <p:pic>
        <p:nvPicPr>
          <p:cNvPr id="227" name="Image" descr="Image"/>
          <p:cNvPicPr>
            <a:picLocks noChangeAspect="1"/>
          </p:cNvPicPr>
          <p:nvPr/>
        </p:nvPicPr>
        <p:blipFill>
          <a:blip r:embed="rId3"/>
          <a:stretch>
            <a:fillRect/>
          </a:stretch>
        </p:blipFill>
        <p:spPr>
          <a:xfrm>
            <a:off x="11134404" y="8180413"/>
            <a:ext cx="3333530" cy="2148274"/>
          </a:xfrm>
          <a:prstGeom prst="rect">
            <a:avLst/>
          </a:prstGeom>
          <a:ln w="12700">
            <a:miter lim="400000"/>
          </a:ln>
        </p:spPr>
      </p:pic>
      <p:pic>
        <p:nvPicPr>
          <p:cNvPr id="228" name="Image" descr="Image"/>
          <p:cNvPicPr>
            <a:picLocks noChangeAspect="1"/>
          </p:cNvPicPr>
          <p:nvPr/>
        </p:nvPicPr>
        <p:blipFill>
          <a:blip r:embed="rId3"/>
          <a:stretch>
            <a:fillRect/>
          </a:stretch>
        </p:blipFill>
        <p:spPr>
          <a:xfrm>
            <a:off x="4633777" y="8180413"/>
            <a:ext cx="3333530" cy="2148274"/>
          </a:xfrm>
          <a:prstGeom prst="rect">
            <a:avLst/>
          </a:prstGeom>
          <a:ln w="12700">
            <a:miter lim="400000"/>
          </a:ln>
        </p:spPr>
      </p:pic>
      <p:pic>
        <p:nvPicPr>
          <p:cNvPr id="229" name="Image" descr="Image"/>
          <p:cNvPicPr>
            <a:picLocks noChangeAspect="1"/>
          </p:cNvPicPr>
          <p:nvPr/>
        </p:nvPicPr>
        <p:blipFill>
          <a:blip r:embed="rId3"/>
          <a:stretch>
            <a:fillRect/>
          </a:stretch>
        </p:blipFill>
        <p:spPr>
          <a:xfrm>
            <a:off x="913108" y="8180393"/>
            <a:ext cx="3333530" cy="2148275"/>
          </a:xfrm>
          <a:prstGeom prst="rect">
            <a:avLst/>
          </a:prstGeom>
          <a:ln w="12700">
            <a:miter lim="400000"/>
          </a:ln>
        </p:spPr>
      </p:pic>
      <p:sp>
        <p:nvSpPr>
          <p:cNvPr id="230" name="2007"/>
          <p:cNvSpPr txBox="1"/>
          <p:nvPr/>
        </p:nvSpPr>
        <p:spPr>
          <a:xfrm>
            <a:off x="2218868" y="8798035"/>
            <a:ext cx="118845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2007</a:t>
            </a:r>
          </a:p>
        </p:txBody>
      </p:sp>
      <p:sp>
        <p:nvSpPr>
          <p:cNvPr id="231" name="2008"/>
          <p:cNvSpPr txBox="1"/>
          <p:nvPr/>
        </p:nvSpPr>
        <p:spPr>
          <a:xfrm>
            <a:off x="5832296" y="8798055"/>
            <a:ext cx="118845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2008</a:t>
            </a:r>
          </a:p>
        </p:txBody>
      </p:sp>
      <p:sp>
        <p:nvSpPr>
          <p:cNvPr id="232" name="2018"/>
          <p:cNvSpPr txBox="1"/>
          <p:nvPr/>
        </p:nvSpPr>
        <p:spPr>
          <a:xfrm>
            <a:off x="12375603" y="8798055"/>
            <a:ext cx="118845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2018</a:t>
            </a:r>
          </a:p>
        </p:txBody>
      </p:sp>
      <p:sp>
        <p:nvSpPr>
          <p:cNvPr id="233" name="?"/>
          <p:cNvSpPr txBox="1"/>
          <p:nvPr/>
        </p:nvSpPr>
        <p:spPr>
          <a:xfrm>
            <a:off x="17165522" y="8798055"/>
            <a:ext cx="403060"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a:t>
            </a:r>
          </a:p>
        </p:txBody>
      </p:sp>
      <p:sp>
        <p:nvSpPr>
          <p:cNvPr id="234" name="?"/>
          <p:cNvSpPr txBox="1"/>
          <p:nvPr/>
        </p:nvSpPr>
        <p:spPr>
          <a:xfrm>
            <a:off x="21395318" y="8798055"/>
            <a:ext cx="403060"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a:t>
            </a:r>
          </a:p>
        </p:txBody>
      </p:sp>
      <p:sp>
        <p:nvSpPr>
          <p:cNvPr id="235" name="…"/>
          <p:cNvSpPr txBox="1"/>
          <p:nvPr/>
        </p:nvSpPr>
        <p:spPr>
          <a:xfrm>
            <a:off x="9244794" y="8798055"/>
            <a:ext cx="612123"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a:t>
            </a:r>
          </a:p>
        </p:txBody>
      </p:sp>
      <p:sp>
        <p:nvSpPr>
          <p:cNvPr id="236" name="…"/>
          <p:cNvSpPr txBox="1"/>
          <p:nvPr/>
        </p:nvSpPr>
        <p:spPr>
          <a:xfrm>
            <a:off x="14855285" y="8798055"/>
            <a:ext cx="612123"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a:t>
            </a:r>
          </a:p>
        </p:txBody>
      </p:sp>
      <p:sp>
        <p:nvSpPr>
          <p:cNvPr id="237" name="…"/>
          <p:cNvSpPr txBox="1"/>
          <p:nvPr/>
        </p:nvSpPr>
        <p:spPr>
          <a:xfrm>
            <a:off x="19266696" y="8798055"/>
            <a:ext cx="612123"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a:t>
            </a:r>
          </a:p>
        </p:txBody>
      </p:sp>
      <p:sp>
        <p:nvSpPr>
          <p:cNvPr id="238" name="Phone" descr="mobile phone"/>
          <p:cNvSpPr/>
          <p:nvPr/>
        </p:nvSpPr>
        <p:spPr>
          <a:xfrm>
            <a:off x="1758457" y="3083398"/>
            <a:ext cx="1642658" cy="3382859"/>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1C2848"/>
          </a:solidFill>
          <a:ln w="12700">
            <a:miter lim="400000"/>
          </a:ln>
        </p:spPr>
        <p:txBody>
          <a:bodyPr lIns="50800" tIns="50800" rIns="50800" bIns="50800" anchor="ctr"/>
          <a:lstStyle/>
          <a:p>
            <a:pPr>
              <a:defRPr sz="3200" b="0">
                <a:solidFill>
                  <a:srgbClr val="FFFFFF"/>
                </a:solidFill>
                <a:latin typeface="+mn-lt"/>
                <a:ea typeface="+mn-ea"/>
                <a:cs typeface="+mn-cs"/>
                <a:sym typeface="Helvetica Neue Medium"/>
              </a:defRPr>
            </a:pPr>
            <a:endParaRPr/>
          </a:p>
        </p:txBody>
      </p:sp>
      <p:grpSp>
        <p:nvGrpSpPr>
          <p:cNvPr id="242" name="Group" descr="WCAG 2.0 level A, AA, AAA"/>
          <p:cNvGrpSpPr/>
          <p:nvPr/>
        </p:nvGrpSpPr>
        <p:grpSpPr>
          <a:xfrm>
            <a:off x="4848033" y="3311199"/>
            <a:ext cx="2905018" cy="3302728"/>
            <a:chOff x="0" y="0"/>
            <a:chExt cx="2905017" cy="3302727"/>
          </a:xfrm>
        </p:grpSpPr>
        <p:pic>
          <p:nvPicPr>
            <p:cNvPr id="239" name="wcag2A.png" descr="wcag2A.png"/>
            <p:cNvPicPr>
              <a:picLocks noChangeAspect="1"/>
            </p:cNvPicPr>
            <p:nvPr/>
          </p:nvPicPr>
          <p:blipFill>
            <a:blip r:embed="rId4"/>
            <a:stretch>
              <a:fillRect/>
            </a:stretch>
          </p:blipFill>
          <p:spPr>
            <a:xfrm>
              <a:off x="0" y="0"/>
              <a:ext cx="2905018" cy="1023359"/>
            </a:xfrm>
            <a:prstGeom prst="rect">
              <a:avLst/>
            </a:prstGeom>
            <a:ln w="12700" cap="flat">
              <a:noFill/>
              <a:miter lim="400000"/>
            </a:ln>
            <a:effectLst/>
          </p:spPr>
        </p:pic>
        <p:pic>
          <p:nvPicPr>
            <p:cNvPr id="240" name="wcag2AA.png" descr="wcag2AA.png"/>
            <p:cNvPicPr>
              <a:picLocks noChangeAspect="1"/>
            </p:cNvPicPr>
            <p:nvPr/>
          </p:nvPicPr>
          <p:blipFill>
            <a:blip r:embed="rId5"/>
            <a:stretch>
              <a:fillRect/>
            </a:stretch>
          </p:blipFill>
          <p:spPr>
            <a:xfrm>
              <a:off x="0" y="1139684"/>
              <a:ext cx="2905018" cy="1023360"/>
            </a:xfrm>
            <a:prstGeom prst="rect">
              <a:avLst/>
            </a:prstGeom>
            <a:ln w="12700" cap="flat">
              <a:noFill/>
              <a:miter lim="400000"/>
            </a:ln>
            <a:effectLst/>
          </p:spPr>
        </p:pic>
        <p:pic>
          <p:nvPicPr>
            <p:cNvPr id="241" name="wcag2AAA.png" descr="wcag2AAA.png"/>
            <p:cNvPicPr>
              <a:picLocks noChangeAspect="1"/>
            </p:cNvPicPr>
            <p:nvPr/>
          </p:nvPicPr>
          <p:blipFill>
            <a:blip r:embed="rId6"/>
            <a:stretch>
              <a:fillRect/>
            </a:stretch>
          </p:blipFill>
          <p:spPr>
            <a:xfrm>
              <a:off x="0" y="2279368"/>
              <a:ext cx="2905018" cy="1023360"/>
            </a:xfrm>
            <a:prstGeom prst="rect">
              <a:avLst/>
            </a:prstGeom>
            <a:ln w="12700" cap="flat">
              <a:noFill/>
              <a:miter lim="400000"/>
            </a:ln>
            <a:effectLst/>
          </p:spPr>
        </p:pic>
      </p:grpSp>
      <p:sp>
        <p:nvSpPr>
          <p:cNvPr id="243" name="iPhone Released"/>
          <p:cNvSpPr txBox="1"/>
          <p:nvPr/>
        </p:nvSpPr>
        <p:spPr>
          <a:xfrm>
            <a:off x="620700" y="7359673"/>
            <a:ext cx="3907221"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iPhone Released</a:t>
            </a:r>
          </a:p>
        </p:txBody>
      </p:sp>
      <p:sp>
        <p:nvSpPr>
          <p:cNvPr id="244" name="WCAG 2.0"/>
          <p:cNvSpPr txBox="1"/>
          <p:nvPr/>
        </p:nvSpPr>
        <p:spPr>
          <a:xfrm>
            <a:off x="4900775" y="7359673"/>
            <a:ext cx="239998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WCAG 2.0</a:t>
            </a:r>
          </a:p>
        </p:txBody>
      </p:sp>
      <p:sp>
        <p:nvSpPr>
          <p:cNvPr id="245" name="WCAG 2.1"/>
          <p:cNvSpPr txBox="1"/>
          <p:nvPr/>
        </p:nvSpPr>
        <p:spPr>
          <a:xfrm>
            <a:off x="11231630" y="7359673"/>
            <a:ext cx="239998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WCAG 2.1</a:t>
            </a:r>
          </a:p>
        </p:txBody>
      </p:sp>
      <p:grpSp>
        <p:nvGrpSpPr>
          <p:cNvPr id="249" name="Group" descr="Mobile, Low vision, cognitive"/>
          <p:cNvGrpSpPr/>
          <p:nvPr/>
        </p:nvGrpSpPr>
        <p:grpSpPr>
          <a:xfrm>
            <a:off x="11417647" y="998950"/>
            <a:ext cx="1689914" cy="6080277"/>
            <a:chOff x="0" y="0"/>
            <a:chExt cx="1689913" cy="6080276"/>
          </a:xfrm>
        </p:grpSpPr>
        <p:pic>
          <p:nvPicPr>
            <p:cNvPr id="246" name="if_icon-93_667353.png" descr="if_icon-93_667353.png"/>
            <p:cNvPicPr>
              <a:picLocks noChangeAspect="1"/>
            </p:cNvPicPr>
            <p:nvPr/>
          </p:nvPicPr>
          <p:blipFill>
            <a:blip r:embed="rId7"/>
            <a:stretch>
              <a:fillRect/>
            </a:stretch>
          </p:blipFill>
          <p:spPr>
            <a:xfrm>
              <a:off x="0" y="4390363"/>
              <a:ext cx="1689914" cy="1689914"/>
            </a:xfrm>
            <a:prstGeom prst="rect">
              <a:avLst/>
            </a:prstGeom>
            <a:ln w="12700" cap="flat">
              <a:noFill/>
              <a:miter lim="400000"/>
            </a:ln>
            <a:effectLst/>
          </p:spPr>
        </p:pic>
        <p:pic>
          <p:nvPicPr>
            <p:cNvPr id="247" name="if_kview_6517.png" descr="if_kview_6517.png"/>
            <p:cNvPicPr>
              <a:picLocks noChangeAspect="1"/>
            </p:cNvPicPr>
            <p:nvPr/>
          </p:nvPicPr>
          <p:blipFill>
            <a:blip r:embed="rId8"/>
            <a:stretch>
              <a:fillRect/>
            </a:stretch>
          </p:blipFill>
          <p:spPr>
            <a:xfrm>
              <a:off x="68936" y="2327545"/>
              <a:ext cx="1552041" cy="1552041"/>
            </a:xfrm>
            <a:prstGeom prst="rect">
              <a:avLst/>
            </a:prstGeom>
            <a:ln w="12700" cap="flat">
              <a:noFill/>
              <a:miter lim="400000"/>
            </a:ln>
            <a:effectLst/>
          </p:spPr>
        </p:pic>
        <p:pic>
          <p:nvPicPr>
            <p:cNvPr id="248" name="if_mobile_website_1613766.png" descr="if_mobile_website_1613766.png"/>
            <p:cNvPicPr>
              <a:picLocks noChangeAspect="1"/>
            </p:cNvPicPr>
            <p:nvPr/>
          </p:nvPicPr>
          <p:blipFill>
            <a:blip r:embed="rId9"/>
            <a:stretch>
              <a:fillRect/>
            </a:stretch>
          </p:blipFill>
          <p:spPr>
            <a:xfrm>
              <a:off x="277216" y="0"/>
              <a:ext cx="1135481" cy="1816768"/>
            </a:xfrm>
            <a:prstGeom prst="rect">
              <a:avLst/>
            </a:prstGeom>
            <a:ln w="12700" cap="flat">
              <a:noFill/>
              <a:miter lim="400000"/>
            </a:ln>
            <a:effectLst/>
          </p:spPr>
        </p:pic>
      </p:grpSp>
      <p:sp>
        <p:nvSpPr>
          <p:cNvPr id="250" name="WCAG 2.?"/>
          <p:cNvSpPr txBox="1"/>
          <p:nvPr/>
        </p:nvSpPr>
        <p:spPr>
          <a:xfrm>
            <a:off x="15461425" y="7359673"/>
            <a:ext cx="239998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WCAG 2.?</a:t>
            </a:r>
          </a:p>
        </p:txBody>
      </p:sp>
      <p:sp>
        <p:nvSpPr>
          <p:cNvPr id="251" name="WCAG Next"/>
          <p:cNvSpPr txBox="1"/>
          <p:nvPr/>
        </p:nvSpPr>
        <p:spPr>
          <a:xfrm>
            <a:off x="19796768" y="7359673"/>
            <a:ext cx="2399989" cy="692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WCAG Next</a:t>
            </a:r>
          </a:p>
        </p:txBody>
      </p:sp>
      <p:grpSp>
        <p:nvGrpSpPr>
          <p:cNvPr id="255" name="Group" descr="possible future technologies"/>
          <p:cNvGrpSpPr/>
          <p:nvPr/>
        </p:nvGrpSpPr>
        <p:grpSpPr>
          <a:xfrm>
            <a:off x="15167595" y="1013974"/>
            <a:ext cx="2905018" cy="6217596"/>
            <a:chOff x="0" y="0"/>
            <a:chExt cx="2905017" cy="6217595"/>
          </a:xfrm>
        </p:grpSpPr>
        <p:pic>
          <p:nvPicPr>
            <p:cNvPr id="252" name="technology-512210_1920.jpeg" descr="technology-512210_1920.jpeg"/>
            <p:cNvPicPr>
              <a:picLocks noChangeAspect="1"/>
            </p:cNvPicPr>
            <p:nvPr/>
          </p:nvPicPr>
          <p:blipFill>
            <a:blip r:embed="rId10"/>
            <a:stretch>
              <a:fillRect/>
            </a:stretch>
          </p:blipFill>
          <p:spPr>
            <a:xfrm>
              <a:off x="333734" y="0"/>
              <a:ext cx="2417709" cy="1611806"/>
            </a:xfrm>
            <a:prstGeom prst="rect">
              <a:avLst/>
            </a:prstGeom>
            <a:ln w="12700" cap="flat">
              <a:noFill/>
              <a:miter lim="400000"/>
            </a:ln>
            <a:effectLst/>
          </p:spPr>
        </p:pic>
        <p:pic>
          <p:nvPicPr>
            <p:cNvPr id="253" name="google-glass-98440.png" descr="google-glass-98440.png"/>
            <p:cNvPicPr>
              <a:picLocks noChangeAspect="1"/>
            </p:cNvPicPr>
            <p:nvPr/>
          </p:nvPicPr>
          <p:blipFill>
            <a:blip r:embed="rId11"/>
            <a:stretch>
              <a:fillRect/>
            </a:stretch>
          </p:blipFill>
          <p:spPr>
            <a:xfrm>
              <a:off x="0" y="2116696"/>
              <a:ext cx="2905018" cy="1452510"/>
            </a:xfrm>
            <a:prstGeom prst="rect">
              <a:avLst/>
            </a:prstGeom>
            <a:ln w="12700" cap="flat">
              <a:noFill/>
              <a:miter lim="400000"/>
            </a:ln>
            <a:effectLst/>
          </p:spPr>
        </p:pic>
        <p:pic>
          <p:nvPicPr>
            <p:cNvPr id="254" name="tile-214364_1920.jpeg" descr="tile-214364_1920.jpeg"/>
            <p:cNvPicPr>
              <a:picLocks noChangeAspect="1"/>
            </p:cNvPicPr>
            <p:nvPr/>
          </p:nvPicPr>
          <p:blipFill>
            <a:blip r:embed="rId12"/>
            <a:stretch>
              <a:fillRect/>
            </a:stretch>
          </p:blipFill>
          <p:spPr>
            <a:xfrm>
              <a:off x="254166" y="3922834"/>
              <a:ext cx="2294760" cy="2294762"/>
            </a:xfrm>
            <a:prstGeom prst="rect">
              <a:avLst/>
            </a:prstGeom>
            <a:ln w="12700" cap="flat">
              <a:noFill/>
              <a:miter lim="400000"/>
            </a:ln>
            <a:effectLst/>
          </p:spPr>
        </p:pic>
      </p:grpSp>
      <p:pic>
        <p:nvPicPr>
          <p:cNvPr id="256" name="cartoon-1294877_1280.png" descr="cartoon-1294877_1280.png"/>
          <p:cNvPicPr>
            <a:picLocks noChangeAspect="1"/>
          </p:cNvPicPr>
          <p:nvPr/>
        </p:nvPicPr>
        <p:blipFill>
          <a:blip r:embed="rId13"/>
          <a:stretch>
            <a:fillRect/>
          </a:stretch>
        </p:blipFill>
        <p:spPr>
          <a:xfrm>
            <a:off x="19084238" y="2102944"/>
            <a:ext cx="3825049" cy="4039656"/>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1.4.12 Text Spacing – Level AA"/>
          <p:cNvSpPr txBox="1">
            <a:spLocks noGrp="1"/>
          </p:cNvSpPr>
          <p:nvPr>
            <p:ph type="title"/>
          </p:nvPr>
        </p:nvSpPr>
        <p:spPr>
          <a:xfrm>
            <a:off x="1482533" y="355600"/>
            <a:ext cx="21005801" cy="2286000"/>
          </a:xfrm>
          <a:prstGeom prst="rect">
            <a:avLst/>
          </a:prstGeom>
        </p:spPr>
        <p:txBody>
          <a:bodyPr/>
          <a:lstStyle/>
          <a:p>
            <a:r>
              <a:t>1.4.12 Text Spacing – Level AA</a:t>
            </a:r>
          </a:p>
        </p:txBody>
      </p:sp>
      <p:sp>
        <p:nvSpPr>
          <p:cNvPr id="930" name="In content implemented using markup languages that support the following text style properties, no loss of content or functionality occurs by setting all of the following and by changing no other style property:…"/>
          <p:cNvSpPr txBox="1"/>
          <p:nvPr/>
        </p:nvSpPr>
        <p:spPr>
          <a:xfrm>
            <a:off x="3098598" y="2601296"/>
            <a:ext cx="19995456" cy="9563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4900" b="0">
                <a:latin typeface="Helvetica"/>
                <a:ea typeface="Helvetica"/>
                <a:cs typeface="Helvetica"/>
                <a:sym typeface="Helvetica"/>
              </a:defRPr>
            </a:pPr>
            <a:r>
              <a:t>In content implemented using markup languages that support the following text style properties, no loss of content or functionality occurs by setting all of the following and by changing no other style property:</a:t>
            </a:r>
          </a:p>
          <a:p>
            <a:pPr marL="701145" indent="-701145" algn="l">
              <a:spcBef>
                <a:spcPts val="1600"/>
              </a:spcBef>
              <a:buSzPct val="125000"/>
              <a:buChar char="•"/>
              <a:defRPr sz="4900" b="0">
                <a:latin typeface="Helvetica"/>
                <a:ea typeface="Helvetica"/>
                <a:cs typeface="Helvetica"/>
                <a:sym typeface="Helvetica"/>
              </a:defRPr>
            </a:pPr>
            <a:r>
              <a:t>Line height (line spacing) to at least 1.5 times the font size;</a:t>
            </a:r>
          </a:p>
          <a:p>
            <a:pPr marL="701145" indent="-701145" algn="l">
              <a:spcBef>
                <a:spcPts val="1600"/>
              </a:spcBef>
              <a:buSzPct val="125000"/>
              <a:buChar char="•"/>
              <a:defRPr sz="4900" b="0">
                <a:latin typeface="Helvetica"/>
                <a:ea typeface="Helvetica"/>
                <a:cs typeface="Helvetica"/>
                <a:sym typeface="Helvetica"/>
              </a:defRPr>
            </a:pPr>
            <a:r>
              <a:t>Spacing following paragraphs to at least 2 times the font size;</a:t>
            </a:r>
          </a:p>
          <a:p>
            <a:pPr marL="701145" indent="-701145" algn="l">
              <a:spcBef>
                <a:spcPts val="1600"/>
              </a:spcBef>
              <a:buSzPct val="125000"/>
              <a:buChar char="•"/>
              <a:defRPr sz="4900" b="0">
                <a:latin typeface="Helvetica"/>
                <a:ea typeface="Helvetica"/>
                <a:cs typeface="Helvetica"/>
                <a:sym typeface="Helvetica"/>
              </a:defRPr>
            </a:pPr>
            <a:r>
              <a:t>Letter spacing (tracking) to at least 0.12 times the font size;</a:t>
            </a:r>
          </a:p>
          <a:p>
            <a:pPr marL="701145" indent="-701145" algn="l">
              <a:spcBef>
                <a:spcPts val="1600"/>
              </a:spcBef>
              <a:buSzPct val="125000"/>
              <a:buChar char="•"/>
              <a:defRPr sz="4900" b="0">
                <a:latin typeface="Helvetica"/>
                <a:ea typeface="Helvetica"/>
                <a:cs typeface="Helvetica"/>
                <a:sym typeface="Helvetica"/>
              </a:defRPr>
            </a:pPr>
            <a:r>
              <a:t>Word spacing to at least 0.16 times the font size.</a:t>
            </a:r>
          </a:p>
          <a:p>
            <a:pPr algn="l">
              <a:spcBef>
                <a:spcPts val="1600"/>
              </a:spcBef>
              <a:defRPr sz="4900" b="0">
                <a:latin typeface="Helvetica"/>
                <a:ea typeface="Helvetica"/>
                <a:cs typeface="Helvetica"/>
                <a:sym typeface="Helvetica"/>
              </a:defRPr>
            </a:pPr>
            <a:endParaRPr/>
          </a:p>
          <a:p>
            <a:pPr algn="l">
              <a:spcBef>
                <a:spcPts val="1600"/>
              </a:spcBef>
              <a:defRPr sz="4900" b="0">
                <a:latin typeface="Helvetica"/>
                <a:ea typeface="Helvetica"/>
                <a:cs typeface="Helvetica"/>
                <a:sym typeface="Helvetica"/>
              </a:defRPr>
            </a:pPr>
            <a:r>
              <a:t>Exception: Human languages and scripts that do not make use of one or more of these text style properties in written text can conform using only the properties that exist for that combination of language and script.</a:t>
            </a:r>
          </a:p>
        </p:txBody>
      </p:sp>
      <p:sp>
        <p:nvSpPr>
          <p:cNvPr id="92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90</a:t>
            </a:fld>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User Requirements"/>
          <p:cNvSpPr txBox="1">
            <a:spLocks noGrp="1"/>
          </p:cNvSpPr>
          <p:nvPr>
            <p:ph type="title"/>
          </p:nvPr>
        </p:nvSpPr>
        <p:spPr>
          <a:prstGeom prst="rect">
            <a:avLst/>
          </a:prstGeom>
        </p:spPr>
        <p:txBody>
          <a:bodyPr/>
          <a:lstStyle/>
          <a:p>
            <a:r>
              <a:t>User Requirements</a:t>
            </a:r>
          </a:p>
        </p:txBody>
      </p:sp>
      <p:sp>
        <p:nvSpPr>
          <p:cNvPr id="933" name="User provides custom stylesheet…"/>
          <p:cNvSpPr txBox="1">
            <a:spLocks noGrp="1"/>
          </p:cNvSpPr>
          <p:nvPr>
            <p:ph type="body" sz="half" idx="1"/>
          </p:nvPr>
        </p:nvSpPr>
        <p:spPr>
          <a:xfrm>
            <a:off x="1689100" y="3149600"/>
            <a:ext cx="21005800" cy="5564110"/>
          </a:xfrm>
          <a:prstGeom prst="rect">
            <a:avLst/>
          </a:prstGeom>
        </p:spPr>
        <p:txBody>
          <a:bodyPr/>
          <a:lstStyle/>
          <a:p>
            <a:r>
              <a:t>User provides custom stylesheet</a:t>
            </a:r>
          </a:p>
          <a:p>
            <a:r>
              <a:t>Site must work with custom stylesheet</a:t>
            </a:r>
          </a:p>
          <a:p>
            <a:r>
              <a:t>Site does not have to provide controls for modifying style</a:t>
            </a:r>
          </a:p>
        </p:txBody>
      </p:sp>
      <p:sp>
        <p:nvSpPr>
          <p:cNvPr id="93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91</a:t>
            </a:fld>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Exceptions"/>
          <p:cNvSpPr txBox="1">
            <a:spLocks noGrp="1"/>
          </p:cNvSpPr>
          <p:nvPr>
            <p:ph type="title"/>
          </p:nvPr>
        </p:nvSpPr>
        <p:spPr>
          <a:prstGeom prst="rect">
            <a:avLst/>
          </a:prstGeom>
        </p:spPr>
        <p:txBody>
          <a:bodyPr/>
          <a:lstStyle/>
          <a:p>
            <a:r>
              <a:t>Exceptions</a:t>
            </a:r>
          </a:p>
        </p:txBody>
      </p:sp>
      <p:sp>
        <p:nvSpPr>
          <p:cNvPr id="939" name="Video captions…"/>
          <p:cNvSpPr txBox="1">
            <a:spLocks noGrp="1"/>
          </p:cNvSpPr>
          <p:nvPr>
            <p:ph type="body" sz="half" idx="1"/>
          </p:nvPr>
        </p:nvSpPr>
        <p:spPr>
          <a:xfrm>
            <a:off x="1689100" y="3149600"/>
            <a:ext cx="21005800" cy="4975229"/>
          </a:xfrm>
          <a:prstGeom prst="rect">
            <a:avLst/>
          </a:prstGeom>
        </p:spPr>
        <p:txBody>
          <a:bodyPr/>
          <a:lstStyle/>
          <a:p>
            <a:pPr marL="609600" indent="-609600" defTabSz="792479">
              <a:spcBef>
                <a:spcPts val="1500"/>
              </a:spcBef>
              <a:defRPr sz="5376"/>
            </a:pPr>
            <a:r>
              <a:t>Video captions</a:t>
            </a:r>
          </a:p>
          <a:p>
            <a:pPr marL="609600" indent="-609600" defTabSz="792479">
              <a:spcBef>
                <a:spcPts val="1500"/>
              </a:spcBef>
              <a:defRPr sz="5376"/>
            </a:pPr>
            <a:r>
              <a:t>Images of text</a:t>
            </a:r>
          </a:p>
          <a:p>
            <a:pPr marL="609600" indent="-609600" defTabSz="792479">
              <a:spcBef>
                <a:spcPts val="1500"/>
              </a:spcBef>
              <a:defRPr sz="5376"/>
            </a:pPr>
            <a:r>
              <a:t>Logos with text</a:t>
            </a:r>
          </a:p>
          <a:p>
            <a:pPr marL="609600" indent="-609600" defTabSz="792479">
              <a:spcBef>
                <a:spcPts val="1500"/>
              </a:spcBef>
              <a:defRPr sz="5376"/>
            </a:pPr>
            <a:r>
              <a:t>Text in Canvas is considered to be images of text</a:t>
            </a:r>
          </a:p>
          <a:p>
            <a:pPr marL="609600" indent="-609600" defTabSz="792479">
              <a:spcBef>
                <a:spcPts val="1500"/>
              </a:spcBef>
              <a:defRPr sz="5376"/>
            </a:pPr>
            <a:r>
              <a:t>Note: This SC can not currently be achieved in PDF</a:t>
            </a:r>
          </a:p>
        </p:txBody>
      </p:sp>
      <p:pic>
        <p:nvPicPr>
          <p:cNvPr id="941" name="Open Access Technologies logo with the words spelled out." descr="Open Access Technologies logo with the words spelled out."/>
          <p:cNvPicPr>
            <a:picLocks noChangeAspect="1"/>
          </p:cNvPicPr>
          <p:nvPr/>
        </p:nvPicPr>
        <p:blipFill>
          <a:blip r:embed="rId3"/>
          <a:stretch>
            <a:fillRect/>
          </a:stretch>
        </p:blipFill>
        <p:spPr>
          <a:xfrm>
            <a:off x="8028628" y="4300103"/>
            <a:ext cx="5412767" cy="1743931"/>
          </a:xfrm>
          <a:prstGeom prst="rect">
            <a:avLst/>
          </a:prstGeom>
          <a:ln w="12700">
            <a:miter lim="400000"/>
          </a:ln>
        </p:spPr>
      </p:pic>
      <p:sp>
        <p:nvSpPr>
          <p:cNvPr id="94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92</a:t>
            </a:fld>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Examples and Testing"/>
          <p:cNvSpPr txBox="1">
            <a:spLocks noGrp="1"/>
          </p:cNvSpPr>
          <p:nvPr>
            <p:ph type="title"/>
          </p:nvPr>
        </p:nvSpPr>
        <p:spPr>
          <a:prstGeom prst="rect">
            <a:avLst/>
          </a:prstGeom>
        </p:spPr>
        <p:txBody>
          <a:bodyPr/>
          <a:lstStyle/>
          <a:p>
            <a:r>
              <a:t>Examples and Testing</a:t>
            </a:r>
          </a:p>
        </p:txBody>
      </p:sp>
      <p:sp>
        <p:nvSpPr>
          <p:cNvPr id="946" name="See W3C Understanding Document(s)…"/>
          <p:cNvSpPr txBox="1">
            <a:spLocks noGrp="1"/>
          </p:cNvSpPr>
          <p:nvPr>
            <p:ph type="body" idx="1"/>
          </p:nvPr>
        </p:nvSpPr>
        <p:spPr>
          <a:xfrm>
            <a:off x="1916533" y="700314"/>
            <a:ext cx="21005801" cy="9296401"/>
          </a:xfrm>
          <a:prstGeom prst="rect">
            <a:avLst/>
          </a:prstGeom>
        </p:spPr>
        <p:txBody>
          <a:bodyPr/>
          <a:lstStyle/>
          <a:p>
            <a:r>
              <a:t>See W3C Understanding Document(s)</a:t>
            </a:r>
          </a:p>
          <a:p>
            <a:r>
              <a:t>Text Spacing Technique</a:t>
            </a:r>
          </a:p>
        </p:txBody>
      </p:sp>
      <p:sp>
        <p:nvSpPr>
          <p:cNvPr id="947"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93</a:t>
            </a:fld>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Who Benefits?"/>
          <p:cNvSpPr txBox="1">
            <a:spLocks noGrp="1"/>
          </p:cNvSpPr>
          <p:nvPr>
            <p:ph type="title"/>
          </p:nvPr>
        </p:nvSpPr>
        <p:spPr>
          <a:prstGeom prst="rect">
            <a:avLst/>
          </a:prstGeom>
        </p:spPr>
        <p:txBody>
          <a:bodyPr/>
          <a:lstStyle/>
          <a:p>
            <a:r>
              <a:t>Who Benefits?</a:t>
            </a:r>
          </a:p>
        </p:txBody>
      </p:sp>
      <p:pic>
        <p:nvPicPr>
          <p:cNvPr id="953" name="Keep clams and support dyslexia" descr="Keep clams and support dyslexia"/>
          <p:cNvPicPr>
            <a:picLocks noChangeAspect="1"/>
          </p:cNvPicPr>
          <p:nvPr/>
        </p:nvPicPr>
        <p:blipFill>
          <a:blip r:embed="rId3"/>
          <a:stretch>
            <a:fillRect/>
          </a:stretch>
        </p:blipFill>
        <p:spPr>
          <a:xfrm>
            <a:off x="10869679" y="3271010"/>
            <a:ext cx="11316976" cy="9053580"/>
          </a:xfrm>
          <a:prstGeom prst="rect">
            <a:avLst/>
          </a:prstGeom>
          <a:ln w="12700">
            <a:miter lim="400000"/>
          </a:ln>
        </p:spPr>
      </p:pic>
      <p:sp>
        <p:nvSpPr>
          <p:cNvPr id="954" name="CC BY-SA 3.0 by The Drof"/>
          <p:cNvSpPr txBox="1"/>
          <p:nvPr/>
        </p:nvSpPr>
        <p:spPr>
          <a:xfrm>
            <a:off x="18760042" y="11708158"/>
            <a:ext cx="3219959" cy="4117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000">
                <a:solidFill>
                  <a:srgbClr val="FFFFFF"/>
                </a:solidFill>
              </a:defRPr>
            </a:pPr>
            <a:r>
              <a:rPr u="sng">
                <a:hlinkClick r:id="rId4"/>
              </a:rPr>
              <a:t>CC BY-SA 3.0</a:t>
            </a:r>
            <a:r>
              <a:t> by </a:t>
            </a:r>
            <a:r>
              <a:rPr u="sng">
                <a:hlinkClick r:id="rId5"/>
              </a:rPr>
              <a:t>The Drof</a:t>
            </a:r>
          </a:p>
        </p:txBody>
      </p:sp>
      <p:sp>
        <p:nvSpPr>
          <p:cNvPr id="95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94</a:t>
            </a:fld>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1.4.12 Summary"/>
          <p:cNvSpPr txBox="1">
            <a:spLocks noGrp="1"/>
          </p:cNvSpPr>
          <p:nvPr>
            <p:ph type="title"/>
          </p:nvPr>
        </p:nvSpPr>
        <p:spPr>
          <a:prstGeom prst="rect">
            <a:avLst/>
          </a:prstGeom>
        </p:spPr>
        <p:txBody>
          <a:bodyPr/>
          <a:lstStyle/>
          <a:p>
            <a:r>
              <a:t>1.4.12 Summary</a:t>
            </a:r>
          </a:p>
        </p:txBody>
      </p:sp>
      <p:sp>
        <p:nvSpPr>
          <p:cNvPr id="960" name="Again, responsive design is your friend. Avoid fixed spacing and layouts."/>
          <p:cNvSpPr txBox="1"/>
          <p:nvPr/>
        </p:nvSpPr>
        <p:spPr>
          <a:xfrm>
            <a:off x="3650386" y="4696667"/>
            <a:ext cx="18009570" cy="180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spcBef>
                <a:spcPts val="1600"/>
              </a:spcBef>
              <a:defRPr sz="5600" b="0">
                <a:latin typeface="Helvetica"/>
                <a:ea typeface="Helvetica"/>
                <a:cs typeface="Helvetica"/>
                <a:sym typeface="Helvetica"/>
              </a:defRPr>
            </a:lvl1pPr>
          </a:lstStyle>
          <a:p>
            <a:r>
              <a:t>Again, responsive design is your friend. Avoid fixed spacing and layouts.</a:t>
            </a:r>
          </a:p>
        </p:txBody>
      </p:sp>
      <p:sp>
        <p:nvSpPr>
          <p:cNvPr id="95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95</a:t>
            </a:fld>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1.4.13 Content on Hover or Focus – Level AA"/>
          <p:cNvSpPr txBox="1">
            <a:spLocks noGrp="1"/>
          </p:cNvSpPr>
          <p:nvPr>
            <p:ph type="title"/>
          </p:nvPr>
        </p:nvSpPr>
        <p:spPr>
          <a:xfrm>
            <a:off x="1482533" y="355600"/>
            <a:ext cx="21005801" cy="2286000"/>
          </a:xfrm>
          <a:prstGeom prst="rect">
            <a:avLst/>
          </a:prstGeom>
        </p:spPr>
        <p:txBody>
          <a:bodyPr/>
          <a:lstStyle/>
          <a:p>
            <a:r>
              <a:t>1.4.13 Content on Hover or Focus – Level AA</a:t>
            </a:r>
          </a:p>
        </p:txBody>
      </p:sp>
      <p:sp>
        <p:nvSpPr>
          <p:cNvPr id="964" name="Where receiving and then removing pointer hover or keyboard focus triggers additional content to become visible and then hidden, the following are true:…"/>
          <p:cNvSpPr txBox="1"/>
          <p:nvPr/>
        </p:nvSpPr>
        <p:spPr>
          <a:xfrm>
            <a:off x="2119706" y="2190620"/>
            <a:ext cx="21568354" cy="74803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spcBef>
                <a:spcPts val="1600"/>
              </a:spcBef>
              <a:defRPr sz="3900" b="0">
                <a:latin typeface="Helvetica"/>
                <a:ea typeface="Helvetica"/>
                <a:cs typeface="Helvetica"/>
                <a:sym typeface="Helvetica"/>
              </a:defRPr>
            </a:pPr>
            <a:r>
              <a:t>Where receiving and then removing pointer hover or keyboard focus triggers additional content to become visible and then hidden, the following are true:</a:t>
            </a:r>
          </a:p>
          <a:p>
            <a:pPr marL="515937" indent="-515937" algn="l">
              <a:spcBef>
                <a:spcPts val="1600"/>
              </a:spcBef>
              <a:buSzPct val="125000"/>
              <a:buChar char="•"/>
              <a:defRPr sz="3900" b="0">
                <a:latin typeface="Helvetica"/>
                <a:ea typeface="Helvetica"/>
                <a:cs typeface="Helvetica"/>
                <a:sym typeface="Helvetica"/>
              </a:defRPr>
            </a:pPr>
            <a:r>
              <a:t>Dismissable: A mechanism is available to dismiss the additional content without moving pointer hover or keyboard focus, unless the additional content communicates an input error or does not obscure or replace other content;</a:t>
            </a:r>
          </a:p>
          <a:p>
            <a:pPr marL="515937" indent="-515937" algn="l">
              <a:spcBef>
                <a:spcPts val="1600"/>
              </a:spcBef>
              <a:buSzPct val="125000"/>
              <a:buChar char="•"/>
              <a:defRPr sz="3900" b="0">
                <a:latin typeface="Helvetica"/>
                <a:ea typeface="Helvetica"/>
                <a:cs typeface="Helvetica"/>
                <a:sym typeface="Helvetica"/>
              </a:defRPr>
            </a:pPr>
            <a:r>
              <a:t>Hoverable: If pointer hover can trigger the additional content, then the pointer can be moved over the additional content without the additional content disappearing;</a:t>
            </a:r>
          </a:p>
          <a:p>
            <a:pPr marL="515937" indent="-515937" algn="l">
              <a:spcBef>
                <a:spcPts val="1600"/>
              </a:spcBef>
              <a:buSzPct val="125000"/>
              <a:buChar char="•"/>
              <a:defRPr sz="3900" b="0">
                <a:latin typeface="Helvetica"/>
                <a:ea typeface="Helvetica"/>
                <a:cs typeface="Helvetica"/>
                <a:sym typeface="Helvetica"/>
              </a:defRPr>
            </a:pPr>
            <a:r>
              <a:t>Persistent: The additional content remains visible until the hover or focus trigger is removed, the user dismisses it, or its information is no longer valid.</a:t>
            </a:r>
          </a:p>
          <a:p>
            <a:pPr algn="l">
              <a:spcBef>
                <a:spcPts val="1600"/>
              </a:spcBef>
              <a:defRPr sz="3900" b="0">
                <a:latin typeface="Helvetica"/>
                <a:ea typeface="Helvetica"/>
                <a:cs typeface="Helvetica"/>
                <a:sym typeface="Helvetica"/>
              </a:defRPr>
            </a:pPr>
            <a:r>
              <a:t>Exception: The visual presentation of the additional content is controlled by the user agent and is not modified by the author.</a:t>
            </a:r>
          </a:p>
        </p:txBody>
      </p:sp>
      <p:sp>
        <p:nvSpPr>
          <p:cNvPr id="965" name="NOTE…"/>
          <p:cNvSpPr txBox="1"/>
          <p:nvPr/>
        </p:nvSpPr>
        <p:spPr>
          <a:xfrm>
            <a:off x="2460771" y="9830806"/>
            <a:ext cx="20886224" cy="17399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600" b="0">
                <a:solidFill>
                  <a:schemeClr val="accent3">
                    <a:hueOff val="557972"/>
                    <a:lumOff val="-12549"/>
                  </a:schemeClr>
                </a:solidFill>
                <a:latin typeface="Helvetica"/>
                <a:ea typeface="Helvetica"/>
                <a:cs typeface="Helvetica"/>
                <a:sym typeface="Helvetica"/>
              </a:defRPr>
            </a:pPr>
            <a:r>
              <a:t>NOTE</a:t>
            </a:r>
          </a:p>
          <a:p>
            <a:pPr algn="l" defTabSz="457200">
              <a:defRPr sz="3600" b="0">
                <a:latin typeface="Helvetica"/>
                <a:ea typeface="Helvetica"/>
                <a:cs typeface="Helvetica"/>
                <a:sym typeface="Helvetica"/>
              </a:defRPr>
            </a:pPr>
            <a:r>
              <a:t>Examples of additional content controlled by the user agent include browser tooltips created through use of the HTML title attribute.</a:t>
            </a:r>
          </a:p>
        </p:txBody>
      </p:sp>
      <p:sp>
        <p:nvSpPr>
          <p:cNvPr id="966" name="NOTE…"/>
          <p:cNvSpPr txBox="1"/>
          <p:nvPr/>
        </p:nvSpPr>
        <p:spPr>
          <a:xfrm>
            <a:off x="2460771" y="11569338"/>
            <a:ext cx="20886225" cy="1739901"/>
          </a:xfrm>
          <a:prstGeom prst="rect">
            <a:avLst/>
          </a:prstGeom>
          <a:solidFill>
            <a:srgbClr val="E8FAE8"/>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defRPr sz="3600" b="0">
                <a:solidFill>
                  <a:schemeClr val="accent3">
                    <a:hueOff val="557972"/>
                    <a:lumOff val="-12549"/>
                  </a:schemeClr>
                </a:solidFill>
                <a:latin typeface="Helvetica"/>
                <a:ea typeface="Helvetica"/>
                <a:cs typeface="Helvetica"/>
                <a:sym typeface="Helvetica"/>
              </a:defRPr>
            </a:pPr>
            <a:r>
              <a:t>NOTE</a:t>
            </a:r>
          </a:p>
          <a:p>
            <a:pPr algn="l" defTabSz="457200">
              <a:defRPr sz="3600" b="0">
                <a:latin typeface="Helvetica"/>
                <a:ea typeface="Helvetica"/>
                <a:cs typeface="Helvetica"/>
                <a:sym typeface="Helvetica"/>
              </a:defRPr>
            </a:pPr>
            <a:r>
              <a:t>Custom tooltips, sub-menus, and other nonmodal popups that display on hover and focus are examples of additional content covered by this criterion.</a:t>
            </a:r>
          </a:p>
        </p:txBody>
      </p:sp>
      <p:sp>
        <p:nvSpPr>
          <p:cNvPr id="963"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96</a:t>
            </a:fld>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Dismissable"/>
          <p:cNvSpPr txBox="1">
            <a:spLocks noGrp="1"/>
          </p:cNvSpPr>
          <p:nvPr>
            <p:ph type="title"/>
          </p:nvPr>
        </p:nvSpPr>
        <p:spPr>
          <a:prstGeom prst="rect">
            <a:avLst/>
          </a:prstGeom>
        </p:spPr>
        <p:txBody>
          <a:bodyPr/>
          <a:lstStyle/>
          <a:p>
            <a:r>
              <a:t>Dismissable</a:t>
            </a:r>
          </a:p>
        </p:txBody>
      </p:sp>
      <p:sp>
        <p:nvSpPr>
          <p:cNvPr id="969" name="Need a method to get rid of the content that works for Assistive technology…"/>
          <p:cNvSpPr txBox="1">
            <a:spLocks noGrp="1"/>
          </p:cNvSpPr>
          <p:nvPr>
            <p:ph type="body" idx="1"/>
          </p:nvPr>
        </p:nvSpPr>
        <p:spPr>
          <a:xfrm>
            <a:off x="1689100" y="2607258"/>
            <a:ext cx="21005800" cy="9296401"/>
          </a:xfrm>
          <a:prstGeom prst="rect">
            <a:avLst/>
          </a:prstGeom>
        </p:spPr>
        <p:txBody>
          <a:bodyPr/>
          <a:lstStyle/>
          <a:p>
            <a:r>
              <a:t>Need a method to get rid of the content that works for Assistive technology</a:t>
            </a:r>
          </a:p>
          <a:p>
            <a:pPr lvl="1"/>
            <a:r>
              <a:t>Screen reader users</a:t>
            </a:r>
          </a:p>
          <a:p>
            <a:pPr lvl="1"/>
            <a:r>
              <a:t>Magnification / zoom users</a:t>
            </a:r>
          </a:p>
          <a:p>
            <a:pPr lvl="1"/>
            <a:r>
              <a:t>Keyboard users</a:t>
            </a:r>
          </a:p>
          <a:p>
            <a:pPr lvl="1"/>
            <a:r>
              <a:t>Users with tremors or motion issues</a:t>
            </a:r>
          </a:p>
          <a:p>
            <a:r>
              <a:t>Basically add a keyboard method (escape or button) to close the content. </a:t>
            </a:r>
          </a:p>
          <a:p>
            <a:r>
              <a:rPr b="1"/>
              <a:t>Unless</a:t>
            </a:r>
            <a:r>
              <a:t> it represents an error or doesn’t obscure or add content</a:t>
            </a:r>
          </a:p>
        </p:txBody>
      </p:sp>
      <p:sp>
        <p:nvSpPr>
          <p:cNvPr id="97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97</a:t>
            </a:fld>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Hoverable &amp; Persistent"/>
          <p:cNvSpPr txBox="1">
            <a:spLocks noGrp="1"/>
          </p:cNvSpPr>
          <p:nvPr>
            <p:ph type="title"/>
          </p:nvPr>
        </p:nvSpPr>
        <p:spPr>
          <a:prstGeom prst="rect">
            <a:avLst/>
          </a:prstGeom>
        </p:spPr>
        <p:txBody>
          <a:bodyPr/>
          <a:lstStyle/>
          <a:p>
            <a:r>
              <a:t>Hoverable &amp; Persistent</a:t>
            </a:r>
          </a:p>
        </p:txBody>
      </p:sp>
      <p:pic>
        <p:nvPicPr>
          <p:cNvPr id="977" name="2000px-Black_Cursor.svg.png" descr="2000px-Black_Cursor.svg.png"/>
          <p:cNvPicPr>
            <a:picLocks noChangeAspect="1"/>
          </p:cNvPicPr>
          <p:nvPr/>
        </p:nvPicPr>
        <p:blipFill>
          <a:blip r:embed="rId5"/>
          <a:stretch>
            <a:fillRect/>
          </a:stretch>
        </p:blipFill>
        <p:spPr>
          <a:xfrm>
            <a:off x="16876972" y="7584687"/>
            <a:ext cx="923062" cy="923062"/>
          </a:xfrm>
          <a:prstGeom prst="rect">
            <a:avLst/>
          </a:prstGeom>
          <a:ln w="12700">
            <a:miter lim="400000"/>
          </a:ln>
        </p:spPr>
      </p:pic>
      <p:pic>
        <p:nvPicPr>
          <p:cNvPr id="2" name="tooltipHoverable" descr="video demonstrating persistent hover - described in notes">
            <a:hlinkClick r:id="" action="ppaction://media"/>
            <a:extLst>
              <a:ext uri="{FF2B5EF4-FFF2-40B4-BE49-F238E27FC236}">
                <a16:creationId xmlns:a16="http://schemas.microsoft.com/office/drawing/2014/main" id="{89563B34-E383-0141-8A0E-F3BAD21F54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2433" y="2920012"/>
            <a:ext cx="12439133" cy="9329350"/>
          </a:xfrm>
          <a:prstGeom prst="rect">
            <a:avLst/>
          </a:prstGeom>
        </p:spPr>
      </p:pic>
      <p:sp>
        <p:nvSpPr>
          <p:cNvPr id="97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98</a:t>
            </a:fld>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Exceptions"/>
          <p:cNvSpPr txBox="1">
            <a:spLocks noGrp="1"/>
          </p:cNvSpPr>
          <p:nvPr>
            <p:ph type="title"/>
          </p:nvPr>
        </p:nvSpPr>
        <p:spPr>
          <a:prstGeom prst="rect">
            <a:avLst/>
          </a:prstGeom>
        </p:spPr>
        <p:txBody>
          <a:bodyPr/>
          <a:lstStyle/>
          <a:p>
            <a:r>
              <a:t>Exceptions</a:t>
            </a:r>
          </a:p>
        </p:txBody>
      </p:sp>
      <p:sp>
        <p:nvSpPr>
          <p:cNvPr id="984" name="controlled by the user agent - title attribute…"/>
          <p:cNvSpPr txBox="1">
            <a:spLocks noGrp="1"/>
          </p:cNvSpPr>
          <p:nvPr>
            <p:ph type="body" idx="1"/>
          </p:nvPr>
        </p:nvSpPr>
        <p:spPr>
          <a:prstGeom prst="rect">
            <a:avLst/>
          </a:prstGeom>
        </p:spPr>
        <p:txBody>
          <a:bodyPr/>
          <a:lstStyle/>
          <a:p>
            <a:pPr marL="740833" indent="-740833"/>
            <a:r>
              <a:t>controlled by the user agent - title attribute</a:t>
            </a:r>
          </a:p>
          <a:p>
            <a:pPr marL="740833" indent="-740833"/>
            <a:r>
              <a:t>skip link since it is not added content</a:t>
            </a:r>
          </a:p>
          <a:p>
            <a:pPr marL="740833" indent="-740833"/>
            <a:r>
              <a:t>dialog since focus is trapped</a:t>
            </a:r>
          </a:p>
        </p:txBody>
      </p:sp>
      <p:sp>
        <p:nvSpPr>
          <p:cNvPr id="985"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99</a:t>
            </a:fld>
            <a:endParaRP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Mr Eaves XL Mod Nar OT Reg"/>
        <a:ea typeface="Mr Eaves XL Mod Nar OT Reg"/>
        <a:cs typeface="Mr Eaves XL Mod Nar OT Reg"/>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Mr Eaves XL Mod Nar OT Reg"/>
        <a:ea typeface="Mr Eaves XL Mod Nar OT Reg"/>
        <a:cs typeface="Mr Eaves XL Mod Nar OT Reg"/>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1655</TotalTime>
  <Words>4890</Words>
  <Application>Microsoft Macintosh PowerPoint</Application>
  <PresentationFormat>Custom</PresentationFormat>
  <Paragraphs>688</Paragraphs>
  <Slides>124</Slides>
  <Notes>79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124</vt:i4>
      </vt:variant>
    </vt:vector>
  </HeadingPairs>
  <TitlesOfParts>
    <vt:vector size="135" baseType="lpstr">
      <vt:lpstr>Adobe 고딕 Std B</vt:lpstr>
      <vt:lpstr>Arial Narrow</vt:lpstr>
      <vt:lpstr>Courier</vt:lpstr>
      <vt:lpstr>Helvetica</vt:lpstr>
      <vt:lpstr>Helvetica Neue</vt:lpstr>
      <vt:lpstr>Helvetica Neue Light</vt:lpstr>
      <vt:lpstr>Helvetica Neue Medium</vt:lpstr>
      <vt:lpstr>Mr Eaves XL Mod Nar OT Reg</vt:lpstr>
      <vt:lpstr>Symbol</vt:lpstr>
      <vt:lpstr>Times</vt:lpstr>
      <vt:lpstr>Black</vt:lpstr>
      <vt:lpstr>Understanding WCAG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vt:lpstr>
      <vt:lpstr>Mobile (2)</vt:lpstr>
      <vt:lpstr>Low Vision</vt:lpstr>
      <vt:lpstr>Low Vision (2)</vt:lpstr>
      <vt:lpstr>Cognitive</vt:lpstr>
      <vt:lpstr>Cognitive (2)</vt:lpstr>
      <vt:lpstr>PowerPoint Presentation</vt:lpstr>
      <vt:lpstr>PowerPoint Presentation</vt:lpstr>
      <vt:lpstr>Mobile</vt:lpstr>
      <vt:lpstr>2.5.1 Pointer Gestures – Level A</vt:lpstr>
      <vt:lpstr>Single Pointer</vt:lpstr>
      <vt:lpstr>Path-based Gestures</vt:lpstr>
      <vt:lpstr>Multipoint Gestures</vt:lpstr>
      <vt:lpstr>Exclusions</vt:lpstr>
      <vt:lpstr>Examples</vt:lpstr>
      <vt:lpstr>Who Benefits?</vt:lpstr>
      <vt:lpstr>Summary - Pointer Gestures</vt:lpstr>
      <vt:lpstr>2.5.2 Pointer Cancelation – Level A</vt:lpstr>
      <vt:lpstr>Down Event</vt:lpstr>
      <vt:lpstr>Up Event</vt:lpstr>
      <vt:lpstr>Exclusions</vt:lpstr>
      <vt:lpstr>On up event + undo</vt:lpstr>
      <vt:lpstr>Up Reversal </vt:lpstr>
      <vt:lpstr>Essential</vt:lpstr>
      <vt:lpstr>Who Benefits?</vt:lpstr>
      <vt:lpstr>2.5.2 Summary </vt:lpstr>
      <vt:lpstr>2.5.3 Label in Name – Level A</vt:lpstr>
      <vt:lpstr>Name</vt:lpstr>
      <vt:lpstr>Example </vt:lpstr>
      <vt:lpstr>Example Fixed </vt:lpstr>
      <vt:lpstr>Who Benefits?</vt:lpstr>
      <vt:lpstr>2.5.3 Summary</vt:lpstr>
      <vt:lpstr>2.5.4 Motion Actuation – Level A</vt:lpstr>
      <vt:lpstr>Device Motion</vt:lpstr>
      <vt:lpstr>PowerPoint Presentation</vt:lpstr>
      <vt:lpstr>Accessibility Supported Interface</vt:lpstr>
      <vt:lpstr>Essential</vt:lpstr>
      <vt:lpstr>Who Benefits?</vt:lpstr>
      <vt:lpstr>Summary</vt:lpstr>
      <vt:lpstr>2.1.4 Character Key Shortcuts – Level A</vt:lpstr>
      <vt:lpstr>PowerPoint Presentation</vt:lpstr>
      <vt:lpstr>PowerPoint Presentation</vt:lpstr>
      <vt:lpstr>PowerPoint Presentation</vt:lpstr>
      <vt:lpstr>Active on Focus</vt:lpstr>
      <vt:lpstr>Who Benefits</vt:lpstr>
      <vt:lpstr>Summary</vt:lpstr>
      <vt:lpstr>1.3.4 Orientation – Level AA</vt:lpstr>
      <vt:lpstr>Essential</vt:lpstr>
      <vt:lpstr>Who Benefits?</vt:lpstr>
      <vt:lpstr>Summary</vt:lpstr>
      <vt:lpstr>2.5.5 Target Size – Level AAA</vt:lpstr>
      <vt:lpstr>PowerPoint Presentation</vt:lpstr>
      <vt:lpstr>Equivalent</vt:lpstr>
      <vt:lpstr>Inline Exception</vt:lpstr>
      <vt:lpstr>User Agent Control</vt:lpstr>
      <vt:lpstr>Essential</vt:lpstr>
      <vt:lpstr>Who Benefits?</vt:lpstr>
      <vt:lpstr>2.5.5 Summary</vt:lpstr>
      <vt:lpstr>2.5.6 Concurrent Mechanisms – Level AAA</vt:lpstr>
      <vt:lpstr>Input Modalities</vt:lpstr>
      <vt:lpstr>PowerPoint Presentation</vt:lpstr>
      <vt:lpstr>Essential</vt:lpstr>
      <vt:lpstr>Who Benefits?</vt:lpstr>
      <vt:lpstr>Summary</vt:lpstr>
      <vt:lpstr>PowerPoint Presentation</vt:lpstr>
      <vt:lpstr>1.4.10 Reflow – Level AA</vt:lpstr>
      <vt:lpstr>PowerPoint Presentation</vt:lpstr>
      <vt:lpstr>PowerPoint Presentation</vt:lpstr>
      <vt:lpstr>Who Benefits?</vt:lpstr>
      <vt:lpstr>Summary</vt:lpstr>
      <vt:lpstr>1.4.11 Non-Text Contrast – Level AA</vt:lpstr>
      <vt:lpstr>PowerPoint Presentation</vt:lpstr>
      <vt:lpstr>PowerPoint Presentation</vt:lpstr>
      <vt:lpstr>PowerPoint Presentation</vt:lpstr>
      <vt:lpstr>Exceptions</vt:lpstr>
      <vt:lpstr>Who Benefits?</vt:lpstr>
      <vt:lpstr>1.4.11 Summary</vt:lpstr>
      <vt:lpstr>1.4.12 Text Spacing – Level AA</vt:lpstr>
      <vt:lpstr>User Requirements</vt:lpstr>
      <vt:lpstr>Exceptions</vt:lpstr>
      <vt:lpstr>Examples and Testing</vt:lpstr>
      <vt:lpstr>Who Benefits?</vt:lpstr>
      <vt:lpstr>1.4.12 Summary</vt:lpstr>
      <vt:lpstr>1.4.13 Content on Hover or Focus – Level AA</vt:lpstr>
      <vt:lpstr>Dismissable</vt:lpstr>
      <vt:lpstr>Hoverable &amp; Persistent</vt:lpstr>
      <vt:lpstr>Exceptions</vt:lpstr>
      <vt:lpstr>Who Benefits?</vt:lpstr>
      <vt:lpstr>1.4.13 Summary</vt:lpstr>
      <vt:lpstr>4.1.3 Status Messages – Level AAA</vt:lpstr>
      <vt:lpstr>Examples</vt:lpstr>
      <vt:lpstr>Who Benefits?</vt:lpstr>
      <vt:lpstr>4.1.3 Summary</vt:lpstr>
      <vt:lpstr>PowerPoint Presentation</vt:lpstr>
      <vt:lpstr>1.3.6 Identify Input Purpose – Level AA</vt:lpstr>
      <vt:lpstr>Beginning of Personalization</vt:lpstr>
      <vt:lpstr>Who Benefits?</vt:lpstr>
      <vt:lpstr>1.3.5 Summary</vt:lpstr>
      <vt:lpstr>1.3.6 Identify Purpose – Level AAA</vt:lpstr>
      <vt:lpstr>Enable Further Personalization</vt:lpstr>
      <vt:lpstr>Who Benefits?</vt:lpstr>
      <vt:lpstr>1.3.6 Summary</vt:lpstr>
      <vt:lpstr>2.2.6 Timeouts – Level AAA</vt:lpstr>
      <vt:lpstr>How to Meet</vt:lpstr>
      <vt:lpstr>Who Benefits?</vt:lpstr>
      <vt:lpstr>2.2.6 Summary</vt:lpstr>
      <vt:lpstr>2.3.3 Animation from Interactions – Level AAA</vt:lpstr>
      <vt:lpstr>Motion Animation</vt:lpstr>
      <vt:lpstr>How to Meet</vt:lpstr>
      <vt:lpstr>Who Benefits?</vt:lpstr>
      <vt:lpstr>2.3.3 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WCAG 2.1</dc:title>
  <cp:lastModifiedBy>Becky Gibson</cp:lastModifiedBy>
  <cp:revision>19</cp:revision>
  <dcterms:modified xsi:type="dcterms:W3CDTF">2019-05-31T20:41:08Z</dcterms:modified>
</cp:coreProperties>
</file>