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1"/>
  </p:notesMasterIdLst>
  <p:sldIdLst>
    <p:sldId id="368" r:id="rId2"/>
    <p:sldId id="264" r:id="rId3"/>
    <p:sldId id="256" r:id="rId4"/>
    <p:sldId id="296" r:id="rId5"/>
    <p:sldId id="433" r:id="rId6"/>
    <p:sldId id="419" r:id="rId7"/>
    <p:sldId id="304" r:id="rId8"/>
    <p:sldId id="376" r:id="rId9"/>
    <p:sldId id="424" r:id="rId10"/>
    <p:sldId id="437" r:id="rId11"/>
    <p:sldId id="438" r:id="rId12"/>
    <p:sldId id="434" r:id="rId13"/>
    <p:sldId id="422" r:id="rId14"/>
    <p:sldId id="435" r:id="rId15"/>
    <p:sldId id="359" r:id="rId16"/>
    <p:sldId id="436" r:id="rId17"/>
    <p:sldId id="431" r:id="rId18"/>
    <p:sldId id="410" r:id="rId19"/>
    <p:sldId id="425" r:id="rId20"/>
    <p:sldId id="388" r:id="rId21"/>
    <p:sldId id="428" r:id="rId22"/>
    <p:sldId id="432" r:id="rId23"/>
    <p:sldId id="409" r:id="rId24"/>
    <p:sldId id="416" r:id="rId25"/>
    <p:sldId id="426" r:id="rId26"/>
    <p:sldId id="301" r:id="rId27"/>
    <p:sldId id="430" r:id="rId28"/>
    <p:sldId id="421" r:id="rId29"/>
    <p:sldId id="365" r:id="rId30"/>
  </p:sldIdLst>
  <p:sldSz cx="12192000" cy="6858000"/>
  <p:notesSz cx="7102475" cy="9388475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1" autoAdjust="0"/>
    <p:restoredTop sz="89054" autoAdjust="0"/>
  </p:normalViewPr>
  <p:slideViewPr>
    <p:cSldViewPr snapToGrid="0">
      <p:cViewPr varScale="1">
        <p:scale>
          <a:sx n="64" d="100"/>
          <a:sy n="64" d="100"/>
        </p:scale>
        <p:origin x="702" y="66"/>
      </p:cViewPr>
      <p:guideLst/>
    </p:cSldViewPr>
  </p:slideViewPr>
  <p:outlineViewPr>
    <p:cViewPr>
      <p:scale>
        <a:sx n="33" d="100"/>
        <a:sy n="33" d="100"/>
      </p:scale>
      <p:origin x="0" y="-18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163" cy="469900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6" y="0"/>
            <a:ext cx="3078163" cy="469900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EF82102B-CEB4-4696-95B7-B07D81906EB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8576"/>
            <a:ext cx="3078163" cy="469900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6" y="8918576"/>
            <a:ext cx="3078163" cy="469900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56508A6F-1476-4D82-852D-B3455AD39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3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quickref/?versions=2.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63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4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7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0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42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6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4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93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BBDF520-D274-4382-A1A8-2A6ED9F69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129" indent="-167129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2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7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16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01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6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Curb effect: Closed captions were created for people with hearing impairments, but they are also great for watching videos in a noisy environment.</a:t>
            </a: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 If you have media on your site, check for captions, transcripts, and other possible alternatives. Wherever you have media: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44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8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9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https://www.w3.org/WAI/WCAG21/quickref/?versions=2.0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7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9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7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9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4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08A6F-1476-4D82-852D-B3455AD397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F665A-41F0-496F-8D95-96AB1B168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553AC-6A93-4F9D-9D4E-CF777E98B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B14CF-661F-4A69-AB7A-2759CDFC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0BFA-A8EE-494A-A4E8-29367BE5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75B73-206D-4D64-89DD-F3A08B53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6B02-8420-4720-8F0C-9022BA59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6DCE36-4E6C-4DAB-B822-5A16557F8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AF398-127A-4798-AA65-3D02B30A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82A7D-D7EB-4BB8-B0BD-55D98FCE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E8598-10B7-4CEB-93FC-D98A647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75084D-0E7E-401A-9013-BE031442E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398DC-38CC-41BE-9530-6585CB332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ADC0-CBB7-4BE6-9D78-A192FA41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75B18-8FC9-4F41-B063-6D37B1E4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DC712-1426-468A-B6E8-F7A65678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5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CD15-0FF2-4484-A43D-57C35883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D0A5C-B6D1-485B-918F-0B4CAAAD9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B36FD-641B-47EA-B63A-86F54DA1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B3837-F034-4F70-BAAA-C46C8818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F218C-A60C-4588-BCCF-E99D2681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B0249-7D83-42A3-9B0E-922185E9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E925C-48E1-42C2-B075-DA7FACC68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16FE0-F055-44D6-8218-2A1AFF94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4FF4-548C-4A11-B768-6E26458B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2BA57-756F-4B62-A634-D0D2C5BF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4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FE300-8D68-4205-8597-B73C9458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1EA0C-4B19-4911-8C77-D7EBE8824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A1AC-0E3B-4F75-BD96-0D7882770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5CCC-CC9C-4AD1-94B9-0EE50731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212E7-5D4B-43A4-B5E9-7B39B524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DC9B3-1290-4D0F-BF5F-99C657CA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D0C1-7861-44B2-9E4A-A08C6E96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FC9E3-024E-4D31-BA09-7D1F279B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E8974-C234-4712-AD34-ED9E51CD1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CE286-9A7E-4519-BC4A-A8DCF773A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4A4E6-3ED9-40CB-99E8-5041DC749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DB67A-7E1E-47CD-A505-0D272EC0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F6A39-6679-4839-8F09-E6E611EE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4270F-B9CA-462E-ADF4-7C9CA732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7BDC-C3E9-4AD1-8F43-C9C88A12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08976A-7DA9-47F1-8FF0-02B8BB81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2AF53A-0F83-4B5F-A8DA-E9C82DA1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435C2-FE43-4C79-8FA9-CC99A402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6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0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1092D-7E2A-4812-B8B0-BF3E3CB2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C7C7E-ED8D-48AE-BB75-A5A9A17A6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AD702-900D-41AF-861E-E0FAF0918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EA80B-233F-439D-904F-5BC68C0B1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21646-8368-4E43-B4D1-5F9CB889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47E74-C20C-4B25-B8F5-1824B773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2E8B-1FD0-4697-BFFA-60C61CB2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214FDA-6EE1-4FB0-B5F5-53D4351A9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5396E-ED87-4812-B73D-46C0A4595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47077-D240-4973-9704-032AF082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F315-B695-420B-89B3-BA195AEB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0D000-BBE6-4E63-8CEA-4ED662FE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9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A72AB-3012-49EE-AFC2-ECB0BDE7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EE11E-1507-4A66-A26C-88654FE1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E4C8-A64F-46F1-9744-1AFAD681B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7008-0E13-48FF-A260-22A77E9AD9B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994C-C584-43F0-BC48-99869D897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0296C-A3A5-4D46-AB15-39070351A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3CB85-6B53-49DF-98A4-B33F007B6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3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xelemu.com/wordpress-themes/i/3-business/8-services" TargetMode="External"/><Relationship Id="rId5" Type="http://schemas.openxmlformats.org/officeDocument/2006/relationships/hyperlink" Target="https://colorlib.com/wp/accessible-wordpress-themes" TargetMode="External"/><Relationship Id="rId4" Type="http://schemas.openxmlformats.org/officeDocument/2006/relationships/hyperlink" Target="https://wordpress.org/themes/tags/accessibility-read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ordpress.org/plugins/accessible-divi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ordpress.org/plugins/wp-tota11y/" TargetMode="External"/><Relationship Id="rId5" Type="http://schemas.openxmlformats.org/officeDocument/2006/relationships/hyperlink" Target="https://wordpress.org/plugins/wp-ada-compliance-check-basic/" TargetMode="External"/><Relationship Id="rId4" Type="http://schemas.openxmlformats.org/officeDocument/2006/relationships/hyperlink" Target="https://wordpress.org/plugins/wp-accessibilit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wp-accessibilit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press.org/plugins/genesis-accessible/" TargetMode="External"/><Relationship Id="rId4" Type="http://schemas.openxmlformats.org/officeDocument/2006/relationships/hyperlink" Target="https://wordpress.org/plugins/accessible-div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tool-for-ada-section-508-and-seo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s://wordpress.org/plugins/wp-ada-compliance-check-basic/" TargetMode="External"/><Relationship Id="rId4" Type="http://schemas.openxmlformats.org/officeDocument/2006/relationships/hyperlink" Target="https://yoast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-dorado.com/products/wordpress-zoom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press.org/plugins/zeno-font-resize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pbean.com/downloads/woocommerce-image-zoom-pro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codecanyon.net/item/image-zoom-pan-wordpress-plugi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megamen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rdpress.org/plugins/quadmen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contact-form-7/" TargetMode="External"/><Relationship Id="rId7" Type="http://schemas.openxmlformats.org/officeDocument/2006/relationships/hyperlink" Target="https://formidableforms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press.org/plugins/gravity-forms-wcag-20-form-fields/" TargetMode="External"/><Relationship Id="rId5" Type="http://schemas.openxmlformats.org/officeDocument/2006/relationships/hyperlink" Target="https://www.gravityforms.com/" TargetMode="External"/><Relationship Id="rId4" Type="http://schemas.openxmlformats.org/officeDocument/2006/relationships/hyperlink" Target="https://fr.wordpress.org/plugins/contact-form-7-accessible-default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aim.org/resources/contrastchecker/" TargetMode="External"/><Relationship Id="rId4" Type="http://schemas.openxmlformats.org/officeDocument/2006/relationships/hyperlink" Target="https://wordpress.org/plugins/wp-accessibility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e.wordpress.org/plugins/accessible-video-library/" TargetMode="Externa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ave.webaim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FC147044-F47B-4564-9CE4-A22610F2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054" y="870711"/>
            <a:ext cx="4080803" cy="1325563"/>
          </a:xfrm>
        </p:spPr>
        <p:txBody>
          <a:bodyPr/>
          <a:lstStyle/>
          <a:p>
            <a:pPr algn="ctr"/>
            <a:r>
              <a:rPr lang="en-US" dirty="0"/>
              <a:t>Web Accessibility plus WordPress</a:t>
            </a:r>
          </a:p>
        </p:txBody>
      </p:sp>
      <p:pic>
        <p:nvPicPr>
          <p:cNvPr id="5" name="Picture 4" descr="Web Accessibility plus WordPress">
            <a:extLst>
              <a:ext uri="{FF2B5EF4-FFF2-40B4-BE49-F238E27FC236}">
                <a16:creationId xmlns:a16="http://schemas.microsoft.com/office/drawing/2014/main" id="{A81F6B2C-388D-401F-B355-50E0FA8D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676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75C5B-BD6C-48F2-AC62-2BBF808B297C}"/>
              </a:ext>
            </a:extLst>
          </p:cNvPr>
          <p:cNvSpPr txBox="1"/>
          <p:nvPr/>
        </p:nvSpPr>
        <p:spPr>
          <a:xfrm>
            <a:off x="1365442" y="3429000"/>
            <a:ext cx="9461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The Ease of Accessibility with WordPress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A2A14B-C474-4753-A0D7-B10D1DC1CAD9}"/>
              </a:ext>
            </a:extLst>
          </p:cNvPr>
          <p:cNvSpPr txBox="1"/>
          <p:nvPr/>
        </p:nvSpPr>
        <p:spPr>
          <a:xfrm>
            <a:off x="42205" y="4744317"/>
            <a:ext cx="12149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Presented by Sumner Davenport</a:t>
            </a:r>
          </a:p>
          <a:p>
            <a:pPr algn="ctr"/>
            <a:r>
              <a:rPr lang="en-US" sz="2400" dirty="0"/>
              <a:t>At John </a:t>
            </a:r>
            <a:r>
              <a:rPr lang="en-US" sz="2400" dirty="0" err="1"/>
              <a:t>Slatin</a:t>
            </a:r>
            <a:r>
              <a:rPr lang="en-US" sz="2400" dirty="0"/>
              <a:t> </a:t>
            </a:r>
            <a:r>
              <a:rPr lang="en-US" sz="2400" dirty="0" err="1"/>
              <a:t>AccessU</a:t>
            </a:r>
            <a:r>
              <a:rPr lang="en-US" sz="2400" dirty="0"/>
              <a:t> 2019</a:t>
            </a:r>
          </a:p>
          <a:p>
            <a:pPr algn="ctr"/>
            <a:r>
              <a:rPr lang="en-US" sz="2400" dirty="0"/>
              <a:t>May 15, 2019</a:t>
            </a:r>
          </a:p>
        </p:txBody>
      </p:sp>
    </p:spTree>
    <p:extLst>
      <p:ext uri="{BB962C8B-B14F-4D97-AF65-F5344CB8AC3E}">
        <p14:creationId xmlns:p14="http://schemas.microsoft.com/office/powerpoint/2010/main" val="2601509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6585-17CE-4F52-B5A2-86171BECBC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Remediation</a:t>
            </a:r>
          </a:p>
        </p:txBody>
      </p:sp>
    </p:spTree>
    <p:extLst>
      <p:ext uri="{BB962C8B-B14F-4D97-AF65-F5344CB8AC3E}">
        <p14:creationId xmlns:p14="http://schemas.microsoft.com/office/powerpoint/2010/main" val="11401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65DF-EAB5-470F-8F74-6D93266E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Remediation Accountability</a:t>
            </a:r>
          </a:p>
        </p:txBody>
      </p:sp>
      <p:pic>
        <p:nvPicPr>
          <p:cNvPr id="5" name="Picture 4" descr="Logo of Section 508">
            <a:extLst>
              <a:ext uri="{FF2B5EF4-FFF2-40B4-BE49-F238E27FC236}">
                <a16:creationId xmlns:a16="http://schemas.microsoft.com/office/drawing/2014/main" id="{8E982BCF-7C78-4013-ADDF-50622DA2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98" y="551656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eb Accessibility image with seeing icon, hearing icon, mobility icon, cognitive icon.">
            <a:extLst>
              <a:ext uri="{FF2B5EF4-FFF2-40B4-BE49-F238E27FC236}">
                <a16:creationId xmlns:a16="http://schemas.microsoft.com/office/drawing/2014/main" id="{172FCE0A-9207-4BC9-850F-972B1754B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759" y="318128"/>
            <a:ext cx="1446379" cy="1446379"/>
          </a:xfrm>
          <a:prstGeom prst="rect">
            <a:avLst/>
          </a:prstGeom>
        </p:spPr>
      </p:pic>
      <p:pic>
        <p:nvPicPr>
          <p:cNvPr id="7" name="Picture 6" descr="Web Content Accessibility Guidelines checklist">
            <a:extLst>
              <a:ext uri="{FF2B5EF4-FFF2-40B4-BE49-F238E27FC236}">
                <a16:creationId xmlns:a16="http://schemas.microsoft.com/office/drawing/2014/main" id="{AC36FAE1-ED73-4165-9E59-FA84A83B2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8" y="1764507"/>
            <a:ext cx="10458450" cy="4248150"/>
          </a:xfrm>
          <a:prstGeom prst="rect">
            <a:avLst/>
          </a:prstGeom>
        </p:spPr>
      </p:pic>
      <p:pic>
        <p:nvPicPr>
          <p:cNvPr id="9" name="Picture 8" descr="Action Plan Sheet">
            <a:extLst>
              <a:ext uri="{FF2B5EF4-FFF2-40B4-BE49-F238E27FC236}">
                <a16:creationId xmlns:a16="http://schemas.microsoft.com/office/drawing/2014/main" id="{7206E296-351B-438D-B006-287A7AC69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800" y="3264694"/>
            <a:ext cx="1046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5E76-5E65-4F0F-8E97-3A189F85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1966713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Starting Fresh</a:t>
            </a:r>
          </a:p>
        </p:txBody>
      </p:sp>
    </p:spTree>
    <p:extLst>
      <p:ext uri="{BB962C8B-B14F-4D97-AF65-F5344CB8AC3E}">
        <p14:creationId xmlns:p14="http://schemas.microsoft.com/office/powerpoint/2010/main" val="249112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DA70-DD89-42C7-8880-EFCFC2E2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Themes</a:t>
            </a:r>
          </a:p>
        </p:txBody>
      </p:sp>
      <p:pic>
        <p:nvPicPr>
          <p:cNvPr id="4" name="Picture 3" descr="Image depicting website themes">
            <a:extLst>
              <a:ext uri="{FF2B5EF4-FFF2-40B4-BE49-F238E27FC236}">
                <a16:creationId xmlns:a16="http://schemas.microsoft.com/office/drawing/2014/main" id="{3D36FA62-AEA6-45FC-912E-B3C3BFCF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4536794"/>
            <a:ext cx="4914900" cy="2322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1AA61E-6D85-4998-A9E7-B9238AAAE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864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Starting with an Accessible theme saves time on remediation.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Free themes (</a:t>
            </a:r>
            <a:r>
              <a:rPr lang="en-US" dirty="0">
                <a:hlinkClick r:id="rId4"/>
              </a:rPr>
              <a:t>https://wordpress.org/themes/tags/accessibility-ready</a:t>
            </a:r>
            <a:r>
              <a:rPr lang="en-US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Premium/fee (</a:t>
            </a:r>
            <a:r>
              <a:rPr lang="en-US" dirty="0">
                <a:hlinkClick r:id="rId5"/>
              </a:rPr>
              <a:t>https://colorlib.com/wp/accessible-wordpress-themes</a:t>
            </a:r>
            <a:r>
              <a:rPr lang="en-US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Premium/fee (</a:t>
            </a:r>
            <a:r>
              <a:rPr lang="en-US" dirty="0">
                <a:hlinkClick r:id="rId6"/>
              </a:rPr>
              <a:t>https://www.pixelemu.com/wordpress-themes/i/3-business/8-services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9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DAFF-2A7C-45AB-8E13-2C03A194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Page Builders</a:t>
            </a:r>
          </a:p>
        </p:txBody>
      </p:sp>
      <p:pic>
        <p:nvPicPr>
          <p:cNvPr id="4" name="Content Placeholder 3" descr="sad face emoticon, resting head on hand">
            <a:extLst>
              <a:ext uri="{FF2B5EF4-FFF2-40B4-BE49-F238E27FC236}">
                <a16:creationId xmlns:a16="http://schemas.microsoft.com/office/drawing/2014/main" id="{F5EDBDE4-57DA-4EA3-851B-11CBD78E7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877" y="0"/>
            <a:ext cx="426829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D6255-9A73-404F-A0BE-4AC57BF5A723}"/>
              </a:ext>
            </a:extLst>
          </p:cNvPr>
          <p:cNvSpPr txBox="1"/>
          <p:nvPr/>
        </p:nvSpPr>
        <p:spPr>
          <a:xfrm>
            <a:off x="1056565" y="4296667"/>
            <a:ext cx="773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We found no Page Builder that is completely Accessible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535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of three apples. One ripe, one going bad, one rotten">
            <a:extLst>
              <a:ext uri="{FF2B5EF4-FFF2-40B4-BE49-F238E27FC236}">
                <a16:creationId xmlns:a16="http://schemas.microsoft.com/office/drawing/2014/main" id="{C4E34D4F-8489-4119-9BD6-FB39C584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 descr="title - Plugins&#10;Image background, three apples, one each - fresh, not fresh and spoiled">
            <a:extLst>
              <a:ext uri="{FF2B5EF4-FFF2-40B4-BE49-F238E27FC236}">
                <a16:creationId xmlns:a16="http://schemas.microsoft.com/office/drawing/2014/main" id="{CD9B458A-92A8-4590-8DB8-6A2C6007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19" y="32464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PLUGINS  -  The Good, the Bad and the Ugly</a:t>
            </a:r>
          </a:p>
        </p:txBody>
      </p:sp>
    </p:spTree>
    <p:extLst>
      <p:ext uri="{BB962C8B-B14F-4D97-AF65-F5344CB8AC3E}">
        <p14:creationId xmlns:p14="http://schemas.microsoft.com/office/powerpoint/2010/main" val="2079599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3772-35A5-43C2-91C9-1CC5ECF9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Plugin Categories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BB305-1D1C-43E9-80AC-678C0846CD3F}"/>
              </a:ext>
            </a:extLst>
          </p:cNvPr>
          <p:cNvSpPr txBox="1"/>
          <p:nvPr/>
        </p:nvSpPr>
        <p:spPr>
          <a:xfrm>
            <a:off x="569842" y="2074460"/>
            <a:ext cx="111318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Good</a:t>
            </a:r>
            <a:r>
              <a:rPr lang="en-US" sz="2600" dirty="0"/>
              <a:t> – does what they advertise, adds minimal code to do it, direct support or plugin community, and plays well with others.</a:t>
            </a:r>
          </a:p>
          <a:p>
            <a:endParaRPr lang="en-US" sz="2600" dirty="0"/>
          </a:p>
          <a:p>
            <a:r>
              <a:rPr lang="en-US" sz="2600" b="1" dirty="0"/>
              <a:t>Bad-</a:t>
            </a:r>
            <a:r>
              <a:rPr lang="en-US" sz="2600" dirty="0"/>
              <a:t> doesn’t do what they say, slows down your site, limited support, can crash your site and doesn’t play well with others.</a:t>
            </a:r>
          </a:p>
          <a:p>
            <a:endParaRPr lang="en-US" sz="2600" dirty="0"/>
          </a:p>
          <a:p>
            <a:r>
              <a:rPr lang="en-US" sz="2600" b="1" dirty="0"/>
              <a:t>Ugly</a:t>
            </a:r>
            <a:r>
              <a:rPr lang="en-US" sz="2600" dirty="0"/>
              <a:t> – accomplishes very little positive changes, no support, crashed your site, overcharges and doesn’t keep promises. Read T&amp;C before buying.</a:t>
            </a:r>
          </a:p>
          <a:p>
            <a:endParaRPr lang="en-US" sz="2600" dirty="0"/>
          </a:p>
          <a:p>
            <a:r>
              <a:rPr lang="en-US" sz="2600" dirty="0"/>
              <a:t>Plugins not always the answer.</a:t>
            </a:r>
          </a:p>
          <a:p>
            <a:r>
              <a:rPr lang="en-US" sz="2600" dirty="0"/>
              <a:t>Sometimes a simple line of code will do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93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003D-578A-4DAB-BAED-B573F5B7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Plugin Recommendations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6BDB3-E3C6-4CED-9671-65D44034738D}"/>
              </a:ext>
            </a:extLst>
          </p:cNvPr>
          <p:cNvSpPr txBox="1"/>
          <p:nvPr/>
        </p:nvSpPr>
        <p:spPr>
          <a:xfrm>
            <a:off x="838201" y="2319130"/>
            <a:ext cx="107640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We make no negative comments, only positive recommendations.</a:t>
            </a:r>
          </a:p>
          <a:p>
            <a:endParaRPr lang="en-US" sz="2600" dirty="0"/>
          </a:p>
          <a:p>
            <a:r>
              <a:rPr lang="en-US" sz="2600" dirty="0"/>
              <a:t>Plugins we’ve tested and encountered good results.</a:t>
            </a:r>
          </a:p>
          <a:p>
            <a:endParaRPr lang="en-US" sz="2600" dirty="0"/>
          </a:p>
          <a:p>
            <a:r>
              <a:rPr lang="en-US" sz="2600" dirty="0"/>
              <a:t>No affiliate links or kickbacks received for recommending.</a:t>
            </a:r>
          </a:p>
        </p:txBody>
      </p:sp>
    </p:spTree>
    <p:extLst>
      <p:ext uri="{BB962C8B-B14F-4D97-AF65-F5344CB8AC3E}">
        <p14:creationId xmlns:p14="http://schemas.microsoft.com/office/powerpoint/2010/main" val="296907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CB13-A315-4C35-A185-B2085A75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98158"/>
            <a:ext cx="10515600" cy="919825"/>
          </a:xfrm>
        </p:spPr>
        <p:txBody>
          <a:bodyPr>
            <a:normAutofit/>
          </a:bodyPr>
          <a:lstStyle/>
          <a:p>
            <a:r>
              <a:rPr lang="en-US" sz="4400" b="1" dirty="0"/>
              <a:t>Accessibility Plugins</a:t>
            </a:r>
          </a:p>
        </p:txBody>
      </p:sp>
      <p:pic>
        <p:nvPicPr>
          <p:cNvPr id="4" name="Picture 2" descr="accessibility logo">
            <a:extLst>
              <a:ext uri="{FF2B5EF4-FFF2-40B4-BE49-F238E27FC236}">
                <a16:creationId xmlns:a16="http://schemas.microsoft.com/office/drawing/2014/main" id="{55D0381C-09A5-462A-B7B1-0E5D1D345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290" y="21078"/>
            <a:ext cx="1899797" cy="189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2026B-7F99-4849-86A8-D35F9C19E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89573"/>
            <a:ext cx="10960100" cy="43329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</a:rPr>
              <a:t>WP Accessibility (</a:t>
            </a:r>
            <a:r>
              <a:rPr lang="en-US" sz="2600" dirty="0">
                <a:hlinkClick r:id="rId4"/>
              </a:rPr>
              <a:t>https://wordpress.org/plugins/wp-accessibility/</a:t>
            </a:r>
            <a:r>
              <a:rPr lang="en-US" sz="2600" dirty="0"/>
              <a:t>)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WP ADA Compliance Check Basic (</a:t>
            </a:r>
            <a:r>
              <a:rPr lang="en-US" sz="2600" dirty="0">
                <a:hlinkClick r:id="rId5"/>
              </a:rPr>
              <a:t>https://wordpress.org/plugins/wp-ada-compliance-check-basic/</a:t>
            </a:r>
            <a:r>
              <a:rPr lang="en-US" sz="2600" dirty="0"/>
              <a:t>)</a:t>
            </a:r>
            <a:br>
              <a:rPr lang="en-US" sz="2600" dirty="0"/>
            </a:br>
            <a:r>
              <a:rPr lang="en-US" sz="2600" dirty="0">
                <a:solidFill>
                  <a:schemeClr val="tx1"/>
                </a:solidFill>
              </a:rPr>
              <a:t>WP tota11y  (</a:t>
            </a:r>
            <a:r>
              <a:rPr lang="en-US" sz="2600" dirty="0">
                <a:hlinkClick r:id="rId6"/>
              </a:rPr>
              <a:t>https://wordpress.org/plugins/wp-tota11y/</a:t>
            </a:r>
            <a:r>
              <a:rPr lang="en-US" sz="2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</a:rPr>
              <a:t>Divi</a:t>
            </a:r>
            <a:r>
              <a:rPr lang="en-US" sz="2600" dirty="0">
                <a:solidFill>
                  <a:schemeClr val="tx1"/>
                </a:solidFill>
              </a:rPr>
              <a:t> Accessibility (</a:t>
            </a:r>
            <a:r>
              <a:rPr lang="en-US" sz="2600" dirty="0">
                <a:hlinkClick r:id="rId7"/>
              </a:rPr>
              <a:t>https://wordpress.org/plugins/accessible-divi/</a:t>
            </a:r>
            <a:r>
              <a:rPr lang="en-US" sz="2600" dirty="0"/>
              <a:t>) </a:t>
            </a:r>
            <a:r>
              <a:rPr lang="en-US" sz="2600" dirty="0">
                <a:solidFill>
                  <a:schemeClr val="tx1"/>
                </a:solidFill>
              </a:rPr>
              <a:t>for </a:t>
            </a:r>
            <a:r>
              <a:rPr lang="en-US" sz="2600" dirty="0" err="1">
                <a:solidFill>
                  <a:schemeClr val="tx1"/>
                </a:solidFill>
              </a:rPr>
              <a:t>Divi</a:t>
            </a:r>
            <a:r>
              <a:rPr lang="en-US" sz="2600" dirty="0">
                <a:solidFill>
                  <a:schemeClr val="tx1"/>
                </a:solidFill>
              </a:rPr>
              <a:t> Theme only.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62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F6B5-A347-475B-B0FF-55A1D87D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60299"/>
            <a:ext cx="10265710" cy="1325563"/>
          </a:xfrm>
        </p:spPr>
        <p:txBody>
          <a:bodyPr/>
          <a:lstStyle/>
          <a:p>
            <a:r>
              <a:rPr lang="en-US" b="1" dirty="0"/>
              <a:t>Skip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119C-9328-4258-8536-559A57D8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9" y="1151723"/>
            <a:ext cx="10515599" cy="52695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WP Accessibility (</a:t>
            </a:r>
            <a:r>
              <a:rPr lang="en-US" sz="3000" dirty="0">
                <a:hlinkClick r:id="rId3"/>
              </a:rPr>
              <a:t>https://wordpress.org/plugins/wp-accessibility/</a:t>
            </a:r>
            <a:r>
              <a:rPr lang="en-US" sz="3000" dirty="0"/>
              <a:t>)</a:t>
            </a:r>
            <a:br>
              <a:rPr lang="en-US" sz="3000" dirty="0"/>
            </a:br>
            <a:r>
              <a:rPr lang="en-US" sz="3000" dirty="0" err="1"/>
              <a:t>Divi</a:t>
            </a:r>
            <a:r>
              <a:rPr lang="en-US" sz="3000" dirty="0"/>
              <a:t> Accessibility (</a:t>
            </a:r>
            <a:r>
              <a:rPr lang="en-US" sz="3000" dirty="0">
                <a:hlinkClick r:id="rId4"/>
              </a:rPr>
              <a:t>https://wordpress.org/plugins/accessible-divi/</a:t>
            </a:r>
            <a:r>
              <a:rPr lang="en-US" sz="3000" dirty="0"/>
              <a:t>) developed to work with </a:t>
            </a:r>
            <a:r>
              <a:rPr lang="en-US" sz="3000" dirty="0" err="1"/>
              <a:t>Divi</a:t>
            </a:r>
            <a:r>
              <a:rPr lang="en-US" sz="3000" dirty="0"/>
              <a:t> theme.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Genesis Accessible (</a:t>
            </a:r>
            <a:r>
              <a:rPr lang="en-US" sz="3000" dirty="0">
                <a:hlinkClick r:id="rId5"/>
              </a:rPr>
              <a:t>https://wordpress.org/plugins/genesis-accessible/</a:t>
            </a:r>
            <a:r>
              <a:rPr lang="en-US" sz="3000" dirty="0"/>
              <a:t>) developed to work with Genesis theme.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C7A47-9C34-4F83-AE73-EE84297ADA47}"/>
              </a:ext>
            </a:extLst>
          </p:cNvPr>
          <p:cNvSpPr txBox="1"/>
          <p:nvPr/>
        </p:nvSpPr>
        <p:spPr>
          <a:xfrm>
            <a:off x="7023653" y="6421288"/>
            <a:ext cx="516834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(WCAG Success Criterion 2.4.1,Bypass Blocks)</a:t>
            </a:r>
          </a:p>
        </p:txBody>
      </p:sp>
    </p:spTree>
    <p:extLst>
      <p:ext uri="{BB962C8B-B14F-4D97-AF65-F5344CB8AC3E}">
        <p14:creationId xmlns:p14="http://schemas.microsoft.com/office/powerpoint/2010/main" val="350039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Title - Pour">
            <a:extLst>
              <a:ext uri="{FF2B5EF4-FFF2-40B4-BE49-F238E27FC236}">
                <a16:creationId xmlns:a16="http://schemas.microsoft.com/office/drawing/2014/main" id="{646DE515-CA84-4EE7-AE15-9D8BE860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POUR</a:t>
            </a:r>
          </a:p>
        </p:txBody>
      </p:sp>
      <p:pic>
        <p:nvPicPr>
          <p:cNvPr id="6" name="Picture 5" descr="POUR graphic - Perceivable. Operable, Understandable, Robust&#10;Perceivable, Information and user interface components must be presentable to users in ways they can perceive.&#10;Operable, User interface components and navigation must be operable.&#10;Understandable, Information and the operation of user interface must be understandable.&#10;Robust, Content must be robust enough that it can be interpreted reliably by a wide variety of user, agents including assistive technologies.&#10;">
            <a:extLst>
              <a:ext uri="{FF2B5EF4-FFF2-40B4-BE49-F238E27FC236}">
                <a16:creationId xmlns:a16="http://schemas.microsoft.com/office/drawing/2014/main" id="{ADBAD305-C307-44AE-A188-F74E542E8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865" y="228600"/>
            <a:ext cx="6400800" cy="6400800"/>
          </a:xfrm>
          <a:prstGeom prst="rect">
            <a:avLst/>
          </a:prstGeom>
        </p:spPr>
      </p:pic>
      <p:pic>
        <p:nvPicPr>
          <p:cNvPr id="10" name="Picture 9" descr="Visual icon">
            <a:extLst>
              <a:ext uri="{FF2B5EF4-FFF2-40B4-BE49-F238E27FC236}">
                <a16:creationId xmlns:a16="http://schemas.microsoft.com/office/drawing/2014/main" id="{63B099A3-2446-40C1-82B0-2874D567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132" y="775167"/>
            <a:ext cx="895350" cy="857250"/>
          </a:xfrm>
          <a:prstGeom prst="rect">
            <a:avLst/>
          </a:prstGeom>
        </p:spPr>
      </p:pic>
      <p:pic>
        <p:nvPicPr>
          <p:cNvPr id="5" name="Picture 4" descr="Hearing icon">
            <a:extLst>
              <a:ext uri="{FF2B5EF4-FFF2-40B4-BE49-F238E27FC236}">
                <a16:creationId xmlns:a16="http://schemas.microsoft.com/office/drawing/2014/main" id="{A32A0640-EAE3-429E-9280-9734B8F80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091" y="1963738"/>
            <a:ext cx="904875" cy="866775"/>
          </a:xfrm>
          <a:prstGeom prst="rect">
            <a:avLst/>
          </a:prstGeom>
        </p:spPr>
      </p:pic>
      <p:pic>
        <p:nvPicPr>
          <p:cNvPr id="7" name="Picture 6" descr="Mobility icon">
            <a:extLst>
              <a:ext uri="{FF2B5EF4-FFF2-40B4-BE49-F238E27FC236}">
                <a16:creationId xmlns:a16="http://schemas.microsoft.com/office/drawing/2014/main" id="{F13B6D62-CC14-4D8E-8CBE-9C48B1AFA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132" y="3211453"/>
            <a:ext cx="923925" cy="857250"/>
          </a:xfrm>
          <a:prstGeom prst="rect">
            <a:avLst/>
          </a:prstGeom>
        </p:spPr>
      </p:pic>
      <p:pic>
        <p:nvPicPr>
          <p:cNvPr id="9" name="Picture 8" descr="Cognative icon">
            <a:extLst>
              <a:ext uri="{FF2B5EF4-FFF2-40B4-BE49-F238E27FC236}">
                <a16:creationId xmlns:a16="http://schemas.microsoft.com/office/drawing/2014/main" id="{4156C6E7-6CA3-4128-890F-5BB795AE9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091" y="4449643"/>
            <a:ext cx="9048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lternative Tags part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Text Alternatives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97F37-2FC9-4A9E-B80F-A4FE1B33DD16}"/>
              </a:ext>
            </a:extLst>
          </p:cNvPr>
          <p:cNvSpPr txBox="1"/>
          <p:nvPr/>
        </p:nvSpPr>
        <p:spPr>
          <a:xfrm>
            <a:off x="8931965" y="6061018"/>
            <a:ext cx="326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(WCAG 1.1.1 Non-text Content</a:t>
            </a:r>
          </a:p>
          <a:p>
            <a:r>
              <a:rPr lang="en-US" dirty="0"/>
              <a:t>Level 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95E74-EE73-4E38-9409-AC9DD3099ACC}"/>
              </a:ext>
            </a:extLst>
          </p:cNvPr>
          <p:cNvSpPr txBox="1"/>
          <p:nvPr/>
        </p:nvSpPr>
        <p:spPr>
          <a:xfrm>
            <a:off x="488853" y="1423603"/>
            <a:ext cx="80853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remediating a site where Text Alt had not been added to several images:</a:t>
            </a:r>
            <a:br>
              <a:rPr lang="en-US" sz="2400" dirty="0"/>
            </a:br>
            <a:r>
              <a:rPr lang="en-US" sz="2400" dirty="0"/>
              <a:t>Use plugin to find images, download the list, remediate, then uninstall plugin. Accessibility Tools &amp; Alt Text Finder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https://wordpress.org/plugins/tool-for-ada-section-508-and-seo/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Indicates empty “alt” feature included:</a:t>
            </a:r>
            <a:br>
              <a:rPr lang="en-US" sz="2400" dirty="0"/>
            </a:br>
            <a:r>
              <a:rPr lang="en-US" sz="2400" dirty="0"/>
              <a:t>Yoast SEO Pro (</a:t>
            </a:r>
            <a:r>
              <a:rPr lang="en-US" sz="2400" dirty="0">
                <a:hlinkClick r:id="rId4"/>
              </a:rPr>
              <a:t>https://yoast.com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WP ADA Compliance Check Basic (Pro Version) (</a:t>
            </a:r>
            <a:r>
              <a:rPr lang="en-US" sz="2400" dirty="0">
                <a:hlinkClick r:id="rId5"/>
              </a:rPr>
              <a:t>https://wordpress.org/plugins/wp-ada-compliance-check-basic/</a:t>
            </a:r>
            <a:r>
              <a:rPr lang="en-US" sz="2400" dirty="0"/>
              <a:t>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Picture 7" descr="small dog looking sad with caption, I barked at mailman and he said &quot;how cute&quot;&#10;">
            <a:extLst>
              <a:ext uri="{FF2B5EF4-FFF2-40B4-BE49-F238E27FC236}">
                <a16:creationId xmlns:a16="http://schemas.microsoft.com/office/drawing/2014/main" id="{3AC89084-D9B4-46A6-A9B6-90F345978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7" y="0"/>
            <a:ext cx="3617843" cy="4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F6B5-A347-475B-B0FF-55A1D87D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59" y="60299"/>
            <a:ext cx="10515600" cy="1325563"/>
          </a:xfrm>
        </p:spPr>
        <p:txBody>
          <a:bodyPr/>
          <a:lstStyle/>
          <a:p>
            <a:r>
              <a:rPr lang="en-US" b="1" dirty="0"/>
              <a:t>Text Sizing - Zoom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C7A47-9C34-4F83-AE73-EE84297ADA47}"/>
              </a:ext>
            </a:extLst>
          </p:cNvPr>
          <p:cNvSpPr txBox="1"/>
          <p:nvPr/>
        </p:nvSpPr>
        <p:spPr>
          <a:xfrm>
            <a:off x="8921938" y="6428369"/>
            <a:ext cx="327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(WCAG 1.4.1 Resize Text, Reflow)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119C-9328-4258-8536-559A57D8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41" y="1245349"/>
            <a:ext cx="9877601" cy="29469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0400" b="1" dirty="0"/>
              <a:t>Provides  clickable button for users:</a:t>
            </a:r>
            <a:br>
              <a:rPr lang="en-US" sz="10400" b="1" dirty="0"/>
            </a:br>
            <a:endParaRPr lang="en-US" sz="10400" b="1" dirty="0"/>
          </a:p>
          <a:p>
            <a:pPr marL="0" indent="0">
              <a:buNone/>
            </a:pPr>
            <a:r>
              <a:rPr lang="en-US" sz="10400" b="1" dirty="0"/>
              <a:t>Zoom</a:t>
            </a:r>
            <a:r>
              <a:rPr lang="en-US" sz="10400" dirty="0"/>
              <a:t> (Free to $40 annual)</a:t>
            </a:r>
          </a:p>
          <a:p>
            <a:pPr marL="0" indent="0">
              <a:buNone/>
            </a:pPr>
            <a:r>
              <a:rPr lang="en-US" sz="104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(https://web-dorado.com/products/wordpress-zoom.html</a:t>
            </a:r>
            <a:r>
              <a:rPr lang="en-US" sz="10400" dirty="0"/>
              <a:t>)</a:t>
            </a:r>
            <a:br>
              <a:rPr lang="en-US" sz="10400" dirty="0"/>
            </a:br>
            <a:endParaRPr lang="en-US" sz="10400" dirty="0"/>
          </a:p>
          <a:p>
            <a:pPr marL="0" indent="0">
              <a:buNone/>
            </a:pPr>
            <a:r>
              <a:rPr lang="en-US" sz="10400" b="1" dirty="0"/>
              <a:t>Zeno - Free</a:t>
            </a:r>
            <a:br>
              <a:rPr lang="en-US" sz="10400" dirty="0"/>
            </a:br>
            <a:r>
              <a:rPr lang="en-US" sz="10400" dirty="0"/>
              <a:t>(</a:t>
            </a:r>
            <a:r>
              <a:rPr lang="en-US" sz="104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https://wordpress.org/plugins/zeno-font-resizer/</a:t>
            </a:r>
            <a:r>
              <a:rPr lang="en-US" sz="10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62E0-38B6-447B-9AFD-286C493EF4F7}"/>
              </a:ext>
            </a:extLst>
          </p:cNvPr>
          <p:cNvSpPr txBox="1"/>
          <p:nvPr/>
        </p:nvSpPr>
        <p:spPr>
          <a:xfrm>
            <a:off x="816822" y="4414655"/>
            <a:ext cx="9334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 your fonts at 400% enlargement. </a:t>
            </a:r>
          </a:p>
          <a:p>
            <a:endParaRPr lang="en-US" sz="2800" dirty="0"/>
          </a:p>
          <a:p>
            <a:r>
              <a:rPr lang="en-US" sz="2800" dirty="0"/>
              <a:t>Check the reflow.</a:t>
            </a:r>
          </a:p>
        </p:txBody>
      </p:sp>
    </p:spTree>
    <p:extLst>
      <p:ext uri="{BB962C8B-B14F-4D97-AF65-F5344CB8AC3E}">
        <p14:creationId xmlns:p14="http://schemas.microsoft.com/office/powerpoint/2010/main" val="3359299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F6B5-A347-475B-B0FF-55A1D87D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59" y="60299"/>
            <a:ext cx="10515600" cy="1325563"/>
          </a:xfrm>
        </p:spPr>
        <p:txBody>
          <a:bodyPr/>
          <a:lstStyle/>
          <a:p>
            <a:r>
              <a:rPr lang="en-US" b="1" dirty="0"/>
              <a:t>Image Sizing - Zoom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C7A47-9C34-4F83-AE73-EE84297ADA47}"/>
              </a:ext>
            </a:extLst>
          </p:cNvPr>
          <p:cNvSpPr txBox="1"/>
          <p:nvPr/>
        </p:nvSpPr>
        <p:spPr>
          <a:xfrm>
            <a:off x="10816864" y="6391608"/>
            <a:ext cx="133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(WCAG 2.1.)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119C-9328-4258-8536-559A57D8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51" y="1923832"/>
            <a:ext cx="6447396" cy="4139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WPB WooCommerce Image Zoom PRO </a:t>
            </a:r>
            <a:br>
              <a:rPr lang="en-US" dirty="0"/>
            </a:br>
            <a:r>
              <a:rPr lang="en-US" dirty="0"/>
              <a:t>($29 to $249)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(https://wpbean.com/downloads/woocommerce-image-zoom-pro/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Image Zoom Pan ($16)</a:t>
            </a:r>
            <a:br>
              <a:rPr lang="en-US" dirty="0"/>
            </a:br>
            <a:r>
              <a:rPr lang="en-US" dirty="0"/>
              <a:t>(</a:t>
            </a:r>
            <a:r>
              <a:rPr lang="en-US" sz="2400" dirty="0">
                <a:hlinkClick r:id="rId4"/>
              </a:rPr>
              <a:t>https://codecanyon.net/item/image-zoom-pan-wordpress-plugin</a:t>
            </a:r>
            <a:r>
              <a:rPr lang="en-US" sz="2400" dirty="0"/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close up of cat face">
            <a:extLst>
              <a:ext uri="{FF2B5EF4-FFF2-40B4-BE49-F238E27FC236}">
                <a16:creationId xmlns:a16="http://schemas.microsoft.com/office/drawing/2014/main" id="{D2373507-77D8-4A68-9C50-45BF0865E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647" y="0"/>
            <a:ext cx="540735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66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339F-BEC7-4C14-A661-39760C0F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76" y="626527"/>
            <a:ext cx="10515600" cy="1033462"/>
          </a:xfrm>
        </p:spPr>
        <p:txBody>
          <a:bodyPr>
            <a:normAutofit/>
          </a:bodyPr>
          <a:lstStyle/>
          <a:p>
            <a:r>
              <a:rPr lang="en-US" sz="4400" b="1" dirty="0"/>
              <a:t>Menus - Accessible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7E851-F0E0-42D8-844C-A36F43D8C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376" y="1659989"/>
            <a:ext cx="10916080" cy="33464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</a:rPr>
              <a:t>Max Mega Menu – Open Source (</a:t>
            </a:r>
            <a:r>
              <a:rPr lang="en-US" sz="2600" dirty="0">
                <a:hlinkClick r:id="rId3"/>
              </a:rPr>
              <a:t>https://wordpress.org/plugins/megamenu/</a:t>
            </a:r>
            <a:r>
              <a:rPr lang="en-US" sz="2600" dirty="0"/>
              <a:t>)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</a:rPr>
              <a:t>QuadMenu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>
                <a:hlinkClick r:id="rId4"/>
              </a:rPr>
              <a:t>https://wordpress.org/plugins/quadmenu/</a:t>
            </a:r>
            <a:r>
              <a:rPr lang="en-US" sz="2600" dirty="0"/>
              <a:t>)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0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6AE5D-2AF4-4679-BF50-260635FA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49F08-01F4-4DEF-8F32-0F8B156E8825}"/>
              </a:ext>
            </a:extLst>
          </p:cNvPr>
          <p:cNvSpPr txBox="1"/>
          <p:nvPr/>
        </p:nvSpPr>
        <p:spPr>
          <a:xfrm>
            <a:off x="10600709" y="6308209"/>
            <a:ext cx="150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(WCAG 3.3.2.)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B283-48B9-48E6-9DDE-59BDA33B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060"/>
            <a:ext cx="10515600" cy="4429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Free- Contact 7 + Accessibility Addon</a:t>
            </a:r>
            <a:br>
              <a:rPr lang="en-US" sz="2600" dirty="0"/>
            </a:br>
            <a:r>
              <a:rPr lang="en-US" sz="2600" dirty="0"/>
              <a:t>(</a:t>
            </a:r>
            <a:r>
              <a:rPr lang="en-US" sz="2600" dirty="0">
                <a:hlinkClick r:id="rId3"/>
              </a:rPr>
              <a:t>https://wordpress.org/plugins/contact-form-7/</a:t>
            </a:r>
            <a:r>
              <a:rPr lang="en-US" sz="2600" dirty="0"/>
              <a:t>)</a:t>
            </a:r>
            <a:br>
              <a:rPr lang="en-US" sz="2600" dirty="0"/>
            </a:br>
            <a:r>
              <a:rPr lang="en-US" sz="2600" dirty="0"/>
              <a:t>(</a:t>
            </a:r>
            <a:r>
              <a:rPr lang="en-US" sz="2600" dirty="0">
                <a:hlinkClick r:id="rId4"/>
              </a:rPr>
              <a:t>https://fr.wordpress.org/plugins/contact-form-7-accessible-defaults/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b="1" dirty="0"/>
              <a:t>Gravity Forms + Accessibility Addon </a:t>
            </a:r>
            <a:r>
              <a:rPr lang="en-US" sz="2600" dirty="0"/>
              <a:t>($59 to $259)</a:t>
            </a:r>
            <a:br>
              <a:rPr lang="en-US" sz="2600" dirty="0"/>
            </a:br>
            <a:r>
              <a:rPr lang="en-US" sz="2600" dirty="0"/>
              <a:t>(</a:t>
            </a:r>
            <a:r>
              <a:rPr lang="en-US" sz="2600" dirty="0">
                <a:hlinkClick r:id="rId5"/>
              </a:rPr>
              <a:t>https://www.gravityforms.com/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r>
              <a:rPr lang="en-US" sz="2600" dirty="0">
                <a:hlinkClick r:id="rId6"/>
              </a:rPr>
              <a:t>(https://wordpress.org/plugins/gravity-forms-wcag-20-form-fields/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Formidable Forms </a:t>
            </a:r>
            <a:r>
              <a:rPr lang="en-US" sz="2600" dirty="0"/>
              <a:t>($49 to $399)</a:t>
            </a:r>
          </a:p>
          <a:p>
            <a:pPr marL="0" indent="0">
              <a:buNone/>
            </a:pPr>
            <a:r>
              <a:rPr lang="en-US" sz="2600" dirty="0">
                <a:hlinkClick r:id="rId7"/>
              </a:rPr>
              <a:t>(https://formidableforms.com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7512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1FE4-926B-4E03-B582-8B911A52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</a:t>
            </a:r>
          </a:p>
        </p:txBody>
      </p:sp>
      <p:pic>
        <p:nvPicPr>
          <p:cNvPr id="5" name="Picture 4" descr="word COLOR image">
            <a:extLst>
              <a:ext uri="{FF2B5EF4-FFF2-40B4-BE49-F238E27FC236}">
                <a16:creationId xmlns:a16="http://schemas.microsoft.com/office/drawing/2014/main" id="{E7FDEA71-198C-47A2-9E2E-8E14B965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463549"/>
            <a:ext cx="3619976" cy="82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39CE0-5D82-4EB1-B098-5737ABEF81AF}"/>
              </a:ext>
            </a:extLst>
          </p:cNvPr>
          <p:cNvSpPr txBox="1"/>
          <p:nvPr/>
        </p:nvSpPr>
        <p:spPr>
          <a:xfrm>
            <a:off x="9912096" y="6308209"/>
            <a:ext cx="22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(WCAG 1.4.1 - 1.4.33.)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FE49-5D1D-47A2-862E-43168D3B5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WP Accessibility (</a:t>
            </a:r>
            <a:r>
              <a:rPr lang="en-US" sz="2400" dirty="0">
                <a:hlinkClick r:id="rId4"/>
              </a:rPr>
              <a:t>https://wordpress.org/plugins/wp-accessibility/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WebAim.org – Online Contrast Checker (</a:t>
            </a:r>
            <a:r>
              <a:rPr lang="en-US" sz="2400" dirty="0">
                <a:hlinkClick r:id="rId5"/>
              </a:rPr>
              <a:t>https://webaim.org/resources/contrastchecker/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7473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 - Caption Video and Audio Files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b="1" dirty="0"/>
              <a:t>Video files</a:t>
            </a:r>
          </a:p>
        </p:txBody>
      </p:sp>
      <p:pic>
        <p:nvPicPr>
          <p:cNvPr id="4" name="Picture 3" descr="image representing a film strip">
            <a:extLst>
              <a:ext uri="{FF2B5EF4-FFF2-40B4-BE49-F238E27FC236}">
                <a16:creationId xmlns:a16="http://schemas.microsoft.com/office/drawing/2014/main" id="{CAA6B8BA-7208-4A7A-8794-C22F8CF9E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83" y="115093"/>
            <a:ext cx="3957367" cy="1825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47840-5B94-4B0E-A5A0-42E1AF5BE5CB}"/>
              </a:ext>
            </a:extLst>
          </p:cNvPr>
          <p:cNvSpPr txBox="1"/>
          <p:nvPr/>
        </p:nvSpPr>
        <p:spPr>
          <a:xfrm>
            <a:off x="9944193" y="5888715"/>
            <a:ext cx="211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(WCAG 1.2.1 – 1.2 .9</a:t>
            </a:r>
          </a:p>
          <a:p>
            <a:r>
              <a:rPr lang="en-US" dirty="0"/>
              <a:t>1.4.2, 1.4.7.)</a:t>
            </a:r>
          </a:p>
        </p:txBody>
      </p:sp>
      <p:pic>
        <p:nvPicPr>
          <p:cNvPr id="6" name="Picture 5" descr="illustration of video on computer screen with caption: captions needed">
            <a:extLst>
              <a:ext uri="{FF2B5EF4-FFF2-40B4-BE49-F238E27FC236}">
                <a16:creationId xmlns:a16="http://schemas.microsoft.com/office/drawing/2014/main" id="{526758FC-B093-43A1-A77F-00EAF1F41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355" y="2940713"/>
            <a:ext cx="4257675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ABC1A-B614-4A6D-8F27-125D6358A8B3}"/>
              </a:ext>
            </a:extLst>
          </p:cNvPr>
          <p:cNvSpPr txBox="1"/>
          <p:nvPr/>
        </p:nvSpPr>
        <p:spPr>
          <a:xfrm>
            <a:off x="405083" y="2397535"/>
            <a:ext cx="9043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Accessible Video Library*</a:t>
            </a:r>
          </a:p>
          <a:p>
            <a:r>
              <a:rPr lang="en-US" sz="2400" dirty="0">
                <a:hlinkClick r:id="rId5"/>
              </a:rPr>
              <a:t>(https://ve.wordpress.org/plugins/accessible-video-library</a:t>
            </a:r>
            <a:r>
              <a:rPr lang="en-US" sz="2800" dirty="0">
                <a:hlinkClick r:id="rId5"/>
              </a:rPr>
              <a:t>/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2995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2EF1-52A6-44EA-B092-4A448A63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339243"/>
            <a:ext cx="10515600" cy="70490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USER  EXPERIENCE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 descr="Woman at desk with hand on keyboard">
            <a:extLst>
              <a:ext uri="{FF2B5EF4-FFF2-40B4-BE49-F238E27FC236}">
                <a16:creationId xmlns:a16="http://schemas.microsoft.com/office/drawing/2014/main" id="{37CA5819-D4E1-4E99-B532-C043C0F9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0" y="0"/>
            <a:ext cx="76771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A0A5D-1D75-40DF-BDF5-B51A108E923D}"/>
              </a:ext>
            </a:extLst>
          </p:cNvPr>
          <p:cNvSpPr txBox="1"/>
          <p:nvPr/>
        </p:nvSpPr>
        <p:spPr>
          <a:xfrm>
            <a:off x="556591" y="2517913"/>
            <a:ext cx="46250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Design for the user.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Test from your user perspective.</a:t>
            </a:r>
          </a:p>
        </p:txBody>
      </p:sp>
    </p:spTree>
    <p:extLst>
      <p:ext uri="{BB962C8B-B14F-4D97-AF65-F5344CB8AC3E}">
        <p14:creationId xmlns:p14="http://schemas.microsoft.com/office/powerpoint/2010/main" val="408347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4AD5-8CEE-4F6E-AEBE-44A06F17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Talking to Clients</a:t>
            </a:r>
          </a:p>
        </p:txBody>
      </p:sp>
      <p:pic>
        <p:nvPicPr>
          <p:cNvPr id="5" name="Picture 4" descr="smiling people talking business, handshake between two persons">
            <a:extLst>
              <a:ext uri="{FF2B5EF4-FFF2-40B4-BE49-F238E27FC236}">
                <a16:creationId xmlns:a16="http://schemas.microsoft.com/office/drawing/2014/main" id="{2FCC47E2-B235-43D9-9F42-78FD86EB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39" y="1080915"/>
            <a:ext cx="6243245" cy="3511825"/>
          </a:xfrm>
          <a:prstGeom prst="rect">
            <a:avLst/>
          </a:prstGeom>
        </p:spPr>
      </p:pic>
      <p:pic>
        <p:nvPicPr>
          <p:cNvPr id="6" name="Content Placeholder 5" descr="Happy face Woman with thumbs up behind images of potential services offered">
            <a:extLst>
              <a:ext uri="{FF2B5EF4-FFF2-40B4-BE49-F238E27FC236}">
                <a16:creationId xmlns:a16="http://schemas.microsoft.com/office/drawing/2014/main" id="{38CF09A4-2A16-40EA-B5FC-2A45EE708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50705" y="4064843"/>
            <a:ext cx="4189735" cy="2793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43C841-119A-4DA0-9ED9-116F3FB3C792}"/>
              </a:ext>
            </a:extLst>
          </p:cNvPr>
          <p:cNvSpPr txBox="1"/>
          <p:nvPr/>
        </p:nvSpPr>
        <p:spPr>
          <a:xfrm>
            <a:off x="4658874" y="4131075"/>
            <a:ext cx="215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Increased Value</a:t>
            </a:r>
          </a:p>
        </p:txBody>
      </p:sp>
      <p:pic>
        <p:nvPicPr>
          <p:cNvPr id="4" name="Picture 3" descr="intersection showing curb cut">
            <a:extLst>
              <a:ext uri="{FF2B5EF4-FFF2-40B4-BE49-F238E27FC236}">
                <a16:creationId xmlns:a16="http://schemas.microsoft.com/office/drawing/2014/main" id="{B2AB782D-D4BC-4086-9E1F-1650AC5E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266" y="4064842"/>
            <a:ext cx="3839430" cy="2793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60ED2-7FE4-4A77-B323-866A3A3D2A83}"/>
              </a:ext>
            </a:extLst>
          </p:cNvPr>
          <p:cNvSpPr txBox="1"/>
          <p:nvPr/>
        </p:nvSpPr>
        <p:spPr>
          <a:xfrm>
            <a:off x="9191222" y="6356145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Curb cut effect</a:t>
            </a:r>
          </a:p>
        </p:txBody>
      </p:sp>
    </p:spTree>
    <p:extLst>
      <p:ext uri="{BB962C8B-B14F-4D97-AF65-F5344CB8AC3E}">
        <p14:creationId xmlns:p14="http://schemas.microsoft.com/office/powerpoint/2010/main" val="28742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Resource Links">
            <a:extLst>
              <a:ext uri="{FF2B5EF4-FFF2-40B4-BE49-F238E27FC236}">
                <a16:creationId xmlns:a16="http://schemas.microsoft.com/office/drawing/2014/main" id="{D6458AAB-A078-4B2C-B9CA-407B40B89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481" y="1634422"/>
            <a:ext cx="4795935" cy="907787"/>
          </a:xfrm>
        </p:spPr>
        <p:txBody>
          <a:bodyPr>
            <a:noAutofit/>
          </a:bodyPr>
          <a:lstStyle/>
          <a:p>
            <a:r>
              <a:rPr lang="en-US" sz="6600" i="1" dirty="0">
                <a:latin typeface="+mn-lt"/>
              </a:rPr>
              <a:t>Thank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DCDD3-1E63-43C2-B3EE-4F557A0D2ADE}"/>
              </a:ext>
            </a:extLst>
          </p:cNvPr>
          <p:cNvSpPr txBox="1"/>
          <p:nvPr/>
        </p:nvSpPr>
        <p:spPr>
          <a:xfrm>
            <a:off x="8436329" y="598237"/>
            <a:ext cx="175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Resources.</a:t>
            </a:r>
          </a:p>
        </p:txBody>
      </p:sp>
      <p:pic>
        <p:nvPicPr>
          <p:cNvPr id="9" name="Picture 8" descr="computer screen showing accessibility icons">
            <a:extLst>
              <a:ext uri="{FF2B5EF4-FFF2-40B4-BE49-F238E27FC236}">
                <a16:creationId xmlns:a16="http://schemas.microsoft.com/office/drawing/2014/main" id="{53DD768F-3814-4524-ABBB-A34C700B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54" y="1201824"/>
            <a:ext cx="2743200" cy="2283402"/>
          </a:xfrm>
          <a:prstGeom prst="rect">
            <a:avLst/>
          </a:prstGeom>
        </p:spPr>
      </p:pic>
      <p:pic>
        <p:nvPicPr>
          <p:cNvPr id="1026" name="Picture 2" descr="wa11y">
            <a:extLst>
              <a:ext uri="{FF2B5EF4-FFF2-40B4-BE49-F238E27FC236}">
                <a16:creationId xmlns:a16="http://schemas.microsoft.com/office/drawing/2014/main" id="{E17E3181-7F58-466D-8EB5-CF21998C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11" y="1201824"/>
            <a:ext cx="961886" cy="96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DF59D-6FA6-4FC0-871F-0B04F4B136EA}"/>
              </a:ext>
            </a:extLst>
          </p:cNvPr>
          <p:cNvSpPr txBox="1"/>
          <p:nvPr/>
        </p:nvSpPr>
        <p:spPr>
          <a:xfrm>
            <a:off x="8436329" y="3660684"/>
            <a:ext cx="3234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wA11ywp.org</a:t>
            </a:r>
            <a:endParaRPr lang="en-US" dirty="0"/>
          </a:p>
        </p:txBody>
      </p:sp>
      <p:pic>
        <p:nvPicPr>
          <p:cNvPr id="4" name="Picture 3" descr="Sumner M. Davenport &amp; Assoc, LLC logo">
            <a:extLst>
              <a:ext uri="{FF2B5EF4-FFF2-40B4-BE49-F238E27FC236}">
                <a16:creationId xmlns:a16="http://schemas.microsoft.com/office/drawing/2014/main" id="{6CA8B1C8-A4AF-4577-B657-3623FE7C1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85" y="5045360"/>
            <a:ext cx="6029325" cy="838200"/>
          </a:xfrm>
          <a:prstGeom prst="rect">
            <a:avLst/>
          </a:prstGeom>
        </p:spPr>
      </p:pic>
      <p:sp>
        <p:nvSpPr>
          <p:cNvPr id="5" name="TextBox 4" descr="Slogan and phone number ">
            <a:extLst>
              <a:ext uri="{FF2B5EF4-FFF2-40B4-BE49-F238E27FC236}">
                <a16:creationId xmlns:a16="http://schemas.microsoft.com/office/drawing/2014/main" id="{D956AB36-5FFC-403D-9F31-CDC358C94AA6}"/>
              </a:ext>
            </a:extLst>
          </p:cNvPr>
          <p:cNvSpPr txBox="1"/>
          <p:nvPr/>
        </p:nvSpPr>
        <p:spPr>
          <a:xfrm>
            <a:off x="6148066" y="4371853"/>
            <a:ext cx="64481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@</a:t>
            </a:r>
            <a:r>
              <a:rPr lang="en-US" sz="3200" dirty="0" err="1"/>
              <a:t>sumnerdavenport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#wA11y</a:t>
            </a:r>
            <a:br>
              <a:rPr lang="en-US" sz="2800" dirty="0"/>
            </a:br>
            <a:r>
              <a:rPr lang="en-US" sz="2000" dirty="0"/>
              <a:t>Inclusive, Accessible,</a:t>
            </a:r>
            <a:br>
              <a:rPr lang="en-US" sz="2000" dirty="0"/>
            </a:br>
            <a:r>
              <a:rPr lang="en-US" sz="2000" dirty="0"/>
              <a:t>User Experience Design</a:t>
            </a:r>
            <a:endParaRPr lang="en-US" sz="2800" dirty="0"/>
          </a:p>
        </p:txBody>
      </p:sp>
      <p:pic>
        <p:nvPicPr>
          <p:cNvPr id="8" name="Picture 7" descr="IAAP logo, International Association Accessibility Professionals">
            <a:extLst>
              <a:ext uri="{FF2B5EF4-FFF2-40B4-BE49-F238E27FC236}">
                <a16:creationId xmlns:a16="http://schemas.microsoft.com/office/drawing/2014/main" id="{27A33131-366B-4AF5-94E9-A96755D23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99" y="6023193"/>
            <a:ext cx="2286000" cy="3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Web Accessibility Checklist&#10;">
            <a:extLst>
              <a:ext uri="{FF2B5EF4-FFF2-40B4-BE49-F238E27FC236}">
                <a16:creationId xmlns:a16="http://schemas.microsoft.com/office/drawing/2014/main" id="{1BEB3C70-95AB-4256-9AC8-594384B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306" y="105220"/>
            <a:ext cx="10515600" cy="1325563"/>
          </a:xfrm>
        </p:spPr>
        <p:txBody>
          <a:bodyPr/>
          <a:lstStyle/>
          <a:p>
            <a:r>
              <a:rPr lang="en-US" b="1" dirty="0"/>
              <a:t>Web Accessibility Checklist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 descr="Web Accessibility checklist in table format">
            <a:extLst>
              <a:ext uri="{FF2B5EF4-FFF2-40B4-BE49-F238E27FC236}">
                <a16:creationId xmlns:a16="http://schemas.microsoft.com/office/drawing/2014/main" id="{75BF4F2E-BA77-46C8-BED6-22D61A534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013446"/>
            <a:ext cx="118300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50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o Simplfy"/>
          <p:cNvSpPr>
            <a:spLocks noGrp="1"/>
          </p:cNvSpPr>
          <p:nvPr>
            <p:ph type="title"/>
          </p:nvPr>
        </p:nvSpPr>
        <p:spPr>
          <a:xfrm>
            <a:off x="838200" y="1018623"/>
            <a:ext cx="10515600" cy="5223151"/>
          </a:xfrm>
        </p:spPr>
        <p:txBody>
          <a:bodyPr>
            <a:normAutofit/>
          </a:bodyPr>
          <a:lstStyle/>
          <a:p>
            <a:r>
              <a:rPr lang="en-US" sz="4000" dirty="0"/>
              <a:t>It may only seem confusing …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where to start?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2050" name="Picture 2" descr="Illustration depicting confusion or overwhelm">
            <a:extLst>
              <a:ext uri="{FF2B5EF4-FFF2-40B4-BE49-F238E27FC236}">
                <a16:creationId xmlns:a16="http://schemas.microsoft.com/office/drawing/2014/main" id="{2641BD00-6D45-4E9D-8B05-4CCF9A6E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33" y="365125"/>
            <a:ext cx="3475840" cy="243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o Simplfy"/>
          <p:cNvSpPr>
            <a:spLocks noGrp="1"/>
          </p:cNvSpPr>
          <p:nvPr>
            <p:ph type="title"/>
          </p:nvPr>
        </p:nvSpPr>
        <p:spPr>
          <a:xfrm>
            <a:off x="1103244" y="0"/>
            <a:ext cx="10515600" cy="2758247"/>
          </a:xfrm>
        </p:spPr>
        <p:txBody>
          <a:bodyPr>
            <a:normAutofit fontScale="90000"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To get to where you want to be: </a:t>
            </a:r>
            <a:r>
              <a:rPr lang="en-US" sz="4000" b="1" dirty="0"/>
              <a:t>Accessible.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You need to know where you are, your starting point.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 descr="two location points representing start and finish.">
            <a:extLst>
              <a:ext uri="{FF2B5EF4-FFF2-40B4-BE49-F238E27FC236}">
                <a16:creationId xmlns:a16="http://schemas.microsoft.com/office/drawing/2014/main" id="{977FFD02-D319-4EE8-BC76-5A4C9489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6" y="2505489"/>
            <a:ext cx="10850217" cy="50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D632-D780-447B-B05E-7257D9EB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 1:   Easy Manual Checks 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checkmark">
            <a:extLst>
              <a:ext uri="{FF2B5EF4-FFF2-40B4-BE49-F238E27FC236}">
                <a16:creationId xmlns:a16="http://schemas.microsoft.com/office/drawing/2014/main" id="{13FA9236-6697-4D61-A43E-4481AF80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10" y="0"/>
            <a:ext cx="4476970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4D5C-E33D-475D-9AB6-3867EFCF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912"/>
            <a:ext cx="10515600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 1. Page titles,</a:t>
            </a:r>
          </a:p>
          <a:p>
            <a:pPr marL="0" indent="0">
              <a:buNone/>
            </a:pPr>
            <a:r>
              <a:rPr lang="en-US" sz="2600" dirty="0"/>
              <a:t> 2. Headings,</a:t>
            </a:r>
          </a:p>
          <a:p>
            <a:pPr marL="0" indent="0">
              <a:buNone/>
            </a:pPr>
            <a:r>
              <a:rPr lang="en-US" sz="2600" dirty="0"/>
              <a:t> 3. Basic Structure Check,</a:t>
            </a:r>
          </a:p>
          <a:p>
            <a:pPr marL="0" indent="0">
              <a:buNone/>
            </a:pPr>
            <a:r>
              <a:rPr lang="en-US" sz="2600" dirty="0"/>
              <a:t> 4. Image text alternatives,</a:t>
            </a:r>
          </a:p>
          <a:p>
            <a:pPr marL="0" indent="0">
              <a:buNone/>
            </a:pPr>
            <a:r>
              <a:rPr lang="en-US" sz="2600" dirty="0"/>
              <a:t> 5. Contrast ratio ("color contrast"),</a:t>
            </a:r>
          </a:p>
          <a:p>
            <a:pPr marL="0" indent="0">
              <a:buNone/>
            </a:pPr>
            <a:r>
              <a:rPr lang="en-US" sz="2600" dirty="0"/>
              <a:t> 6. Hyperlinks,</a:t>
            </a:r>
          </a:p>
          <a:p>
            <a:pPr marL="0" indent="0">
              <a:buNone/>
            </a:pPr>
            <a:r>
              <a:rPr lang="en-US" sz="2600" dirty="0"/>
              <a:t> 7. Forms, labels, and errors,</a:t>
            </a:r>
          </a:p>
          <a:p>
            <a:pPr marL="0" indent="0">
              <a:buNone/>
            </a:pPr>
            <a:r>
              <a:rPr lang="en-US" sz="2600" dirty="0"/>
              <a:t> 8. Resize Text and Reflow,</a:t>
            </a:r>
          </a:p>
          <a:p>
            <a:pPr marL="0" indent="0">
              <a:buNone/>
            </a:pPr>
            <a:r>
              <a:rPr lang="en-US" sz="2600" dirty="0"/>
              <a:t> 9. Multimedia (video, audio) alternatives,</a:t>
            </a:r>
          </a:p>
          <a:p>
            <a:pPr marL="0" indent="0">
              <a:buNone/>
            </a:pPr>
            <a:r>
              <a:rPr lang="en-US" sz="2600" dirty="0"/>
              <a:t>10. Keyboard access.</a:t>
            </a:r>
          </a:p>
        </p:txBody>
      </p:sp>
    </p:spTree>
    <p:extLst>
      <p:ext uri="{BB962C8B-B14F-4D97-AF65-F5344CB8AC3E}">
        <p14:creationId xmlns:p14="http://schemas.microsoft.com/office/powerpoint/2010/main" val="277832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 - Accessibility checkers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b="1" dirty="0"/>
              <a:t>Step 2: Audit/Testing</a:t>
            </a:r>
          </a:p>
        </p:txBody>
      </p:sp>
      <p:sp>
        <p:nvSpPr>
          <p:cNvPr id="3" name="Content Placeholder 2" descr="Reading list of various online accessibility checkers"/>
          <p:cNvSpPr>
            <a:spLocks noGrp="1"/>
          </p:cNvSpPr>
          <p:nvPr>
            <p:ph idx="1"/>
          </p:nvPr>
        </p:nvSpPr>
        <p:spPr>
          <a:xfrm>
            <a:off x="713523" y="1690689"/>
            <a:ext cx="11111204" cy="439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Automatic Accessibility Checkers: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WAVE Toolbar Online (</a:t>
            </a:r>
            <a:r>
              <a:rPr lang="en-US" dirty="0">
                <a:hlinkClick r:id="rId3"/>
              </a:rPr>
              <a:t>http://wave.webaim.org/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and Browser Add-on.</a:t>
            </a:r>
          </a:p>
          <a:p>
            <a:pPr marL="0" indent="0">
              <a:buNone/>
            </a:pPr>
            <a:r>
              <a:rPr lang="en-US" dirty="0"/>
              <a:t>(Microsoft + AXE) Accessibility Insights for the Web </a:t>
            </a:r>
            <a:br>
              <a:rPr lang="en-US" dirty="0"/>
            </a:br>
            <a:r>
              <a:rPr lang="en-US" dirty="0"/>
              <a:t>Chrome Browser add-on.</a:t>
            </a:r>
          </a:p>
          <a:p>
            <a:pPr marL="0" indent="0">
              <a:buNone/>
            </a:pPr>
            <a:r>
              <a:rPr lang="en-US" dirty="0"/>
              <a:t>AXE (Online and Browser Add-on).</a:t>
            </a:r>
          </a:p>
          <a:p>
            <a:pPr marL="0" indent="0">
              <a:buNone/>
            </a:pPr>
            <a:r>
              <a:rPr lang="en-US" dirty="0"/>
              <a:t>Chrome Accessibility Developer Tools.</a:t>
            </a:r>
          </a:p>
          <a:p>
            <a:pPr marL="0" indent="0">
              <a:buNone/>
            </a:pPr>
            <a:r>
              <a:rPr lang="en-US" dirty="0"/>
              <a:t>AInspector – Firefox Add-on.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Plugins.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1800" u="sng" dirty="0"/>
          </a:p>
          <a:p>
            <a:pPr marL="0" indent="0">
              <a:buNone/>
            </a:pPr>
            <a:endParaRPr lang="en-US" sz="1800" u="sng" dirty="0"/>
          </a:p>
          <a:p>
            <a:pPr marL="0" indent="0">
              <a:buNone/>
            </a:pPr>
            <a:endParaRPr lang="en-US" sz="1800" u="sng" dirty="0"/>
          </a:p>
          <a:p>
            <a:pPr marL="0" indent="0">
              <a:buNone/>
            </a:pPr>
            <a:endParaRPr lang="en-US" sz="1800" u="sng" dirty="0"/>
          </a:p>
        </p:txBody>
      </p:sp>
      <p:pic>
        <p:nvPicPr>
          <p:cNvPr id="6" name="Picture 5" descr="WAVE result sample">
            <a:extLst>
              <a:ext uri="{FF2B5EF4-FFF2-40B4-BE49-F238E27FC236}">
                <a16:creationId xmlns:a16="http://schemas.microsoft.com/office/drawing/2014/main" id="{882DEA94-1222-4779-BDAE-5BFE58B7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870" y="139968"/>
            <a:ext cx="2505075" cy="4029075"/>
          </a:xfrm>
          <a:prstGeom prst="rect">
            <a:avLst/>
          </a:prstGeom>
        </p:spPr>
      </p:pic>
      <p:pic>
        <p:nvPicPr>
          <p:cNvPr id="10" name="Picture 9" descr="Accessibility Insights tool example">
            <a:extLst>
              <a:ext uri="{FF2B5EF4-FFF2-40B4-BE49-F238E27FC236}">
                <a16:creationId xmlns:a16="http://schemas.microsoft.com/office/drawing/2014/main" id="{8F75624B-5E53-4203-97B9-A77437DF9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935" y="4667884"/>
            <a:ext cx="6961066" cy="2356053"/>
          </a:xfrm>
          <a:prstGeom prst="rect">
            <a:avLst/>
          </a:prstGeom>
        </p:spPr>
      </p:pic>
      <p:pic>
        <p:nvPicPr>
          <p:cNvPr id="5" name="Picture 4" descr="Microsoft Ninja Cat">
            <a:extLst>
              <a:ext uri="{FF2B5EF4-FFF2-40B4-BE49-F238E27FC236}">
                <a16:creationId xmlns:a16="http://schemas.microsoft.com/office/drawing/2014/main" id="{E73412DB-2E8B-400A-9DEE-D4078B36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3945" y="3902192"/>
            <a:ext cx="1265056" cy="15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8DCE-43EF-407D-8EEA-1453C6FB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 3:   Audit/Testing (continued)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9ACD2-287E-42BE-AD6B-A24A97E4F94A}"/>
              </a:ext>
            </a:extLst>
          </p:cNvPr>
          <p:cNvSpPr txBox="1"/>
          <p:nvPr/>
        </p:nvSpPr>
        <p:spPr>
          <a:xfrm>
            <a:off x="1967894" y="1568128"/>
            <a:ext cx="241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Screen Readers</a:t>
            </a:r>
          </a:p>
        </p:txBody>
      </p:sp>
      <p:pic>
        <p:nvPicPr>
          <p:cNvPr id="2050" name="Picture 2" descr="JAWS reader icon">
            <a:extLst>
              <a:ext uri="{FF2B5EF4-FFF2-40B4-BE49-F238E27FC236}">
                <a16:creationId xmlns:a16="http://schemas.microsoft.com/office/drawing/2014/main" id="{B8C07C51-A89E-4221-8F39-1ED9359E4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244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pple Voice Over icon">
            <a:extLst>
              <a:ext uri="{FF2B5EF4-FFF2-40B4-BE49-F238E27FC236}">
                <a16:creationId xmlns:a16="http://schemas.microsoft.com/office/drawing/2014/main" id="{3D36E49D-80FC-45D3-9252-0BA74EE6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424672"/>
            <a:ext cx="2279904" cy="22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nVisual Desktop Access NVDA icon">
            <a:extLst>
              <a:ext uri="{FF2B5EF4-FFF2-40B4-BE49-F238E27FC236}">
                <a16:creationId xmlns:a16="http://schemas.microsoft.com/office/drawing/2014/main" id="{A6FD3A69-192C-4929-998E-5A8DB304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1" y="2424672"/>
            <a:ext cx="4440936" cy="13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D5E27-246E-4193-9BC9-785B4FCDB39F}"/>
              </a:ext>
            </a:extLst>
          </p:cNvPr>
          <p:cNvSpPr txBox="1"/>
          <p:nvPr/>
        </p:nvSpPr>
        <p:spPr>
          <a:xfrm>
            <a:off x="3579285" y="6308209"/>
            <a:ext cx="503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product names, logos, and brands are property of their respective owners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88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2EF1-52A6-44EA-B092-4A448A63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4" y="1137147"/>
            <a:ext cx="2715900" cy="18843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Ultimate</a:t>
            </a:r>
            <a:br>
              <a:rPr lang="en-US" b="1" dirty="0"/>
            </a:br>
            <a:r>
              <a:rPr lang="en-US" b="1" dirty="0"/>
              <a:t>Tester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 descr="Woman at desk with hand on keyboard">
            <a:extLst>
              <a:ext uri="{FF2B5EF4-FFF2-40B4-BE49-F238E27FC236}">
                <a16:creationId xmlns:a16="http://schemas.microsoft.com/office/drawing/2014/main" id="{37CA5819-D4E1-4E99-B532-C043C0F9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44" y="0"/>
            <a:ext cx="921105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C90BF-A7E3-469C-94A2-EF461BE149D7}"/>
              </a:ext>
            </a:extLst>
          </p:cNvPr>
          <p:cNvSpPr txBox="1"/>
          <p:nvPr/>
        </p:nvSpPr>
        <p:spPr>
          <a:xfrm>
            <a:off x="265044" y="2597426"/>
            <a:ext cx="24251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dirty="0"/>
            </a:br>
            <a:r>
              <a:rPr lang="en-US" sz="2800" dirty="0"/>
              <a:t>The native user of the assistive technology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Microsoft Office PowerPoint</Application>
  <PresentationFormat>Widescreen</PresentationFormat>
  <Paragraphs>153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 Light</vt:lpstr>
      <vt:lpstr>Calibri</vt:lpstr>
      <vt:lpstr>Wingdings</vt:lpstr>
      <vt:lpstr>Arial</vt:lpstr>
      <vt:lpstr>Office Theme</vt:lpstr>
      <vt:lpstr>Web Accessibility plus WordPress</vt:lpstr>
      <vt:lpstr>POUR</vt:lpstr>
      <vt:lpstr>Web Accessibility Checklist </vt:lpstr>
      <vt:lpstr>It may only seem confusing …  where to start?  </vt:lpstr>
      <vt:lpstr>  To get to where you want to be: Accessible.  You need to know where you are, your starting point.  </vt:lpstr>
      <vt:lpstr>Step 1:   Easy Manual Checks  </vt:lpstr>
      <vt:lpstr>Step 2: Audit/Testing</vt:lpstr>
      <vt:lpstr>Step 3:   Audit/Testing (continued)</vt:lpstr>
      <vt:lpstr>Ultimate Tester </vt:lpstr>
      <vt:lpstr>Remediation</vt:lpstr>
      <vt:lpstr>Remediation Accountability</vt:lpstr>
      <vt:lpstr>Starting Fresh</vt:lpstr>
      <vt:lpstr>Themes</vt:lpstr>
      <vt:lpstr>Page Builders</vt:lpstr>
      <vt:lpstr>PLUGINS  -  The Good, the Bad and the Ugly</vt:lpstr>
      <vt:lpstr>Plugin Categories</vt:lpstr>
      <vt:lpstr>Plugin Recommendations</vt:lpstr>
      <vt:lpstr>Accessibility Plugins</vt:lpstr>
      <vt:lpstr>Skip Links</vt:lpstr>
      <vt:lpstr>Text Alternatives</vt:lpstr>
      <vt:lpstr>Text Sizing - Zoom</vt:lpstr>
      <vt:lpstr>Image Sizing - Zoom</vt:lpstr>
      <vt:lpstr>Menus - Accessible</vt:lpstr>
      <vt:lpstr>Forms</vt:lpstr>
      <vt:lpstr>Color</vt:lpstr>
      <vt:lpstr>Video files</vt:lpstr>
      <vt:lpstr>USER  EXPERIENCE </vt:lpstr>
      <vt:lpstr>Talking to Clients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AccessU May 2019</dc:title>
  <dc:subject>The Ease of WordPress and Accessibility</dc:subject>
  <dc:creator/>
  <cp:keywords>a11y;accessibility</cp:keywords>
  <cp:lastModifiedBy/>
  <cp:revision>244</cp:revision>
  <cp:lastPrinted>2019-05-13T19:42:01Z</cp:lastPrinted>
  <dcterms:created xsi:type="dcterms:W3CDTF">2018-12-31T05:20:30Z</dcterms:created>
  <dcterms:modified xsi:type="dcterms:W3CDTF">2019-05-21T04:52:21Z</dcterms:modified>
</cp:coreProperties>
</file>