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61" r:id="rId3"/>
    <p:sldId id="316" r:id="rId4"/>
    <p:sldId id="257" r:id="rId5"/>
    <p:sldId id="263" r:id="rId6"/>
    <p:sldId id="292" r:id="rId7"/>
    <p:sldId id="291" r:id="rId8"/>
    <p:sldId id="264" r:id="rId9"/>
    <p:sldId id="289" r:id="rId10"/>
    <p:sldId id="290" r:id="rId11"/>
    <p:sldId id="265" r:id="rId12"/>
    <p:sldId id="266" r:id="rId13"/>
    <p:sldId id="268" r:id="rId14"/>
    <p:sldId id="273" r:id="rId15"/>
    <p:sldId id="274" r:id="rId16"/>
    <p:sldId id="315" r:id="rId17"/>
    <p:sldId id="275" r:id="rId18"/>
    <p:sldId id="317" r:id="rId19"/>
    <p:sldId id="279" r:id="rId20"/>
    <p:sldId id="295" r:id="rId21"/>
    <p:sldId id="302" r:id="rId22"/>
    <p:sldId id="303" r:id="rId23"/>
    <p:sldId id="304" r:id="rId24"/>
    <p:sldId id="305" r:id="rId25"/>
    <p:sldId id="306" r:id="rId26"/>
    <p:sldId id="307" r:id="rId27"/>
    <p:sldId id="308" r:id="rId28"/>
    <p:sldId id="309" r:id="rId29"/>
    <p:sldId id="294" r:id="rId30"/>
    <p:sldId id="311" r:id="rId31"/>
    <p:sldId id="314" r:id="rId32"/>
    <p:sldId id="318" r:id="rId33"/>
    <p:sldId id="293" r:id="rId34"/>
    <p:sldId id="298" r:id="rId35"/>
    <p:sldId id="310" r:id="rId36"/>
    <p:sldId id="283" r:id="rId37"/>
    <p:sldId id="285" r:id="rId38"/>
    <p:sldId id="288" r:id="rId39"/>
    <p:sldId id="287" r:id="rId40"/>
  </p:sldIdLst>
  <p:sldSz cx="10160000" cy="7620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Gill Sans"/>
      </a:defRPr>
    </a:lvl1pPr>
    <a:lvl2pPr marL="0" marR="0" indent="266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Gill Sans"/>
      </a:defRPr>
    </a:lvl2pPr>
    <a:lvl3pPr marL="0" marR="0" indent="533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Gill Sans"/>
      </a:defRPr>
    </a:lvl3pPr>
    <a:lvl4pPr marL="0" marR="0" indent="8001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Gill Sans"/>
      </a:defRPr>
    </a:lvl4pPr>
    <a:lvl5pPr marL="0" marR="0" indent="1066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Gill Sans"/>
      </a:defRPr>
    </a:lvl5pPr>
    <a:lvl6pPr marL="0" marR="0" indent="1333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Gill Sans"/>
      </a:defRPr>
    </a:lvl6pPr>
    <a:lvl7pPr marL="0" marR="0" indent="161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Gill Sans"/>
      </a:defRPr>
    </a:lvl7pPr>
    <a:lvl8pPr marL="0" marR="0" indent="1879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Gill Sans"/>
      </a:defRPr>
    </a:lvl8pPr>
    <a:lvl9pPr marL="0" marR="0" indent="2146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Gill San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a:font>
          <a:latin typeface="Helvetica Light"/>
          <a:ea typeface="Helvetica Light"/>
          <a:cs typeface="Helvetica Light"/>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a:font>
          <a:latin typeface="Helvetica Light"/>
          <a:ea typeface="Helvetica Light"/>
          <a:cs typeface="Helvetica Light"/>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a:font>
          <a:latin typeface="Helvetica Light"/>
          <a:ea typeface="Helvetica Light"/>
          <a:cs typeface="Helvetica Light"/>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a:font>
          <a:latin typeface="Helvetica Light"/>
          <a:ea typeface="Helvetica Light"/>
          <a:cs typeface="Helvetica Light"/>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a:font>
          <a:latin typeface="Helvetica Light"/>
          <a:ea typeface="Helvetica Light"/>
          <a:cs typeface="Helvetica Light"/>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chemeClr val="accent3">
              <a:alpha val="35000"/>
            </a:schemeClr>
          </a:solidFill>
        </a:fill>
      </a:tcStyle>
    </a:band2H>
    <a:firstCol>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a:font>
          <a:latin typeface="Helvetica Light"/>
          <a:ea typeface="Helvetica Light"/>
          <a:cs typeface="Helvetica Light"/>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C">
              <a:alpha val="30000"/>
            </a:srgbClr>
          </a:solidFill>
        </a:fill>
      </a:tcStyle>
    </a:band2H>
    <a:firstCol>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a:font>
          <a:latin typeface="Helvetica Light"/>
          <a:ea typeface="Helvetica Light"/>
          <a:cs typeface="Helvetica Light"/>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C">
              <a:alpha val="30000"/>
            </a:srgbClr>
          </a:solidFill>
        </a:fill>
      </a:tcStyle>
    </a:band2H>
    <a:firstCol>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a:font>
          <a:latin typeface="Helvetica Light"/>
          <a:ea typeface="Helvetica Light"/>
          <a:cs typeface="Helvetica Light"/>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 styleId="{8F44A2F1-9E1F-4B54-A3A2-5F16C0AD49E2}" styleName="">
    <a:tblBg/>
    <a:wholeTb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8C8D8F">
              <a:alpha val="30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snapToObjects="1">
      <p:cViewPr varScale="1">
        <p:scale>
          <a:sx n="71" d="100"/>
          <a:sy n="71" d="100"/>
        </p:scale>
        <p:origin x="363" y="48"/>
      </p:cViewPr>
      <p:guideLst/>
    </p:cSldViewPr>
  </p:slideViewPr>
  <p:outlineViewPr>
    <p:cViewPr>
      <p:scale>
        <a:sx n="33" d="100"/>
        <a:sy n="33" d="100"/>
      </p:scale>
      <p:origin x="0" y="-12264"/>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1143000" y="685800"/>
            <a:ext cx="4572000" cy="3429000"/>
          </a:xfrm>
          <a:prstGeom prst="rect">
            <a:avLst/>
          </a:prstGeom>
        </p:spPr>
        <p:txBody>
          <a:bodyPr/>
          <a:lstStyle/>
          <a:p>
            <a:endParaRPr/>
          </a:p>
        </p:txBody>
      </p:sp>
      <p:sp>
        <p:nvSpPr>
          <p:cNvPr id="135" name="Shape 13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564357268"/>
      </p:ext>
    </p:extLst>
  </p:cSld>
  <p:clrMap bg1="lt1" tx1="dk1" bg2="lt2" tx2="dk2" accent1="accent1" accent2="accent2" accent3="accent3" accent4="accent4" accent5="accent5" accent6="accent6" hlink="hlink" folHlink="folHlink"/>
  <p:notesStyle>
    <a:lvl1pPr defTabSz="457200" latinLnBrk="0">
      <a:defRPr sz="1600">
        <a:latin typeface="Lucida Grande"/>
        <a:ea typeface="Lucida Grande"/>
        <a:cs typeface="Lucida Grande"/>
        <a:sym typeface="Lucida Grande"/>
      </a:defRPr>
    </a:lvl1pPr>
    <a:lvl2pPr indent="228600" defTabSz="457200" latinLnBrk="0">
      <a:defRPr sz="1600">
        <a:latin typeface="Lucida Grande"/>
        <a:ea typeface="Lucida Grande"/>
        <a:cs typeface="Lucida Grande"/>
        <a:sym typeface="Lucida Grande"/>
      </a:defRPr>
    </a:lvl2pPr>
    <a:lvl3pPr indent="457200" defTabSz="457200" latinLnBrk="0">
      <a:defRPr sz="1600">
        <a:latin typeface="Lucida Grande"/>
        <a:ea typeface="Lucida Grande"/>
        <a:cs typeface="Lucida Grande"/>
        <a:sym typeface="Lucida Grande"/>
      </a:defRPr>
    </a:lvl3pPr>
    <a:lvl4pPr indent="685800" defTabSz="457200" latinLnBrk="0">
      <a:defRPr sz="1600">
        <a:latin typeface="Lucida Grande"/>
        <a:ea typeface="Lucida Grande"/>
        <a:cs typeface="Lucida Grande"/>
        <a:sym typeface="Lucida Grande"/>
      </a:defRPr>
    </a:lvl4pPr>
    <a:lvl5pPr indent="914400" defTabSz="457200" latinLnBrk="0">
      <a:defRPr sz="1600">
        <a:latin typeface="Lucida Grande"/>
        <a:ea typeface="Lucida Grande"/>
        <a:cs typeface="Lucida Grande"/>
        <a:sym typeface="Lucida Grande"/>
      </a:defRPr>
    </a:lvl5pPr>
    <a:lvl6pPr indent="1143000" defTabSz="457200" latinLnBrk="0">
      <a:defRPr sz="1600">
        <a:latin typeface="Lucida Grande"/>
        <a:ea typeface="Lucida Grande"/>
        <a:cs typeface="Lucida Grande"/>
        <a:sym typeface="Lucida Grande"/>
      </a:defRPr>
    </a:lvl6pPr>
    <a:lvl7pPr indent="1371600" defTabSz="457200" latinLnBrk="0">
      <a:defRPr sz="1600">
        <a:latin typeface="Lucida Grande"/>
        <a:ea typeface="Lucida Grande"/>
        <a:cs typeface="Lucida Grande"/>
        <a:sym typeface="Lucida Grande"/>
      </a:defRPr>
    </a:lvl7pPr>
    <a:lvl8pPr indent="1600200" defTabSz="457200" latinLnBrk="0">
      <a:defRPr sz="1600">
        <a:latin typeface="Lucida Grande"/>
        <a:ea typeface="Lucida Grande"/>
        <a:cs typeface="Lucida Grande"/>
        <a:sym typeface="Lucida Grande"/>
      </a:defRPr>
    </a:lvl8pPr>
    <a:lvl9pPr indent="1828800" defTabSz="457200" latinLnBrk="0">
      <a:defRPr sz="16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cMbYksRnAt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youtu.be/aKZelGihd2g"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vuVYJVLx7Qw"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en-US" dirty="0"/>
              <a:t>See The Gene And Dave Show Action Preview online: </a:t>
            </a:r>
            <a:r>
              <a:rPr lang="en-US" sz="1600" dirty="0">
                <a:effectLst/>
                <a:latin typeface="Lucida Grande"/>
                <a:ea typeface="Lucida Grande"/>
                <a:cs typeface="Lucida Grande"/>
                <a:sym typeface="Lucida Grande"/>
                <a:hlinkClick r:id="rId3"/>
              </a:rPr>
              <a:t>https://youtu.be/cMbYksRnAts</a:t>
            </a:r>
            <a:endParaRPr lang="en-US" dirty="0"/>
          </a:p>
          <a:p>
            <a:endParaRPr lang="en-US" dirty="0"/>
          </a:p>
        </p:txBody>
      </p:sp>
    </p:spTree>
    <p:extLst>
      <p:ext uri="{BB962C8B-B14F-4D97-AF65-F5344CB8AC3E}">
        <p14:creationId xmlns:p14="http://schemas.microsoft.com/office/powerpoint/2010/main" val="526654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 the full versions of these videos at:</a:t>
            </a:r>
          </a:p>
          <a:p>
            <a:r>
              <a:rPr lang="en-US" sz="1600" dirty="0">
                <a:effectLst/>
                <a:latin typeface="Lucida Grande"/>
                <a:ea typeface="Lucida Grande"/>
                <a:cs typeface="Lucida Grande"/>
                <a:sym typeface="Lucida Grande"/>
                <a:hlinkClick r:id="rId3"/>
              </a:rPr>
              <a:t>https://youtu.be/aKZelGihd2g</a:t>
            </a:r>
            <a:endParaRPr lang="en-US" sz="1600"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2426521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 “Who Works Monday?” online at: https://youtu.be/sQlKpL3srqU</a:t>
            </a:r>
          </a:p>
        </p:txBody>
      </p:sp>
    </p:spTree>
    <p:extLst>
      <p:ext uri="{BB962C8B-B14F-4D97-AF65-F5344CB8AC3E}">
        <p14:creationId xmlns:p14="http://schemas.microsoft.com/office/powerpoint/2010/main" val="1888862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watch…</a:t>
            </a:r>
          </a:p>
          <a:p>
            <a:r>
              <a:rPr lang="en-US" dirty="0"/>
              <a:t>(You Create It. We Help Distribute It.)</a:t>
            </a:r>
          </a:p>
          <a:p>
            <a:pPr marL="285750" indent="-285750">
              <a:buFont typeface="Arial" panose="020B0604020202020204" pitchFamily="34" charset="0"/>
              <a:buChar char="•"/>
            </a:pPr>
            <a:r>
              <a:rPr lang="en-US" dirty="0"/>
              <a:t>AT&amp;T</a:t>
            </a:r>
            <a:r>
              <a:rPr lang="en-US" baseline="0" dirty="0"/>
              <a:t> U-Verse: Channel 99</a:t>
            </a:r>
          </a:p>
          <a:p>
            <a:pPr marL="285750" indent="-285750">
              <a:buFont typeface="Arial" panose="020B0604020202020204" pitchFamily="34" charset="0"/>
              <a:buChar char="•"/>
            </a:pPr>
            <a:r>
              <a:rPr lang="en-US" baseline="0" dirty="0"/>
              <a:t>Roku &amp; Apple TV: Video-On-Demand &amp; Channel Streams</a:t>
            </a:r>
          </a:p>
          <a:p>
            <a:pPr marL="285750" indent="-285750">
              <a:buFont typeface="Arial" panose="020B0604020202020204" pitchFamily="34" charset="0"/>
              <a:buChar char="•"/>
            </a:pPr>
            <a:r>
              <a:rPr lang="en-US" baseline="0" dirty="0"/>
              <a:t>Google Fiber, Spectrum &amp; Grande Communications: Channels 10, 11, 16</a:t>
            </a:r>
          </a:p>
          <a:p>
            <a:pPr marL="285750" indent="-285750">
              <a:buFont typeface="Arial" panose="020B0604020202020204" pitchFamily="34" charset="0"/>
              <a:buChar char="•"/>
            </a:pPr>
            <a:r>
              <a:rPr lang="en-US" baseline="0" dirty="0"/>
              <a:t>Austinfilm.org/austin-public/watch: Video-On-Demand &amp; Channel Streams</a:t>
            </a:r>
          </a:p>
          <a:p>
            <a:pPr marL="285750" indent="-285750">
              <a:buFont typeface="Arial" panose="020B0604020202020204" pitchFamily="34" charset="0"/>
              <a:buChar char="•"/>
            </a:pPr>
            <a:r>
              <a:rPr lang="en-US" baseline="0" dirty="0"/>
              <a:t>Facebook &amp; YouTube Live: studio streams through Producer social media accounts</a:t>
            </a:r>
            <a:endParaRPr lang="en-US" dirty="0"/>
          </a:p>
        </p:txBody>
      </p:sp>
    </p:spTree>
    <p:extLst>
      <p:ext uri="{BB962C8B-B14F-4D97-AF65-F5344CB8AC3E}">
        <p14:creationId xmlns:p14="http://schemas.microsoft.com/office/powerpoint/2010/main" val="3580842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 the </a:t>
            </a:r>
            <a:r>
              <a:rPr lang="en-US" dirty="0" err="1"/>
              <a:t>CaptionSync</a:t>
            </a:r>
            <a:r>
              <a:rPr lang="en-US" dirty="0"/>
              <a:t> Promotional Video at https://youtu.be/2I1P04F6FtU.</a:t>
            </a:r>
          </a:p>
        </p:txBody>
      </p:sp>
    </p:spTree>
    <p:extLst>
      <p:ext uri="{BB962C8B-B14F-4D97-AF65-F5344CB8AC3E}">
        <p14:creationId xmlns:p14="http://schemas.microsoft.com/office/powerpoint/2010/main" val="176218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charge $.50 a minute</a:t>
            </a:r>
          </a:p>
        </p:txBody>
      </p:sp>
    </p:spTree>
    <p:extLst>
      <p:ext uri="{BB962C8B-B14F-4D97-AF65-F5344CB8AC3E}">
        <p14:creationId xmlns:p14="http://schemas.microsoft.com/office/powerpoint/2010/main" val="870471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can see the video of Gene using </a:t>
            </a:r>
            <a:r>
              <a:rPr lang="en-US" baseline="0" dirty="0" err="1"/>
              <a:t>MovieCaptioner</a:t>
            </a:r>
            <a:r>
              <a:rPr lang="en-US" baseline="0" dirty="0"/>
              <a:t> at </a:t>
            </a:r>
            <a:r>
              <a:rPr lang="en-US" sz="1600" b="0" i="0" u="sng" dirty="0">
                <a:effectLst/>
                <a:latin typeface="Lucida Grande"/>
                <a:ea typeface="Lucida Grande"/>
                <a:cs typeface="Lucida Grande"/>
                <a:sym typeface="Lucida Grande"/>
                <a:hlinkClick r:id="rId3"/>
              </a:rPr>
              <a:t>https://youtu.be/vuVYJVLx7Qw</a:t>
            </a:r>
            <a:endParaRPr lang="en-US" dirty="0"/>
          </a:p>
        </p:txBody>
      </p:sp>
    </p:spTree>
    <p:extLst>
      <p:ext uri="{BB962C8B-B14F-4D97-AF65-F5344CB8AC3E}">
        <p14:creationId xmlns:p14="http://schemas.microsoft.com/office/powerpoint/2010/main" val="2546937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see the subtitle example video visit: https://youtu.be/jX_22IjhWG4</a:t>
            </a:r>
          </a:p>
        </p:txBody>
      </p:sp>
    </p:spTree>
    <p:extLst>
      <p:ext uri="{BB962C8B-B14F-4D97-AF65-F5344CB8AC3E}">
        <p14:creationId xmlns:p14="http://schemas.microsoft.com/office/powerpoint/2010/main" val="4179977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000" marR="0" lvl="0" indent="0" algn="l" defTabSz="457200" eaLnBrk="1" fontAlgn="auto" latinLnBrk="0" hangingPunct="1">
              <a:lnSpc>
                <a:spcPct val="100000"/>
              </a:lnSpc>
              <a:spcBef>
                <a:spcPts val="0"/>
              </a:spcBef>
              <a:spcAft>
                <a:spcPts val="0"/>
              </a:spcAft>
              <a:buClrTx/>
              <a:buSzTx/>
              <a:buFontTx/>
              <a:buNone/>
              <a:tabLst/>
              <a:defRPr sz="4300"/>
            </a:pPr>
            <a:r>
              <a:rPr lang="en-US" dirty="0"/>
              <a:t>#1-(Only include significant sounds effects that help tell the story. Use your best judgment.)</a:t>
            </a:r>
          </a:p>
          <a:p>
            <a:pPr marL="254000" lvl="0" indent="0" algn="l">
              <a:buNone/>
              <a:defRPr sz="4300"/>
            </a:pPr>
            <a:r>
              <a:rPr lang="en-US" dirty="0"/>
              <a:t>If a character reacts to a sound, e.g., “(gun bangs)”, “(plane engine roars)”, or “(car honking)”.</a:t>
            </a:r>
          </a:p>
          <a:p>
            <a:pPr marL="254000" lvl="0" indent="0" algn="l">
              <a:buNone/>
              <a:defRPr sz="4300"/>
            </a:pPr>
            <a:r>
              <a:rPr lang="en-US" dirty="0"/>
              <a:t>-If a sound is the main focus point, e.g., a group of children playing, use “(children laughing)”.</a:t>
            </a:r>
          </a:p>
          <a:p>
            <a:pPr marL="851296" lvl="0" indent="-597296" algn="l">
              <a:defRPr sz="4300"/>
            </a:pPr>
            <a:r>
              <a:rPr lang="en-US" dirty="0"/>
              <a:t>-Include sounds made by the speaker, e.g., “(laughs loudly)”.</a:t>
            </a:r>
          </a:p>
          <a:p>
            <a:pPr lvl="0" algn="l">
              <a:defRPr sz="4300"/>
            </a:pPr>
            <a:r>
              <a:rPr lang="en-US" dirty="0"/>
              <a:t>#2 - Only include a background music atmospheric if there’s a significant gap in speech and the music seems important. E.g., “(dramatic orchestral music)”. Introductory music is a common atmospheric. E.g., “(gently chiming bells)”</a:t>
            </a:r>
          </a:p>
          <a:p>
            <a:pPr marL="0" marR="0" lvl="0" indent="0" algn="l" defTabSz="457200" eaLnBrk="1" fontAlgn="auto" latinLnBrk="0" hangingPunct="1">
              <a:lnSpc>
                <a:spcPct val="100000"/>
              </a:lnSpc>
              <a:spcBef>
                <a:spcPts val="0"/>
              </a:spcBef>
              <a:spcAft>
                <a:spcPts val="0"/>
              </a:spcAft>
              <a:buClrTx/>
              <a:buSzTx/>
              <a:buFontTx/>
              <a:buNone/>
              <a:tabLst/>
              <a:defRPr sz="4300"/>
            </a:pPr>
            <a:r>
              <a:rPr lang="en-US" dirty="0"/>
              <a:t>#3 - If the music lyrics add content to the story, e.g., TV theme songs or when a character puts on a song and dances to it. You need to include the music note symbol. E.g., “♪ We will, we will, rock you”</a:t>
            </a:r>
          </a:p>
          <a:p>
            <a:pPr lvl="0" algn="l">
              <a:defRPr sz="4300"/>
            </a:pPr>
            <a:endParaRPr lang="en-US" dirty="0"/>
          </a:p>
          <a:p>
            <a:pPr marL="851296" indent="-597296">
              <a:defRPr sz="4300"/>
            </a:pPr>
            <a:endParaRPr lang="en-US" sz="1600" dirty="0"/>
          </a:p>
          <a:p>
            <a:endParaRPr lang="en-US" dirty="0"/>
          </a:p>
        </p:txBody>
      </p:sp>
    </p:spTree>
    <p:extLst>
      <p:ext uri="{BB962C8B-B14F-4D97-AF65-F5344CB8AC3E}">
        <p14:creationId xmlns:p14="http://schemas.microsoft.com/office/powerpoint/2010/main" val="3204890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If the speaker CANNOT be visually identified or Multiple people are shown on-screen and the viewer can’t tell who is speaking, identify the speaker with a speaker ID.</a:t>
            </a:r>
            <a:endParaRPr lang="en-US" dirty="0"/>
          </a:p>
        </p:txBody>
      </p:sp>
    </p:spTree>
    <p:extLst>
      <p:ext uri="{BB962C8B-B14F-4D97-AF65-F5344CB8AC3E}">
        <p14:creationId xmlns:p14="http://schemas.microsoft.com/office/powerpoint/2010/main" val="408153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If the speaker CANNOT be visually identified or Multiple people are shown on-screen and the viewer can’t tell who is speaking, identify the speaker with a speaker ID.</a:t>
            </a:r>
            <a:endParaRPr lang="en-US" dirty="0"/>
          </a:p>
        </p:txBody>
      </p:sp>
    </p:spTree>
    <p:extLst>
      <p:ext uri="{BB962C8B-B14F-4D97-AF65-F5344CB8AC3E}">
        <p14:creationId xmlns:p14="http://schemas.microsoft.com/office/powerpoint/2010/main" val="1349618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a:spLocks noGrp="1"/>
          </p:cNvSpPr>
          <p:nvPr>
            <p:ph type="title"/>
          </p:nvPr>
        </p:nvSpPr>
        <p:spPr>
          <a:xfrm>
            <a:off x="990600" y="1282700"/>
            <a:ext cx="8178800" cy="2578100"/>
          </a:xfrm>
          <a:prstGeom prst="rect">
            <a:avLst/>
          </a:prstGeom>
        </p:spPr>
        <p:txBody>
          <a:bodyPr anchor="b"/>
          <a:lstStyle/>
          <a:p>
            <a:r>
              <a:t>Title Text</a:t>
            </a:r>
          </a:p>
        </p:txBody>
      </p:sp>
      <p:sp>
        <p:nvSpPr>
          <p:cNvPr id="12" name="Body Level One…"/>
          <p:cNvSpPr>
            <a:spLocks noGrp="1"/>
          </p:cNvSpPr>
          <p:nvPr>
            <p:ph type="body" sz="quarter" idx="1"/>
          </p:nvPr>
        </p:nvSpPr>
        <p:spPr>
          <a:xfrm>
            <a:off x="990600" y="3924300"/>
            <a:ext cx="8178800" cy="889000"/>
          </a:xfrm>
          <a:prstGeom prst="rect">
            <a:avLst/>
          </a:prstGeom>
        </p:spPr>
        <p:txBody>
          <a:bodyPr anchor="t"/>
          <a:lstStyle>
            <a:lvl1pPr marL="0" indent="0" algn="ctr">
              <a:spcBef>
                <a:spcPts val="0"/>
              </a:spcBef>
              <a:buSzTx/>
              <a:buNone/>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87" name="Image"/>
          <p:cNvSpPr>
            <a:spLocks noGrp="1"/>
          </p:cNvSpPr>
          <p:nvPr>
            <p:ph type="pic" sz="half" idx="13"/>
          </p:nvPr>
        </p:nvSpPr>
        <p:spPr>
          <a:xfrm>
            <a:off x="5257800" y="1193800"/>
            <a:ext cx="3911600" cy="5219700"/>
          </a:xfrm>
          <a:prstGeom prst="rect">
            <a:avLst/>
          </a:prstGeom>
        </p:spPr>
        <p:txBody>
          <a:bodyPr lIns="91439" tIns="45719" rIns="91439" bIns="45719" anchor="t"/>
          <a:lstStyle/>
          <a:p>
            <a:endParaRPr/>
          </a:p>
        </p:txBody>
      </p:sp>
      <p:sp>
        <p:nvSpPr>
          <p:cNvPr id="88" name="Title Text"/>
          <p:cNvSpPr>
            <a:spLocks noGrp="1"/>
          </p:cNvSpPr>
          <p:nvPr>
            <p:ph type="title"/>
          </p:nvPr>
        </p:nvSpPr>
        <p:spPr>
          <a:xfrm>
            <a:off x="495300" y="1193800"/>
            <a:ext cx="4584700" cy="2578100"/>
          </a:xfrm>
          <a:prstGeom prst="rect">
            <a:avLst/>
          </a:prstGeom>
        </p:spPr>
        <p:txBody>
          <a:bodyPr anchor="b"/>
          <a:lstStyle>
            <a:lvl1pPr>
              <a:defRPr sz="5400"/>
            </a:lvl1pPr>
          </a:lstStyle>
          <a:p>
            <a:r>
              <a:t>Title Text</a:t>
            </a:r>
          </a:p>
        </p:txBody>
      </p:sp>
      <p:sp>
        <p:nvSpPr>
          <p:cNvPr id="89" name="Body Level One…"/>
          <p:cNvSpPr>
            <a:spLocks noGrp="1"/>
          </p:cNvSpPr>
          <p:nvPr>
            <p:ph type="body" sz="quarter" idx="1"/>
          </p:nvPr>
        </p:nvSpPr>
        <p:spPr>
          <a:xfrm>
            <a:off x="495300" y="3835400"/>
            <a:ext cx="4584700" cy="2578100"/>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Vertical Reflection">
    <p:spTree>
      <p:nvGrpSpPr>
        <p:cNvPr id="1" name=""/>
        <p:cNvGrpSpPr/>
        <p:nvPr/>
      </p:nvGrpSpPr>
      <p:grpSpPr>
        <a:xfrm>
          <a:off x="0" y="0"/>
          <a:ext cx="0" cy="0"/>
          <a:chOff x="0" y="0"/>
          <a:chExt cx="0" cy="0"/>
        </a:xfrm>
      </p:grpSpPr>
      <p:sp>
        <p:nvSpPr>
          <p:cNvPr id="97" name="Image"/>
          <p:cNvSpPr>
            <a:spLocks noGrp="1"/>
          </p:cNvSpPr>
          <p:nvPr>
            <p:ph type="pic" sz="half" idx="13"/>
          </p:nvPr>
        </p:nvSpPr>
        <p:spPr>
          <a:xfrm>
            <a:off x="5473700" y="1193800"/>
            <a:ext cx="3467100" cy="4626553"/>
          </a:xfrm>
          <a:prstGeom prst="rect">
            <a:avLst/>
          </a:prstGeom>
          <a:effectLst>
            <a:reflection stA="50000" endPos="40000" dir="5400000" sy="-100000" algn="bl" rotWithShape="0"/>
          </a:effectLst>
        </p:spPr>
        <p:txBody>
          <a:bodyPr lIns="91439" tIns="45719" rIns="91439" bIns="45719" anchor="t"/>
          <a:lstStyle/>
          <a:p>
            <a:endParaRPr/>
          </a:p>
        </p:txBody>
      </p:sp>
      <p:sp>
        <p:nvSpPr>
          <p:cNvPr id="98" name="Title Text"/>
          <p:cNvSpPr>
            <a:spLocks noGrp="1"/>
          </p:cNvSpPr>
          <p:nvPr>
            <p:ph type="title"/>
          </p:nvPr>
        </p:nvSpPr>
        <p:spPr>
          <a:xfrm>
            <a:off x="495300" y="1193800"/>
            <a:ext cx="4584700" cy="2578100"/>
          </a:xfrm>
          <a:prstGeom prst="rect">
            <a:avLst/>
          </a:prstGeom>
        </p:spPr>
        <p:txBody>
          <a:bodyPr anchor="b"/>
          <a:lstStyle>
            <a:lvl1pPr>
              <a:defRPr sz="5400"/>
            </a:lvl1pPr>
          </a:lstStyle>
          <a:p>
            <a:r>
              <a:t>Title Text</a:t>
            </a:r>
          </a:p>
        </p:txBody>
      </p:sp>
      <p:sp>
        <p:nvSpPr>
          <p:cNvPr id="99" name="Body Level One…"/>
          <p:cNvSpPr>
            <a:spLocks noGrp="1"/>
          </p:cNvSpPr>
          <p:nvPr>
            <p:ph type="body" sz="quarter" idx="1"/>
          </p:nvPr>
        </p:nvSpPr>
        <p:spPr>
          <a:xfrm>
            <a:off x="495300" y="3835400"/>
            <a:ext cx="4584700" cy="2578100"/>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sp>
        <p:nvSpPr>
          <p:cNvPr id="100"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07" name="Image"/>
          <p:cNvSpPr>
            <a:spLocks noGrp="1"/>
          </p:cNvSpPr>
          <p:nvPr>
            <p:ph type="pic" sz="quarter" idx="13"/>
          </p:nvPr>
        </p:nvSpPr>
        <p:spPr>
          <a:xfrm>
            <a:off x="5537200" y="2159000"/>
            <a:ext cx="3352800" cy="4474029"/>
          </a:xfrm>
          <a:prstGeom prst="rect">
            <a:avLst/>
          </a:prstGeom>
        </p:spPr>
        <p:txBody>
          <a:bodyPr lIns="91439" tIns="45719" rIns="91439" bIns="45719" anchor="t"/>
          <a:lstStyle/>
          <a:p>
            <a:endParaRPr/>
          </a:p>
        </p:txBody>
      </p:sp>
      <p:sp>
        <p:nvSpPr>
          <p:cNvPr id="108" name="Title Text"/>
          <p:cNvSpPr>
            <a:spLocks noGrp="1"/>
          </p:cNvSpPr>
          <p:nvPr>
            <p:ph type="title"/>
          </p:nvPr>
        </p:nvSpPr>
        <p:spPr>
          <a:prstGeom prst="rect">
            <a:avLst/>
          </a:prstGeom>
        </p:spPr>
        <p:txBody>
          <a:bodyPr/>
          <a:lstStyle/>
          <a:p>
            <a:r>
              <a:t>Title Text</a:t>
            </a:r>
          </a:p>
        </p:txBody>
      </p:sp>
      <p:sp>
        <p:nvSpPr>
          <p:cNvPr id="109" name="Body Level One…"/>
          <p:cNvSpPr>
            <a:spLocks noGrp="1"/>
          </p:cNvSpPr>
          <p:nvPr>
            <p:ph type="body" sz="half" idx="1"/>
          </p:nvPr>
        </p:nvSpPr>
        <p:spPr>
          <a:xfrm>
            <a:off x="990600" y="2159000"/>
            <a:ext cx="3937000" cy="4470400"/>
          </a:xfrm>
          <a:prstGeom prst="rect">
            <a:avLst/>
          </a:prstGeom>
        </p:spPr>
        <p:txBody>
          <a:bodyPr/>
          <a:lstStyle>
            <a:lvl1pPr marL="640422" indent="-386422">
              <a:spcBef>
                <a:spcPts val="3000"/>
              </a:spcBef>
              <a:defRPr sz="2400"/>
            </a:lvl1pPr>
            <a:lvl2pPr marL="983322" indent="-386422">
              <a:spcBef>
                <a:spcPts val="3000"/>
              </a:spcBef>
              <a:defRPr sz="2400"/>
            </a:lvl2pPr>
            <a:lvl3pPr marL="1326222" indent="-386422">
              <a:spcBef>
                <a:spcPts val="3000"/>
              </a:spcBef>
              <a:defRPr sz="2400"/>
            </a:lvl3pPr>
            <a:lvl4pPr marL="1681822" indent="-386422">
              <a:spcBef>
                <a:spcPts val="3000"/>
              </a:spcBef>
              <a:defRPr sz="2400"/>
            </a:lvl4pPr>
            <a:lvl5pPr marL="2024722" indent="-386422">
              <a:spcBef>
                <a:spcPts val="3000"/>
              </a:spcBef>
              <a:defRPr sz="2400"/>
            </a:lvl5pPr>
          </a:lstStyle>
          <a:p>
            <a:r>
              <a:t>Body Level One</a:t>
            </a:r>
          </a:p>
          <a:p>
            <a:pPr lvl="1"/>
            <a:r>
              <a:t>Body Level Two</a:t>
            </a:r>
          </a:p>
          <a:p>
            <a:pPr lvl="2"/>
            <a:r>
              <a:t>Body Level Three</a:t>
            </a:r>
          </a:p>
          <a:p>
            <a:pPr lvl="3"/>
            <a:r>
              <a:t>Body Level Four</a:t>
            </a:r>
          </a:p>
          <a:p>
            <a:pPr lvl="4"/>
            <a:r>
              <a:t>Body Level Five</a:t>
            </a:r>
          </a:p>
        </p:txBody>
      </p:sp>
      <p:sp>
        <p:nvSpPr>
          <p:cNvPr id="110"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117" name="Title Text"/>
          <p:cNvSpPr>
            <a:spLocks noGrp="1"/>
          </p:cNvSpPr>
          <p:nvPr>
            <p:ph type="title"/>
          </p:nvPr>
        </p:nvSpPr>
        <p:spPr>
          <a:prstGeom prst="rect">
            <a:avLst/>
          </a:prstGeom>
        </p:spPr>
        <p:txBody>
          <a:bodyPr/>
          <a:lstStyle/>
          <a:p>
            <a:r>
              <a:t>Title Text</a:t>
            </a:r>
          </a:p>
        </p:txBody>
      </p:sp>
      <p:sp>
        <p:nvSpPr>
          <p:cNvPr id="118" name="Body Level One…"/>
          <p:cNvSpPr>
            <a:spLocks noGrp="1"/>
          </p:cNvSpPr>
          <p:nvPr>
            <p:ph type="body" sz="half" idx="1"/>
          </p:nvPr>
        </p:nvSpPr>
        <p:spPr>
          <a:xfrm>
            <a:off x="990600" y="2159000"/>
            <a:ext cx="3937000" cy="4470400"/>
          </a:xfrm>
          <a:prstGeom prst="rect">
            <a:avLst/>
          </a:prstGeom>
        </p:spPr>
        <p:txBody>
          <a:bodyPr/>
          <a:lstStyle>
            <a:lvl1pPr marL="640422" indent="-386422">
              <a:spcBef>
                <a:spcPts val="3000"/>
              </a:spcBef>
              <a:defRPr sz="2400"/>
            </a:lvl1pPr>
            <a:lvl2pPr marL="983322" indent="-386422">
              <a:spcBef>
                <a:spcPts val="3000"/>
              </a:spcBef>
              <a:defRPr sz="2400"/>
            </a:lvl2pPr>
            <a:lvl3pPr marL="1326222" indent="-386422">
              <a:spcBef>
                <a:spcPts val="3000"/>
              </a:spcBef>
              <a:defRPr sz="2400"/>
            </a:lvl3pPr>
            <a:lvl4pPr marL="1681822" indent="-386422">
              <a:spcBef>
                <a:spcPts val="3000"/>
              </a:spcBef>
              <a:defRPr sz="2400"/>
            </a:lvl4pPr>
            <a:lvl5pPr marL="2024722" indent="-386422">
              <a:spcBef>
                <a:spcPts val="3000"/>
              </a:spcBef>
              <a:defRPr sz="2400"/>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26" name="Title Text"/>
          <p:cNvSpPr>
            <a:spLocks noGrp="1"/>
          </p:cNvSpPr>
          <p:nvPr>
            <p:ph type="title"/>
          </p:nvPr>
        </p:nvSpPr>
        <p:spPr>
          <a:prstGeom prst="rect">
            <a:avLst/>
          </a:prstGeom>
        </p:spPr>
        <p:txBody>
          <a:bodyPr/>
          <a:lstStyle/>
          <a:p>
            <a:r>
              <a:t>Title Text</a:t>
            </a:r>
          </a:p>
        </p:txBody>
      </p:sp>
      <p:sp>
        <p:nvSpPr>
          <p:cNvPr id="127" name="Body Level One…"/>
          <p:cNvSpPr>
            <a:spLocks noGrp="1"/>
          </p:cNvSpPr>
          <p:nvPr>
            <p:ph type="body" sz="quarter" idx="1"/>
          </p:nvPr>
        </p:nvSpPr>
        <p:spPr>
          <a:xfrm>
            <a:off x="6070600" y="2159000"/>
            <a:ext cx="3098800" cy="4470400"/>
          </a:xfrm>
          <a:prstGeom prst="rect">
            <a:avLst/>
          </a:prstGeom>
        </p:spPr>
        <p:txBody>
          <a:bodyPr/>
          <a:lstStyle>
            <a:lvl1pPr marL="640422" indent="-386422">
              <a:spcBef>
                <a:spcPts val="3000"/>
              </a:spcBef>
              <a:defRPr sz="2400"/>
            </a:lvl1pPr>
            <a:lvl2pPr marL="983322" indent="-386422">
              <a:spcBef>
                <a:spcPts val="3000"/>
              </a:spcBef>
              <a:defRPr sz="2400"/>
            </a:lvl2pPr>
            <a:lvl3pPr marL="1326222" indent="-386422">
              <a:spcBef>
                <a:spcPts val="3000"/>
              </a:spcBef>
              <a:defRPr sz="2400"/>
            </a:lvl3pPr>
            <a:lvl4pPr marL="1681822" indent="-386422">
              <a:spcBef>
                <a:spcPts val="3000"/>
              </a:spcBef>
              <a:defRPr sz="2400"/>
            </a:lvl4pPr>
            <a:lvl5pPr marL="2024722" indent="-386422">
              <a:spcBef>
                <a:spcPts val="3000"/>
              </a:spcBef>
              <a:defRPr sz="2400"/>
            </a:lvl5pPr>
          </a:lstStyle>
          <a:p>
            <a:r>
              <a:t>Body Level One</a:t>
            </a:r>
          </a:p>
          <a:p>
            <a:pPr lvl="1"/>
            <a:r>
              <a:t>Body Level Two</a:t>
            </a:r>
          </a:p>
          <a:p>
            <a:pPr lvl="2"/>
            <a:r>
              <a:t>Body Level Three</a:t>
            </a:r>
          </a:p>
          <a:p>
            <a:pPr lvl="3"/>
            <a:r>
              <a:t>Body Level Four</a:t>
            </a:r>
          </a:p>
          <a:p>
            <a:pPr lvl="4"/>
            <a:r>
              <a:t>Body Level Five</a:t>
            </a:r>
          </a:p>
        </p:txBody>
      </p:sp>
      <p:sp>
        <p:nvSpPr>
          <p:cNvPr id="128"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xfrm>
            <a:off x="990600" y="2159000"/>
            <a:ext cx="8178800" cy="4470400"/>
          </a:xfrm>
          <a:prstGeom prst="rect">
            <a:avLst/>
          </a:prstGeom>
        </p:spPr>
        <p:txBody>
          <a:bodyPr/>
          <a:lstStyle>
            <a:lvl1pPr>
              <a:spcBef>
                <a:spcPts val="1800"/>
              </a:spcBef>
            </a:lvl1pPr>
            <a:lvl2pPr>
              <a:spcBef>
                <a:spcPts val="1800"/>
              </a:spcBef>
            </a:lvl2pPr>
            <a:lvl3pPr>
              <a:spcBef>
                <a:spcPts val="1800"/>
              </a:spcBef>
            </a:lvl3pPr>
            <a:lvl4pPr>
              <a:spcBef>
                <a:spcPts val="1800"/>
              </a:spcBef>
            </a:lvl4pPr>
            <a:lvl5pPr>
              <a:spcBef>
                <a:spcPts val="1800"/>
              </a:spcBef>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29" name="Title Text"/>
          <p:cNvSpPr>
            <a:spLocks noGrp="1"/>
          </p:cNvSpPr>
          <p:nvPr>
            <p:ph type="title"/>
          </p:nvPr>
        </p:nvSpPr>
        <p:spPr>
          <a:prstGeom prst="rect">
            <a:avLst/>
          </a:prstGeom>
        </p:spPr>
        <p:txBody>
          <a:bodyPr/>
          <a:lstStyle/>
          <a:p>
            <a:r>
              <a:t>Title Text</a:t>
            </a:r>
          </a:p>
        </p:txBody>
      </p:sp>
      <p:sp>
        <p:nvSpPr>
          <p:cNvPr id="30" name="Body Level One…"/>
          <p:cNvSpPr>
            <a:spLocks noGrp="1"/>
          </p:cNvSpPr>
          <p:nvPr>
            <p:ph type="body" idx="1"/>
          </p:nvPr>
        </p:nvSpPr>
        <p:spPr>
          <a:xfrm>
            <a:off x="990600" y="2159000"/>
            <a:ext cx="8178800" cy="4470400"/>
          </a:xfrm>
          <a:prstGeom prst="rect">
            <a:avLst/>
          </a:prstGeom>
        </p:spPr>
        <p:txBody>
          <a:bodyPr numCol="2" spcCol="408940" anchor="t"/>
          <a:lstStyle>
            <a:lvl1pPr marL="640422" indent="-386422">
              <a:spcBef>
                <a:spcPts val="3000"/>
              </a:spcBef>
              <a:defRPr sz="2400"/>
            </a:lvl1pPr>
            <a:lvl2pPr marL="983322" indent="-386422">
              <a:spcBef>
                <a:spcPts val="3000"/>
              </a:spcBef>
              <a:defRPr sz="2400"/>
            </a:lvl2pPr>
            <a:lvl3pPr marL="1326222" indent="-386422">
              <a:spcBef>
                <a:spcPts val="3000"/>
              </a:spcBef>
              <a:defRPr sz="2400"/>
            </a:lvl3pPr>
            <a:lvl4pPr marL="1681822" indent="-386422">
              <a:spcBef>
                <a:spcPts val="3000"/>
              </a:spcBef>
              <a:defRPr sz="2400"/>
            </a:lvl4pPr>
            <a:lvl5pPr marL="2024722" indent="-386422">
              <a:spcBef>
                <a:spcPts val="3000"/>
              </a:spcBef>
              <a:defRPr sz="240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8"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9"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6"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3" name="Title Text"/>
          <p:cNvSpPr>
            <a:spLocks noGrp="1"/>
          </p:cNvSpPr>
          <p:nvPr>
            <p:ph type="title"/>
          </p:nvPr>
        </p:nvSpPr>
        <p:spPr>
          <a:prstGeom prst="rect">
            <a:avLst/>
          </a:prstGeom>
        </p:spPr>
        <p:txBody>
          <a:bodyPr/>
          <a:lstStyle/>
          <a:p>
            <a:r>
              <a:t>Title Text</a:t>
            </a:r>
          </a:p>
        </p:txBody>
      </p:sp>
      <p:sp>
        <p:nvSpPr>
          <p:cNvPr id="54"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61" name="Title Text"/>
          <p:cNvSpPr>
            <a:spLocks noGrp="1"/>
          </p:cNvSpPr>
          <p:nvPr>
            <p:ph type="title"/>
          </p:nvPr>
        </p:nvSpPr>
        <p:spPr>
          <a:xfrm>
            <a:off x="990600" y="2324100"/>
            <a:ext cx="8178800" cy="2971800"/>
          </a:xfrm>
          <a:prstGeom prst="rect">
            <a:avLst/>
          </a:prstGeom>
        </p:spPr>
        <p:txBody>
          <a:bodyPr/>
          <a:lstStyle/>
          <a:p>
            <a:r>
              <a:t>Title Text</a:t>
            </a:r>
          </a:p>
        </p:txBody>
      </p:sp>
      <p:sp>
        <p:nvSpPr>
          <p:cNvPr id="62"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69" name="Image"/>
          <p:cNvSpPr>
            <a:spLocks noGrp="1"/>
          </p:cNvSpPr>
          <p:nvPr>
            <p:ph type="pic" sz="half" idx="13"/>
          </p:nvPr>
        </p:nvSpPr>
        <p:spPr>
          <a:xfrm>
            <a:off x="2489200" y="1079500"/>
            <a:ext cx="5181600" cy="3886200"/>
          </a:xfrm>
          <a:prstGeom prst="rect">
            <a:avLst/>
          </a:prstGeom>
        </p:spPr>
        <p:txBody>
          <a:bodyPr lIns="91439" tIns="45719" rIns="91439" bIns="45719" anchor="t"/>
          <a:lstStyle/>
          <a:p>
            <a:endParaRPr/>
          </a:p>
        </p:txBody>
      </p:sp>
      <p:sp>
        <p:nvSpPr>
          <p:cNvPr id="70" name="Title Text"/>
          <p:cNvSpPr>
            <a:spLocks noGrp="1"/>
          </p:cNvSpPr>
          <p:nvPr>
            <p:ph type="title"/>
          </p:nvPr>
        </p:nvSpPr>
        <p:spPr>
          <a:xfrm>
            <a:off x="990600" y="5753100"/>
            <a:ext cx="8178800" cy="1333500"/>
          </a:xfrm>
          <a:prstGeom prst="rect">
            <a:avLst/>
          </a:prstGeom>
        </p:spPr>
        <p:txBody>
          <a:bodyPr/>
          <a:lstStyle/>
          <a:p>
            <a:r>
              <a:t>Title Text</a:t>
            </a:r>
          </a:p>
        </p:txBody>
      </p:sp>
      <p:sp>
        <p:nvSpPr>
          <p:cNvPr id="71"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Horizontal Reflection">
    <p:spTree>
      <p:nvGrpSpPr>
        <p:cNvPr id="1" name=""/>
        <p:cNvGrpSpPr/>
        <p:nvPr/>
      </p:nvGrpSpPr>
      <p:grpSpPr>
        <a:xfrm>
          <a:off x="0" y="0"/>
          <a:ext cx="0" cy="0"/>
          <a:chOff x="0" y="0"/>
          <a:chExt cx="0" cy="0"/>
        </a:xfrm>
      </p:grpSpPr>
      <p:sp>
        <p:nvSpPr>
          <p:cNvPr id="78" name="Image"/>
          <p:cNvSpPr>
            <a:spLocks noGrp="1"/>
          </p:cNvSpPr>
          <p:nvPr>
            <p:ph type="pic" sz="half" idx="13"/>
          </p:nvPr>
        </p:nvSpPr>
        <p:spPr>
          <a:xfrm>
            <a:off x="2489200" y="1079500"/>
            <a:ext cx="5181600" cy="3886200"/>
          </a:xfrm>
          <a:prstGeom prst="rect">
            <a:avLst/>
          </a:prstGeom>
          <a:effectLst>
            <a:reflection stA="50000" endPos="40000" dir="5400000" sy="-100000" algn="bl" rotWithShape="0"/>
          </a:effectLst>
        </p:spPr>
        <p:txBody>
          <a:bodyPr lIns="91439" tIns="45719" rIns="91439" bIns="45719" anchor="t"/>
          <a:lstStyle/>
          <a:p>
            <a:endParaRPr/>
          </a:p>
        </p:txBody>
      </p:sp>
      <p:sp>
        <p:nvSpPr>
          <p:cNvPr id="79" name="Title Text"/>
          <p:cNvSpPr>
            <a:spLocks noGrp="1"/>
          </p:cNvSpPr>
          <p:nvPr>
            <p:ph type="title"/>
          </p:nvPr>
        </p:nvSpPr>
        <p:spPr>
          <a:xfrm>
            <a:off x="990600" y="5753100"/>
            <a:ext cx="8178800" cy="1333500"/>
          </a:xfrm>
          <a:prstGeom prst="rect">
            <a:avLst/>
          </a:prstGeom>
        </p:spPr>
        <p:txBody>
          <a:bodyPr/>
          <a:lstStyle/>
          <a:p>
            <a:r>
              <a:t>Title Text</a:t>
            </a:r>
          </a:p>
        </p:txBody>
      </p:sp>
      <p:sp>
        <p:nvSpPr>
          <p:cNvPr id="80"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Body Level One…"/>
          <p:cNvSpPr>
            <a:spLocks noGrp="1"/>
          </p:cNvSpPr>
          <p:nvPr>
            <p:ph type="body" idx="1"/>
          </p:nvPr>
        </p:nvSpPr>
        <p:spPr>
          <a:xfrm>
            <a:off x="990600" y="990600"/>
            <a:ext cx="8178800" cy="56388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lstStyle/>
          <a:p>
            <a:r>
              <a:t>Body Level One</a:t>
            </a:r>
          </a:p>
          <a:p>
            <a:pPr lvl="1"/>
            <a:r>
              <a:t>Body Level Two</a:t>
            </a:r>
          </a:p>
          <a:p>
            <a:pPr lvl="2"/>
            <a:r>
              <a:t>Body Level Three</a:t>
            </a:r>
          </a:p>
          <a:p>
            <a:pPr lvl="3"/>
            <a:r>
              <a:t>Body Level Four</a:t>
            </a:r>
          </a:p>
          <a:p>
            <a:pPr lvl="4"/>
            <a:r>
              <a:t>Body Level Five</a:t>
            </a:r>
          </a:p>
        </p:txBody>
      </p:sp>
      <p:sp>
        <p:nvSpPr>
          <p:cNvPr id="3" name="Title Text"/>
          <p:cNvSpPr>
            <a:spLocks noGrp="1"/>
          </p:cNvSpPr>
          <p:nvPr>
            <p:ph type="title"/>
          </p:nvPr>
        </p:nvSpPr>
        <p:spPr>
          <a:xfrm>
            <a:off x="990600" y="203200"/>
            <a:ext cx="8178800" cy="1905000"/>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lstStyle/>
          <a:p>
            <a:r>
              <a:t>Title Text</a:t>
            </a:r>
          </a:p>
        </p:txBody>
      </p:sp>
      <p:sp>
        <p:nvSpPr>
          <p:cNvPr id="4" name="Slide Number"/>
          <p:cNvSpPr>
            <a:spLocks noGrp="1"/>
          </p:cNvSpPr>
          <p:nvPr>
            <p:ph type="sldNum" sz="quarter" idx="2"/>
          </p:nvPr>
        </p:nvSpPr>
        <p:spPr>
          <a:xfrm>
            <a:off x="4940300" y="7251700"/>
            <a:ext cx="266700" cy="279400"/>
          </a:xfrm>
          <a:prstGeom prst="rect">
            <a:avLst/>
          </a:prstGeom>
          <a:ln w="12700">
            <a:miter lim="400000"/>
          </a:ln>
        </p:spPr>
        <p:txBody>
          <a:bodyPr wrap="none" lIns="38100" tIns="38100" rIns="38100" bIns="38100">
            <a:spAutoFit/>
          </a:bodyPr>
          <a:lstStyle>
            <a:lvl1pPr>
              <a:defRPr sz="14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457200" rtl="0" latinLnBrk="0">
        <a:lnSpc>
          <a:spcPct val="100000"/>
        </a:lnSpc>
        <a:spcBef>
          <a:spcPts val="0"/>
        </a:spcBef>
        <a:spcAft>
          <a:spcPts val="0"/>
        </a:spcAft>
        <a:buClrTx/>
        <a:buSzTx/>
        <a:buFontTx/>
        <a:buNone/>
        <a:tabLst/>
        <a:defRPr sz="6400" b="0" i="0" u="none" strike="noStrike" cap="none" spc="0" baseline="0">
          <a:ln>
            <a:noFill/>
          </a:ln>
          <a:solidFill>
            <a:srgbClr val="FFFFFF"/>
          </a:solidFill>
          <a:uFillTx/>
          <a:latin typeface="+mn-lt"/>
          <a:ea typeface="+mn-ea"/>
          <a:cs typeface="+mn-cs"/>
          <a:sym typeface="Gill Sans"/>
        </a:defRPr>
      </a:lvl1pPr>
      <a:lvl2pPr marL="0" marR="0" indent="2286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FFFFFF"/>
          </a:solidFill>
          <a:uFillTx/>
          <a:latin typeface="+mn-lt"/>
          <a:ea typeface="+mn-ea"/>
          <a:cs typeface="+mn-cs"/>
          <a:sym typeface="Gill Sans"/>
        </a:defRPr>
      </a:lvl2pPr>
      <a:lvl3pPr marL="0" marR="0" indent="4572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FFFFFF"/>
          </a:solidFill>
          <a:uFillTx/>
          <a:latin typeface="+mn-lt"/>
          <a:ea typeface="+mn-ea"/>
          <a:cs typeface="+mn-cs"/>
          <a:sym typeface="Gill Sans"/>
        </a:defRPr>
      </a:lvl3pPr>
      <a:lvl4pPr marL="0" marR="0" indent="6858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FFFFFF"/>
          </a:solidFill>
          <a:uFillTx/>
          <a:latin typeface="+mn-lt"/>
          <a:ea typeface="+mn-ea"/>
          <a:cs typeface="+mn-cs"/>
          <a:sym typeface="Gill Sans"/>
        </a:defRPr>
      </a:lvl4pPr>
      <a:lvl5pPr marL="0" marR="0" indent="9144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FFFFFF"/>
          </a:solidFill>
          <a:uFillTx/>
          <a:latin typeface="+mn-lt"/>
          <a:ea typeface="+mn-ea"/>
          <a:cs typeface="+mn-cs"/>
          <a:sym typeface="Gill Sans"/>
        </a:defRPr>
      </a:lvl5pPr>
      <a:lvl6pPr marL="0" marR="0" indent="11430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FFFFFF"/>
          </a:solidFill>
          <a:uFillTx/>
          <a:latin typeface="+mn-lt"/>
          <a:ea typeface="+mn-ea"/>
          <a:cs typeface="+mn-cs"/>
          <a:sym typeface="Gill Sans"/>
        </a:defRPr>
      </a:lvl6pPr>
      <a:lvl7pPr marL="0" marR="0" indent="13716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FFFFFF"/>
          </a:solidFill>
          <a:uFillTx/>
          <a:latin typeface="+mn-lt"/>
          <a:ea typeface="+mn-ea"/>
          <a:cs typeface="+mn-cs"/>
          <a:sym typeface="Gill Sans"/>
        </a:defRPr>
      </a:lvl7pPr>
      <a:lvl8pPr marL="0" marR="0" indent="16002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FFFFFF"/>
          </a:solidFill>
          <a:uFillTx/>
          <a:latin typeface="+mn-lt"/>
          <a:ea typeface="+mn-ea"/>
          <a:cs typeface="+mn-cs"/>
          <a:sym typeface="Gill Sans"/>
        </a:defRPr>
      </a:lvl8pPr>
      <a:lvl9pPr marL="0" marR="0" indent="18288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FFFFFF"/>
          </a:solidFill>
          <a:uFillTx/>
          <a:latin typeface="+mn-lt"/>
          <a:ea typeface="+mn-ea"/>
          <a:cs typeface="+mn-cs"/>
          <a:sym typeface="Gill Sans"/>
        </a:defRPr>
      </a:lvl9pPr>
    </p:titleStyle>
    <p:bodyStyle>
      <a:lvl1pPr marL="698500" marR="0" indent="-444500" algn="l" defTabSz="457200" rtl="0" latinLnBrk="0">
        <a:lnSpc>
          <a:spcPct val="100000"/>
        </a:lnSpc>
        <a:spcBef>
          <a:spcPts val="3700"/>
        </a:spcBef>
        <a:spcAft>
          <a:spcPts val="0"/>
        </a:spcAft>
        <a:buClrTx/>
        <a:buSzPct val="171000"/>
        <a:buFontTx/>
        <a:buChar char="•"/>
        <a:tabLst/>
        <a:defRPr sz="3200" b="0" i="0" u="none" strike="noStrike" cap="none" spc="0" baseline="0">
          <a:ln>
            <a:noFill/>
          </a:ln>
          <a:solidFill>
            <a:srgbClr val="FFFFFF"/>
          </a:solidFill>
          <a:uFillTx/>
          <a:latin typeface="+mn-lt"/>
          <a:ea typeface="+mn-ea"/>
          <a:cs typeface="+mn-cs"/>
          <a:sym typeface="Gill Sans"/>
        </a:defRPr>
      </a:lvl1pPr>
      <a:lvl2pPr marL="1041400" marR="0" indent="-444500" algn="l" defTabSz="457200" rtl="0" latinLnBrk="0">
        <a:lnSpc>
          <a:spcPct val="100000"/>
        </a:lnSpc>
        <a:spcBef>
          <a:spcPts val="3700"/>
        </a:spcBef>
        <a:spcAft>
          <a:spcPts val="0"/>
        </a:spcAft>
        <a:buClrTx/>
        <a:buSzPct val="171000"/>
        <a:buFontTx/>
        <a:buChar char="•"/>
        <a:tabLst/>
        <a:defRPr sz="3200" b="0" i="0" u="none" strike="noStrike" cap="none" spc="0" baseline="0">
          <a:ln>
            <a:noFill/>
          </a:ln>
          <a:solidFill>
            <a:srgbClr val="FFFFFF"/>
          </a:solidFill>
          <a:uFillTx/>
          <a:latin typeface="+mn-lt"/>
          <a:ea typeface="+mn-ea"/>
          <a:cs typeface="+mn-cs"/>
          <a:sym typeface="Gill Sans"/>
        </a:defRPr>
      </a:lvl2pPr>
      <a:lvl3pPr marL="1384300" marR="0" indent="-444500" algn="l" defTabSz="457200" rtl="0" latinLnBrk="0">
        <a:lnSpc>
          <a:spcPct val="100000"/>
        </a:lnSpc>
        <a:spcBef>
          <a:spcPts val="3700"/>
        </a:spcBef>
        <a:spcAft>
          <a:spcPts val="0"/>
        </a:spcAft>
        <a:buClrTx/>
        <a:buSzPct val="171000"/>
        <a:buFontTx/>
        <a:buChar char="•"/>
        <a:tabLst/>
        <a:defRPr sz="3200" b="0" i="0" u="none" strike="noStrike" cap="none" spc="0" baseline="0">
          <a:ln>
            <a:noFill/>
          </a:ln>
          <a:solidFill>
            <a:srgbClr val="FFFFFF"/>
          </a:solidFill>
          <a:uFillTx/>
          <a:latin typeface="+mn-lt"/>
          <a:ea typeface="+mn-ea"/>
          <a:cs typeface="+mn-cs"/>
          <a:sym typeface="Gill Sans"/>
        </a:defRPr>
      </a:lvl3pPr>
      <a:lvl4pPr marL="1739900" marR="0" indent="-444500" algn="l" defTabSz="457200" rtl="0" latinLnBrk="0">
        <a:lnSpc>
          <a:spcPct val="100000"/>
        </a:lnSpc>
        <a:spcBef>
          <a:spcPts val="3700"/>
        </a:spcBef>
        <a:spcAft>
          <a:spcPts val="0"/>
        </a:spcAft>
        <a:buClrTx/>
        <a:buSzPct val="171000"/>
        <a:buFontTx/>
        <a:buChar char="•"/>
        <a:tabLst/>
        <a:defRPr sz="3200" b="0" i="0" u="none" strike="noStrike" cap="none" spc="0" baseline="0">
          <a:ln>
            <a:noFill/>
          </a:ln>
          <a:solidFill>
            <a:srgbClr val="FFFFFF"/>
          </a:solidFill>
          <a:uFillTx/>
          <a:latin typeface="+mn-lt"/>
          <a:ea typeface="+mn-ea"/>
          <a:cs typeface="+mn-cs"/>
          <a:sym typeface="Gill Sans"/>
        </a:defRPr>
      </a:lvl4pPr>
      <a:lvl5pPr marL="2082800" marR="0" indent="-444500" algn="l" defTabSz="457200" rtl="0" latinLnBrk="0">
        <a:lnSpc>
          <a:spcPct val="100000"/>
        </a:lnSpc>
        <a:spcBef>
          <a:spcPts val="3700"/>
        </a:spcBef>
        <a:spcAft>
          <a:spcPts val="0"/>
        </a:spcAft>
        <a:buClrTx/>
        <a:buSzPct val="171000"/>
        <a:buFontTx/>
        <a:buChar char="•"/>
        <a:tabLst/>
        <a:defRPr sz="3200" b="0" i="0" u="none" strike="noStrike" cap="none" spc="0" baseline="0">
          <a:ln>
            <a:noFill/>
          </a:ln>
          <a:solidFill>
            <a:srgbClr val="FFFFFF"/>
          </a:solidFill>
          <a:uFillTx/>
          <a:latin typeface="+mn-lt"/>
          <a:ea typeface="+mn-ea"/>
          <a:cs typeface="+mn-cs"/>
          <a:sym typeface="Gill Sans"/>
        </a:defRPr>
      </a:lvl5pPr>
      <a:lvl6pPr marL="2425700" marR="0" indent="-444500" algn="l" defTabSz="457200" rtl="0" latinLnBrk="0">
        <a:lnSpc>
          <a:spcPct val="100000"/>
        </a:lnSpc>
        <a:spcBef>
          <a:spcPts val="3700"/>
        </a:spcBef>
        <a:spcAft>
          <a:spcPts val="0"/>
        </a:spcAft>
        <a:buClrTx/>
        <a:buSzPct val="171000"/>
        <a:buFontTx/>
        <a:buChar char="•"/>
        <a:tabLst/>
        <a:defRPr sz="3200" b="0" i="0" u="none" strike="noStrike" cap="none" spc="0" baseline="0">
          <a:ln>
            <a:noFill/>
          </a:ln>
          <a:solidFill>
            <a:srgbClr val="FFFFFF"/>
          </a:solidFill>
          <a:uFillTx/>
          <a:latin typeface="+mn-lt"/>
          <a:ea typeface="+mn-ea"/>
          <a:cs typeface="+mn-cs"/>
          <a:sym typeface="Gill Sans"/>
        </a:defRPr>
      </a:lvl6pPr>
      <a:lvl7pPr marL="2768600" marR="0" indent="-444500" algn="l" defTabSz="457200" rtl="0" latinLnBrk="0">
        <a:lnSpc>
          <a:spcPct val="100000"/>
        </a:lnSpc>
        <a:spcBef>
          <a:spcPts val="3700"/>
        </a:spcBef>
        <a:spcAft>
          <a:spcPts val="0"/>
        </a:spcAft>
        <a:buClrTx/>
        <a:buSzPct val="171000"/>
        <a:buFontTx/>
        <a:buChar char="•"/>
        <a:tabLst/>
        <a:defRPr sz="3200" b="0" i="0" u="none" strike="noStrike" cap="none" spc="0" baseline="0">
          <a:ln>
            <a:noFill/>
          </a:ln>
          <a:solidFill>
            <a:srgbClr val="FFFFFF"/>
          </a:solidFill>
          <a:uFillTx/>
          <a:latin typeface="+mn-lt"/>
          <a:ea typeface="+mn-ea"/>
          <a:cs typeface="+mn-cs"/>
          <a:sym typeface="Gill Sans"/>
        </a:defRPr>
      </a:lvl7pPr>
      <a:lvl8pPr marL="3111500" marR="0" indent="-444500" algn="l" defTabSz="457200" rtl="0" latinLnBrk="0">
        <a:lnSpc>
          <a:spcPct val="100000"/>
        </a:lnSpc>
        <a:spcBef>
          <a:spcPts val="3700"/>
        </a:spcBef>
        <a:spcAft>
          <a:spcPts val="0"/>
        </a:spcAft>
        <a:buClrTx/>
        <a:buSzPct val="171000"/>
        <a:buFontTx/>
        <a:buChar char="•"/>
        <a:tabLst/>
        <a:defRPr sz="3200" b="0" i="0" u="none" strike="noStrike" cap="none" spc="0" baseline="0">
          <a:ln>
            <a:noFill/>
          </a:ln>
          <a:solidFill>
            <a:srgbClr val="FFFFFF"/>
          </a:solidFill>
          <a:uFillTx/>
          <a:latin typeface="+mn-lt"/>
          <a:ea typeface="+mn-ea"/>
          <a:cs typeface="+mn-cs"/>
          <a:sym typeface="Gill Sans"/>
        </a:defRPr>
      </a:lvl8pPr>
      <a:lvl9pPr marL="3454400" marR="0" indent="-444500" algn="l" defTabSz="457200" rtl="0" latinLnBrk="0">
        <a:lnSpc>
          <a:spcPct val="100000"/>
        </a:lnSpc>
        <a:spcBef>
          <a:spcPts val="3700"/>
        </a:spcBef>
        <a:spcAft>
          <a:spcPts val="0"/>
        </a:spcAft>
        <a:buClrTx/>
        <a:buSzPct val="171000"/>
        <a:buFontTx/>
        <a:buChar char="•"/>
        <a:tabLst/>
        <a:defRPr sz="3200" b="0" i="0" u="none" strike="noStrike" cap="none" spc="0" baseline="0">
          <a:ln>
            <a:noFill/>
          </a:ln>
          <a:solidFill>
            <a:srgbClr val="FFFFFF"/>
          </a:solidFill>
          <a:uFillTx/>
          <a:latin typeface="+mn-lt"/>
          <a:ea typeface="+mn-ea"/>
          <a:cs typeface="+mn-cs"/>
          <a:sym typeface="Gill Sans"/>
        </a:defRPr>
      </a:lvl9pPr>
    </p:bodyStyle>
    <p:otherStyle>
      <a:lvl1pPr marL="0" marR="0" indent="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a:defRPr>
      </a:lvl1pPr>
      <a:lvl2pPr marL="0" marR="0" indent="2286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a:defRPr>
      </a:lvl2pPr>
      <a:lvl3pPr marL="0" marR="0" indent="4572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a:defRPr>
      </a:lvl3pPr>
      <a:lvl4pPr marL="0" marR="0" indent="6858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a:defRPr>
      </a:lvl4pPr>
      <a:lvl5pPr marL="0" marR="0" indent="9144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a:defRPr>
      </a:lvl5pPr>
      <a:lvl6pPr marL="0" marR="0" indent="11430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a:defRPr>
      </a:lvl6pPr>
      <a:lvl7pPr marL="0" marR="0" indent="13716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a:defRPr>
      </a:lvl7pPr>
      <a:lvl8pPr marL="0" marR="0" indent="16002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a:defRPr>
      </a:lvl8pPr>
      <a:lvl9pPr marL="0" marR="0" indent="18288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www.speedscriber.com/"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ti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www.synchrimedia.com/" TargetMode="External"/><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ideo" Target="https://www.youtube.com/embed/vuVYJVLx7Qw" TargetMode="Externa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ideo" Target="https://www.youtube.com/embed/MWl7BBcQ2mA" TargetMode="External"/><Relationship Id="rId4" Type="http://schemas.openxmlformats.org/officeDocument/2006/relationships/image" Target="../media/image17.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video" Target="https://www.youtube.com/embed/sQlKpL3srqU" TargetMode="External"/><Relationship Id="rId4" Type="http://schemas.openxmlformats.org/officeDocument/2006/relationships/image" Target="../media/image18.jpeg"/></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cMbYksRnAts"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www.automaticsync.com" TargetMode="External"/><Relationship Id="rId2" Type="http://schemas.openxmlformats.org/officeDocument/2006/relationships/image" Target="../media/image6.jpg"/><Relationship Id="rId1" Type="http://schemas.openxmlformats.org/officeDocument/2006/relationships/slideLayout" Target="../slideLayouts/slideLayout12.xml"/><Relationship Id="rId4" Type="http://schemas.openxmlformats.org/officeDocument/2006/relationships/hyperlink" Target="http://www.thegeneanddaveshow.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automaticsync.com/" TargetMode="External"/><Relationship Id="rId2" Type="http://schemas.openxmlformats.org/officeDocument/2006/relationships/image" Target="../media/image7.JPG"/><Relationship Id="rId1" Type="http://schemas.openxmlformats.org/officeDocument/2006/relationships/slideLayout" Target="../slideLayouts/slideLayout12.xml"/><Relationship Id="rId4" Type="http://schemas.openxmlformats.org/officeDocument/2006/relationships/hyperlink" Target="http://www.automaticsync.com"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ideo" Target="https://www.youtube.com/embed/2I1P04F6FtU" TargetMode="Externa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hyperlink" Target="http://www.rev.com/" TargetMode="External"/><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The Gene and Dave Show Logo.jpg" descr="The Gene and Dave Show Logo"/>
          <p:cNvPicPr>
            <a:picLocks noChangeAspect="1"/>
          </p:cNvPicPr>
          <p:nvPr/>
        </p:nvPicPr>
        <p:blipFill rotWithShape="1">
          <a:blip r:embed="rId2">
            <a:extLst/>
          </a:blip>
          <a:srcRect t="12753" b="43454"/>
          <a:stretch/>
        </p:blipFill>
        <p:spPr>
          <a:xfrm>
            <a:off x="952500" y="4136065"/>
            <a:ext cx="8255000" cy="2711302"/>
          </a:xfrm>
          <a:prstGeom prst="rect">
            <a:avLst/>
          </a:prstGeom>
          <a:ln w="12700">
            <a:miter lim="400000"/>
          </a:ln>
        </p:spPr>
      </p:pic>
      <p:sp>
        <p:nvSpPr>
          <p:cNvPr id="138" name="Captioning your own videos."/>
          <p:cNvSpPr>
            <a:spLocks noGrp="1"/>
          </p:cNvSpPr>
          <p:nvPr>
            <p:ph type="title"/>
          </p:nvPr>
        </p:nvSpPr>
        <p:spPr>
          <a:xfrm>
            <a:off x="990600" y="664166"/>
            <a:ext cx="8178800" cy="1117600"/>
          </a:xfrm>
          <a:prstGeom prst="rect">
            <a:avLst/>
          </a:prstGeom>
          <a:solidFill>
            <a:srgbClr val="FFFFFF"/>
          </a:solidFill>
          <a:ln w="9525">
            <a:round/>
          </a:ln>
        </p:spPr>
        <p:txBody>
          <a:bodyPr/>
          <a:lstStyle/>
          <a:p>
            <a:pPr>
              <a:defRPr b="1">
                <a:solidFill>
                  <a:srgbClr val="000000"/>
                </a:solidFill>
              </a:defRPr>
            </a:pPr>
            <a:r>
              <a:rPr lang="en-US" dirty="0"/>
              <a:t>Video </a:t>
            </a:r>
            <a:r>
              <a:rPr dirty="0"/>
              <a:t>Captioning </a:t>
            </a:r>
            <a:r>
              <a:rPr lang="en-US" dirty="0"/>
              <a:t>Fun</a:t>
            </a:r>
            <a:endParaRPr dirty="0"/>
          </a:p>
        </p:txBody>
      </p:sp>
      <p:sp>
        <p:nvSpPr>
          <p:cNvPr id="2" name="Text Placeholder 1">
            <a:extLst>
              <a:ext uri="{FF2B5EF4-FFF2-40B4-BE49-F238E27FC236}">
                <a16:creationId xmlns:a16="http://schemas.microsoft.com/office/drawing/2014/main" id="{8533152F-3FA5-4B5B-8F11-D6854547FA43}"/>
              </a:ext>
            </a:extLst>
          </p:cNvPr>
          <p:cNvSpPr>
            <a:spLocks noGrp="1"/>
          </p:cNvSpPr>
          <p:nvPr>
            <p:ph type="body" sz="quarter" idx="1"/>
          </p:nvPr>
        </p:nvSpPr>
        <p:spPr>
          <a:xfrm>
            <a:off x="1028700" y="1978542"/>
            <a:ext cx="8178800" cy="1831458"/>
          </a:xfrm>
        </p:spPr>
        <p:txBody>
          <a:bodyPr/>
          <a:lstStyle/>
          <a:p>
            <a:r>
              <a:rPr lang="en-US" sz="3600" dirty="0"/>
              <a:t>Presented by…</a:t>
            </a:r>
          </a:p>
          <a:p>
            <a:r>
              <a:rPr lang="en-US" sz="3600" b="1" dirty="0"/>
              <a:t>Gene Rodgers &amp; Dave Dauber</a:t>
            </a:r>
          </a:p>
          <a:p>
            <a:r>
              <a:rPr lang="en-US" sz="3600" dirty="0"/>
              <a:t>of</a:t>
            </a:r>
          </a:p>
          <a:p>
            <a:r>
              <a:rPr lang="en-US" sz="3600" dirty="0">
                <a:solidFill>
                  <a:schemeClr val="bg1"/>
                </a:solidFill>
              </a:rPr>
              <a:t>The Gene &amp; Dave Show</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3674" y="2044201"/>
            <a:ext cx="8323522" cy="752161"/>
          </a:xfrm>
          <a:prstGeom prst="rect">
            <a:avLst/>
          </a:prstGeom>
          <a:solidFill>
            <a:schemeClr val="tx1"/>
          </a:solidFill>
          <a:ln w="12700" cap="flat">
            <a:noFill/>
            <a:miter lim="400000"/>
          </a:ln>
          <a:effectLst>
            <a:innerShdw blurRad="114300">
              <a:prstClr val="black"/>
            </a:inn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pic>
        <p:nvPicPr>
          <p:cNvPr id="7" name="Picture Placeholder 6" descr="SpeedScriber Homepage">
            <a:extLst>
              <a:ext uri="{FF2B5EF4-FFF2-40B4-BE49-F238E27FC236}">
                <a16:creationId xmlns:a16="http://schemas.microsoft.com/office/drawing/2014/main" id="{57BCE8FE-1B3C-42AF-90F5-27E7EF85C659}"/>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72" r="-102"/>
          <a:stretch/>
        </p:blipFill>
        <p:spPr>
          <a:xfrm>
            <a:off x="999625" y="2892425"/>
            <a:ext cx="8431619" cy="4473575"/>
          </a:xfrm>
        </p:spPr>
      </p:pic>
      <p:sp>
        <p:nvSpPr>
          <p:cNvPr id="175" name="Hire a captioning service."/>
          <p:cNvSpPr>
            <a:spLocks noGrp="1"/>
          </p:cNvSpPr>
          <p:nvPr>
            <p:ph type="title"/>
          </p:nvPr>
        </p:nvSpPr>
        <p:spPr>
          <a:xfrm>
            <a:off x="148856" y="-25653"/>
            <a:ext cx="9856381" cy="1905000"/>
          </a:xfrm>
          <a:prstGeom prst="rect">
            <a:avLst/>
          </a:prstGeom>
        </p:spPr>
        <p:txBody>
          <a:bodyPr/>
          <a:lstStyle/>
          <a:p>
            <a:r>
              <a:rPr lang="en-US" sz="5400" dirty="0"/>
              <a:t>Download</a:t>
            </a:r>
            <a:r>
              <a:rPr sz="5400" dirty="0"/>
              <a:t> a</a:t>
            </a:r>
            <a:r>
              <a:rPr lang="en-US" sz="5400" dirty="0"/>
              <a:t>n automated transcription </a:t>
            </a:r>
            <a:r>
              <a:rPr sz="5400" dirty="0"/>
              <a:t>service</a:t>
            </a:r>
            <a:r>
              <a:rPr lang="en-US" sz="5400" dirty="0"/>
              <a:t> application</a:t>
            </a:r>
            <a:r>
              <a:rPr sz="5400" dirty="0"/>
              <a:t>.</a:t>
            </a:r>
          </a:p>
        </p:txBody>
      </p:sp>
      <p:sp>
        <p:nvSpPr>
          <p:cNvPr id="4" name="Text Placeholder 3">
            <a:extLst>
              <a:ext uri="{FF2B5EF4-FFF2-40B4-BE49-F238E27FC236}">
                <a16:creationId xmlns:a16="http://schemas.microsoft.com/office/drawing/2014/main" id="{6A3098E3-C001-4692-BEDC-AB875BCED98B}"/>
              </a:ext>
            </a:extLst>
          </p:cNvPr>
          <p:cNvSpPr>
            <a:spLocks noGrp="1"/>
          </p:cNvSpPr>
          <p:nvPr>
            <p:ph type="body" sz="half" idx="1"/>
          </p:nvPr>
        </p:nvSpPr>
        <p:spPr>
          <a:xfrm>
            <a:off x="911888" y="2057788"/>
            <a:ext cx="8323522" cy="637363"/>
          </a:xfrm>
        </p:spPr>
        <p:txBody>
          <a:bodyPr/>
          <a:lstStyle/>
          <a:p>
            <a:pPr marL="254000" indent="0">
              <a:buNone/>
            </a:pPr>
            <a:r>
              <a:rPr lang="en-US" sz="4800" dirty="0">
                <a:solidFill>
                  <a:schemeClr val="tx1"/>
                </a:solidFill>
                <a:hlinkClick r:id="rId4" tooltip="SpeedScriber Homepage"/>
              </a:rPr>
              <a:t>https://www.speedscriber.com</a:t>
            </a:r>
            <a:endParaRPr lang="en-US" sz="4800" dirty="0"/>
          </a:p>
        </p:txBody>
      </p:sp>
    </p:spTree>
    <p:extLst>
      <p:ext uri="{BB962C8B-B14F-4D97-AF65-F5344CB8AC3E}">
        <p14:creationId xmlns:p14="http://schemas.microsoft.com/office/powerpoint/2010/main" val="414488558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The Gene And Dave Show on the YouTube captioning page.">
            <a:extLst>
              <a:ext uri="{FF2B5EF4-FFF2-40B4-BE49-F238E27FC236}">
                <a16:creationId xmlns:a16="http://schemas.microsoft.com/office/drawing/2014/main" id="{467FC1B2-0A2B-4014-B616-D10F70B56F00}"/>
              </a:ext>
            </a:extLst>
          </p:cNvPr>
          <p:cNvPicPr>
            <a:picLocks noGrp="1" noChangeAspect="1"/>
          </p:cNvPicPr>
          <p:nvPr>
            <p:ph type="pic" sz="half" idx="13"/>
          </p:nvPr>
        </p:nvPicPr>
        <p:blipFill rotWithShape="1">
          <a:blip r:embed="rId2">
            <a:extLst>
              <a:ext uri="{28A0092B-C50C-407E-A947-70E740481C1C}">
                <a14:useLocalDpi xmlns:a14="http://schemas.microsoft.com/office/drawing/2010/main" val="0"/>
              </a:ext>
            </a:extLst>
          </a:blip>
          <a:srcRect l="-92" r="279"/>
          <a:stretch/>
        </p:blipFill>
        <p:spPr>
          <a:xfrm>
            <a:off x="358191" y="329609"/>
            <a:ext cx="9443618" cy="5038895"/>
          </a:xfrm>
          <a:prstGeom prst="rect">
            <a:avLst/>
          </a:prstGeom>
          <a:ln>
            <a:noFill/>
          </a:ln>
          <a:effectLst>
            <a:outerShdw blurRad="292100" dist="139700" dir="2700000" algn="tl" rotWithShape="0">
              <a:srgbClr val="333333">
                <a:alpha val="65000"/>
              </a:srgbClr>
            </a:outerShdw>
          </a:effectLst>
        </p:spPr>
      </p:pic>
      <p:sp>
        <p:nvSpPr>
          <p:cNvPr id="182" name="YouTube Captioning"/>
          <p:cNvSpPr>
            <a:spLocks noGrp="1"/>
          </p:cNvSpPr>
          <p:nvPr>
            <p:ph type="title"/>
          </p:nvPr>
        </p:nvSpPr>
        <p:spPr>
          <a:prstGeom prst="rect">
            <a:avLst/>
          </a:prstGeom>
        </p:spPr>
        <p:txBody>
          <a:bodyPr/>
          <a:lstStyle/>
          <a:p>
            <a:r>
              <a:rPr lang="en-US" dirty="0"/>
              <a:t>Use Free </a:t>
            </a:r>
            <a:r>
              <a:rPr dirty="0"/>
              <a:t>YouTube Captioning</a:t>
            </a:r>
          </a:p>
        </p:txBody>
      </p:sp>
    </p:spTree>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07535" y="1932320"/>
            <a:ext cx="6668665" cy="662023"/>
          </a:xfrm>
          <a:prstGeom prst="rect">
            <a:avLst/>
          </a:prstGeom>
          <a:solidFill>
            <a:schemeClr val="tx1"/>
          </a:solidFill>
          <a:ln w="12700" cap="flat">
            <a:noFill/>
            <a:miter lim="400000"/>
          </a:ln>
          <a:effectLst>
            <a:innerShdw blurRad="114300">
              <a:prstClr val="black"/>
            </a:inn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pic>
        <p:nvPicPr>
          <p:cNvPr id="7" name="Picture Placeholder 6" descr="Synchrimedia Homepage">
            <a:extLst>
              <a:ext uri="{FF2B5EF4-FFF2-40B4-BE49-F238E27FC236}">
                <a16:creationId xmlns:a16="http://schemas.microsoft.com/office/drawing/2014/main" id="{F35762AE-15AB-45B6-91BC-C5C3629EE36B}"/>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436" r="-434"/>
          <a:stretch/>
        </p:blipFill>
        <p:spPr>
          <a:xfrm>
            <a:off x="1052467" y="2788870"/>
            <a:ext cx="8178800" cy="4473575"/>
          </a:xfrm>
        </p:spPr>
      </p:pic>
      <p:sp>
        <p:nvSpPr>
          <p:cNvPr id="185" name="Movie Captioner"/>
          <p:cNvSpPr>
            <a:spLocks noGrp="1"/>
          </p:cNvSpPr>
          <p:nvPr>
            <p:ph type="title"/>
          </p:nvPr>
        </p:nvSpPr>
        <p:spPr>
          <a:xfrm>
            <a:off x="990600" y="-24047"/>
            <a:ext cx="8178800" cy="1905000"/>
          </a:xfrm>
          <a:prstGeom prst="rect">
            <a:avLst/>
          </a:prstGeom>
        </p:spPr>
        <p:txBody>
          <a:bodyPr/>
          <a:lstStyle/>
          <a:p>
            <a:r>
              <a:rPr lang="en-US" dirty="0"/>
              <a:t>DIY with </a:t>
            </a:r>
            <a:r>
              <a:rPr dirty="0" err="1"/>
              <a:t>MovieCaptioner</a:t>
            </a:r>
            <a:endParaRPr dirty="0"/>
          </a:p>
        </p:txBody>
      </p:sp>
      <p:sp>
        <p:nvSpPr>
          <p:cNvPr id="2" name="Text Placeholder 1">
            <a:extLst>
              <a:ext uri="{FF2B5EF4-FFF2-40B4-BE49-F238E27FC236}">
                <a16:creationId xmlns:a16="http://schemas.microsoft.com/office/drawing/2014/main" id="{7740FD40-AAD2-4526-98D7-EADA525501CB}"/>
              </a:ext>
            </a:extLst>
          </p:cNvPr>
          <p:cNvSpPr>
            <a:spLocks noGrp="1"/>
          </p:cNvSpPr>
          <p:nvPr>
            <p:ph type="body" sz="half" idx="1"/>
          </p:nvPr>
        </p:nvSpPr>
        <p:spPr>
          <a:xfrm>
            <a:off x="1898069" y="1878966"/>
            <a:ext cx="6487596" cy="736600"/>
          </a:xfrm>
        </p:spPr>
        <p:txBody>
          <a:bodyPr/>
          <a:lstStyle/>
          <a:p>
            <a:pPr marL="254000" indent="0">
              <a:buNone/>
            </a:pPr>
            <a:r>
              <a:rPr lang="en-US" sz="4800" dirty="0">
                <a:hlinkClick r:id="rId3"/>
              </a:rPr>
              <a:t>www.synchrimedia.com</a:t>
            </a:r>
            <a:endParaRPr lang="en-US" sz="4800" dirty="0"/>
          </a:p>
        </p:txBody>
      </p:sp>
    </p:spTree>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04AC5C-8C5D-45AC-BC1C-0D17F3FBF24F}"/>
              </a:ext>
            </a:extLst>
          </p:cNvPr>
          <p:cNvSpPr>
            <a:spLocks noGrp="1"/>
          </p:cNvSpPr>
          <p:nvPr>
            <p:ph type="title"/>
          </p:nvPr>
        </p:nvSpPr>
        <p:spPr/>
        <p:txBody>
          <a:bodyPr/>
          <a:lstStyle/>
          <a:p>
            <a:r>
              <a:rPr lang="en-US" dirty="0"/>
              <a:t>Gene using </a:t>
            </a:r>
            <a:r>
              <a:rPr lang="en-US" dirty="0" err="1"/>
              <a:t>MovieCaptioner</a:t>
            </a:r>
            <a:endParaRPr lang="en-US" dirty="0"/>
          </a:p>
        </p:txBody>
      </p:sp>
      <p:pic>
        <p:nvPicPr>
          <p:cNvPr id="4" name="Online Media 3">
            <a:hlinkClick r:id="" action="ppaction://media"/>
            <a:extLst>
              <a:ext uri="{FF2B5EF4-FFF2-40B4-BE49-F238E27FC236}">
                <a16:creationId xmlns:a16="http://schemas.microsoft.com/office/drawing/2014/main" id="{0C82A6E6-3738-44A2-AA53-1EFD7E2DD8D0}"/>
              </a:ext>
            </a:extLst>
          </p:cNvPr>
          <p:cNvPicPr>
            <a:picLocks noRot="1" noChangeAspect="1"/>
          </p:cNvPicPr>
          <p:nvPr>
            <a:videoFile r:link="rId1"/>
          </p:nvPr>
        </p:nvPicPr>
        <p:blipFill>
          <a:blip r:embed="rId4"/>
          <a:stretch>
            <a:fillRect/>
          </a:stretch>
        </p:blipFill>
        <p:spPr>
          <a:xfrm>
            <a:off x="709034" y="2273928"/>
            <a:ext cx="8741931" cy="49173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Teacher from Ferris Bullers Day Off movie that repeats &quot;Anyone?&quot; when looking for students to answer a question.">
            <a:extLst>
              <a:ext uri="{FF2B5EF4-FFF2-40B4-BE49-F238E27FC236}">
                <a16:creationId xmlns:a16="http://schemas.microsoft.com/office/drawing/2014/main" id="{58BB64FD-B17A-4205-B7EC-32C8971C5186}"/>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5491" t="-3403" r="4422" b="3403"/>
          <a:stretch/>
        </p:blipFill>
        <p:spPr>
          <a:xfrm>
            <a:off x="0" y="2598564"/>
            <a:ext cx="6794204" cy="4473575"/>
          </a:xfrm>
        </p:spPr>
      </p:pic>
      <p:sp>
        <p:nvSpPr>
          <p:cNvPr id="212" name="Subtitle VS. Closed Captioning?"/>
          <p:cNvSpPr>
            <a:spLocks noGrp="1"/>
          </p:cNvSpPr>
          <p:nvPr>
            <p:ph type="title"/>
          </p:nvPr>
        </p:nvSpPr>
        <p:spPr>
          <a:xfrm>
            <a:off x="990600" y="79829"/>
            <a:ext cx="8178800" cy="2518735"/>
          </a:xfrm>
          <a:prstGeom prst="rect">
            <a:avLst/>
          </a:prstGeom>
        </p:spPr>
        <p:txBody>
          <a:bodyPr/>
          <a:lstStyle/>
          <a:p>
            <a:r>
              <a:rPr lang="en-US" dirty="0"/>
              <a:t>What is the difference between </a:t>
            </a:r>
            <a:r>
              <a:rPr dirty="0"/>
              <a:t>Subtitle</a:t>
            </a:r>
            <a:r>
              <a:rPr lang="en-US" dirty="0"/>
              <a:t> &amp;</a:t>
            </a:r>
            <a:r>
              <a:rPr dirty="0"/>
              <a:t> Caption?</a:t>
            </a:r>
          </a:p>
        </p:txBody>
      </p:sp>
      <p:sp>
        <p:nvSpPr>
          <p:cNvPr id="2" name="Text Placeholder 1">
            <a:extLst>
              <a:ext uri="{FF2B5EF4-FFF2-40B4-BE49-F238E27FC236}">
                <a16:creationId xmlns:a16="http://schemas.microsoft.com/office/drawing/2014/main" id="{F7ADB190-91AA-4A59-8EFE-A63A76A2CF5E}"/>
              </a:ext>
            </a:extLst>
          </p:cNvPr>
          <p:cNvSpPr>
            <a:spLocks noGrp="1"/>
          </p:cNvSpPr>
          <p:nvPr>
            <p:ph type="body" sz="half" idx="1"/>
          </p:nvPr>
        </p:nvSpPr>
        <p:spPr>
          <a:xfrm>
            <a:off x="5551967" y="2598564"/>
            <a:ext cx="4211228" cy="4470400"/>
          </a:xfrm>
        </p:spPr>
        <p:txBody>
          <a:bodyPr/>
          <a:lstStyle/>
          <a:p>
            <a:pPr marL="254000" indent="0">
              <a:buNone/>
            </a:pPr>
            <a:r>
              <a:rPr lang="en-US" sz="6600" dirty="0"/>
              <a:t>Anyone?</a:t>
            </a:r>
          </a:p>
          <a:p>
            <a:pPr marL="596900" lvl="1" indent="0">
              <a:buNone/>
            </a:pPr>
            <a:r>
              <a:rPr lang="en-US" sz="6600" dirty="0"/>
              <a:t>Anyone?</a:t>
            </a:r>
          </a:p>
          <a:p>
            <a:pPr marL="939800" lvl="2" indent="0">
              <a:buNone/>
            </a:pPr>
            <a:r>
              <a:rPr lang="en-US" sz="6600" dirty="0"/>
              <a:t>Anyone?</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ubtitle VS. Closed Captioning"/>
          <p:cNvSpPr>
            <a:spLocks noGrp="1"/>
          </p:cNvSpPr>
          <p:nvPr>
            <p:ph type="title"/>
          </p:nvPr>
        </p:nvSpPr>
        <p:spPr>
          <a:prstGeom prst="rect">
            <a:avLst/>
          </a:prstGeom>
        </p:spPr>
        <p:txBody>
          <a:bodyPr/>
          <a:lstStyle/>
          <a:p>
            <a:r>
              <a:rPr dirty="0"/>
              <a:t>Subtitle </a:t>
            </a:r>
            <a:r>
              <a:rPr lang="en-US" dirty="0"/>
              <a:t>Definition</a:t>
            </a:r>
            <a:endParaRPr dirty="0"/>
          </a:p>
        </p:txBody>
      </p:sp>
      <p:sp>
        <p:nvSpPr>
          <p:cNvPr id="219" name="Subtitles are meant to be translations of the feature's dialogue and assume that audiences can hear. They are especially handy for viewing silent films or movies in foreign languages. Popular movies, especially those sold in European nations, are often offered with subtitles in a dozen languages or more."/>
          <p:cNvSpPr>
            <a:spLocks noGrp="1"/>
          </p:cNvSpPr>
          <p:nvPr>
            <p:ph type="body" idx="1"/>
          </p:nvPr>
        </p:nvSpPr>
        <p:spPr>
          <a:xfrm>
            <a:off x="990600" y="2463800"/>
            <a:ext cx="8178800" cy="4470400"/>
          </a:xfrm>
          <a:prstGeom prst="rect">
            <a:avLst/>
          </a:prstGeom>
        </p:spPr>
        <p:txBody>
          <a:bodyPr/>
          <a:lstStyle/>
          <a:p>
            <a:pPr marL="740171" indent="-486171">
              <a:defRPr sz="3500"/>
            </a:pPr>
            <a:r>
              <a:rPr sz="4800" b="1" u="sng" dirty="0"/>
              <a:t>Subtitles</a:t>
            </a:r>
            <a:r>
              <a:rPr sz="4800" dirty="0"/>
              <a:t> are meant to be translations of the feature's dialogue and assume that audiences can hear. </a:t>
            </a:r>
          </a:p>
        </p:txBody>
      </p:sp>
    </p:spTree>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type="lt">
                                    <p:tmAbs val="0"/>
                                  </p:iterate>
                                  <p:childTnLst>
                                    <p:set>
                                      <p:cBhvr>
                                        <p:cTn id="6" fill="hold"/>
                                        <p:tgtEl>
                                          <p:spTgt spid="219"/>
                                        </p:tgtEl>
                                        <p:attrNameLst>
                                          <p:attrName>style.visibility</p:attrName>
                                        </p:attrNameLst>
                                      </p:cBhvr>
                                      <p:to>
                                        <p:strVal val="visible"/>
                                      </p:to>
                                    </p:set>
                                    <p:animEffect transition="in" filter="dissolve">
                                      <p:cBhvr>
                                        <p:cTn id="7" dur="10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ubtitle VS. Closed Captioning"/>
          <p:cNvSpPr>
            <a:spLocks noGrp="1"/>
          </p:cNvSpPr>
          <p:nvPr>
            <p:ph type="title"/>
          </p:nvPr>
        </p:nvSpPr>
        <p:spPr>
          <a:prstGeom prst="rect">
            <a:avLst/>
          </a:prstGeom>
        </p:spPr>
        <p:txBody>
          <a:bodyPr/>
          <a:lstStyle/>
          <a:p>
            <a:r>
              <a:rPr dirty="0"/>
              <a:t>Subtitle </a:t>
            </a:r>
            <a:r>
              <a:rPr lang="en-US" dirty="0"/>
              <a:t>Example</a:t>
            </a:r>
            <a:endParaRPr dirty="0"/>
          </a:p>
        </p:txBody>
      </p:sp>
    </p:spTree>
    <p:extLst>
      <p:ext uri="{BB962C8B-B14F-4D97-AF65-F5344CB8AC3E}">
        <p14:creationId xmlns:p14="http://schemas.microsoft.com/office/powerpoint/2010/main" val="2458756098"/>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ubtitle VS. Closed Captioning"/>
          <p:cNvSpPr>
            <a:spLocks noGrp="1"/>
          </p:cNvSpPr>
          <p:nvPr>
            <p:ph type="title"/>
          </p:nvPr>
        </p:nvSpPr>
        <p:spPr>
          <a:prstGeom prst="rect">
            <a:avLst/>
          </a:prstGeom>
        </p:spPr>
        <p:txBody>
          <a:bodyPr/>
          <a:lstStyle/>
          <a:p>
            <a:r>
              <a:rPr dirty="0"/>
              <a:t>Caption</a:t>
            </a:r>
            <a:r>
              <a:rPr lang="en-US" dirty="0"/>
              <a:t> Definition</a:t>
            </a:r>
            <a:endParaRPr dirty="0"/>
          </a:p>
        </p:txBody>
      </p:sp>
      <p:sp>
        <p:nvSpPr>
          <p:cNvPr id="222" name="Closed Captioning (without getting into tech specifications) is different from subtitles in the respect that it is meant to replace sound, not just dialogue."/>
          <p:cNvSpPr>
            <a:spLocks noGrp="1"/>
          </p:cNvSpPr>
          <p:nvPr>
            <p:ph type="body" idx="1"/>
          </p:nvPr>
        </p:nvSpPr>
        <p:spPr>
          <a:xfrm>
            <a:off x="77990" y="2370724"/>
            <a:ext cx="10004020" cy="4533900"/>
          </a:xfrm>
          <a:prstGeom prst="rect">
            <a:avLst/>
          </a:prstGeom>
        </p:spPr>
        <p:txBody>
          <a:bodyPr/>
          <a:lstStyle/>
          <a:p>
            <a:pPr marL="851296" indent="-597296">
              <a:defRPr sz="4300"/>
            </a:pPr>
            <a:r>
              <a:rPr b="1" u="sng" dirty="0"/>
              <a:t>Closed Captioning</a:t>
            </a:r>
            <a:r>
              <a:rPr dirty="0"/>
              <a:t> </a:t>
            </a:r>
            <a:r>
              <a:rPr lang="en-US" dirty="0"/>
              <a:t>Not only includes dialog, but also includes Atmospherics or typed descriptions of non-dialogue sounds. They allow viewers to understand important sound effects or what may be happening in a video when there is no dialogue.</a:t>
            </a:r>
            <a:endParaRPr dirty="0"/>
          </a:p>
        </p:txBody>
      </p:sp>
    </p:spTree>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22"/>
                                        </p:tgtEl>
                                        <p:attrNameLst>
                                          <p:attrName>style.visibility</p:attrName>
                                        </p:attrNameLst>
                                      </p:cBhvr>
                                      <p:to>
                                        <p:strVal val="visible"/>
                                      </p:to>
                                    </p:set>
                                    <p:animEffect transition="in" filter="dissolve">
                                      <p:cBhvr>
                                        <p:cTn id="7" dur="10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Lessons here for writing effective Closed Captioning"/>
          <p:cNvSpPr>
            <a:spLocks noGrp="1"/>
          </p:cNvSpPr>
          <p:nvPr>
            <p:ph type="title"/>
          </p:nvPr>
        </p:nvSpPr>
        <p:spPr>
          <a:xfrm>
            <a:off x="990600" y="2306083"/>
            <a:ext cx="8178800" cy="3007833"/>
          </a:xfrm>
          <a:prstGeom prst="rect">
            <a:avLst/>
          </a:prstGeom>
        </p:spPr>
        <p:txBody>
          <a:bodyPr/>
          <a:lstStyle/>
          <a:p>
            <a:r>
              <a:rPr dirty="0"/>
              <a:t>Lessons</a:t>
            </a:r>
            <a:r>
              <a:rPr lang="en-US" dirty="0"/>
              <a:t> </a:t>
            </a:r>
            <a:r>
              <a:rPr dirty="0"/>
              <a:t>for writing effective Closed Captioning</a:t>
            </a:r>
          </a:p>
        </p:txBody>
      </p:sp>
    </p:spTree>
    <p:extLst>
      <p:ext uri="{BB962C8B-B14F-4D97-AF65-F5344CB8AC3E}">
        <p14:creationId xmlns:p14="http://schemas.microsoft.com/office/powerpoint/2010/main" val="185824659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Lessons here for writing effective Closed Captioning"/>
          <p:cNvSpPr>
            <a:spLocks noGrp="1"/>
          </p:cNvSpPr>
          <p:nvPr>
            <p:ph type="title"/>
          </p:nvPr>
        </p:nvSpPr>
        <p:spPr>
          <a:xfrm>
            <a:off x="152400" y="253999"/>
            <a:ext cx="9842500" cy="2552995"/>
          </a:xfrm>
          <a:prstGeom prst="rect">
            <a:avLst/>
          </a:prstGeom>
        </p:spPr>
        <p:txBody>
          <a:bodyPr/>
          <a:lstStyle/>
          <a:p>
            <a:pPr marL="851296" indent="-597296" algn="l">
              <a:defRPr sz="4300"/>
            </a:pPr>
            <a:r>
              <a:rPr lang="en-US" sz="4800" dirty="0"/>
              <a:t>Break caption groups at logical places so the text is easily readable by the audience.</a:t>
            </a:r>
          </a:p>
        </p:txBody>
      </p:sp>
      <p:sp>
        <p:nvSpPr>
          <p:cNvPr id="233" name="Include sounds.…"/>
          <p:cNvSpPr>
            <a:spLocks noGrp="1"/>
          </p:cNvSpPr>
          <p:nvPr>
            <p:ph type="body" idx="1"/>
          </p:nvPr>
        </p:nvSpPr>
        <p:spPr>
          <a:xfrm>
            <a:off x="165101" y="2616200"/>
            <a:ext cx="9691280" cy="4533900"/>
          </a:xfrm>
          <a:prstGeom prst="rect">
            <a:avLst/>
          </a:prstGeom>
        </p:spPr>
        <p:txBody>
          <a:bodyPr/>
          <a:lstStyle/>
          <a:p>
            <a:r>
              <a:rPr lang="en-US" sz="3600" dirty="0"/>
              <a:t>Punctuation , ! ?</a:t>
            </a:r>
          </a:p>
          <a:p>
            <a:r>
              <a:rPr lang="en-US" sz="3600" dirty="0"/>
              <a:t>Pronouns, adverbs, and prepositional phrases such as: that, who, in order to, not only, as we, in which, where, with, what, how, for, through, until, to, as, of, yet, so, by</a:t>
            </a:r>
          </a:p>
          <a:p>
            <a:r>
              <a:rPr lang="en-US" sz="3600" dirty="0"/>
              <a:t>Conjunctions such as: and, nor, but, or, because</a:t>
            </a:r>
            <a:endParaRPr lang="en-US" sz="88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3">
                                            <p:bg/>
                                          </p:spTgt>
                                        </p:tgtEl>
                                        <p:attrNameLst>
                                          <p:attrName>style.visibility</p:attrName>
                                        </p:attrNameLst>
                                      </p:cBhvr>
                                      <p:to>
                                        <p:strVal val="visible"/>
                                      </p:to>
                                    </p:set>
                                    <p:anim calcmode="lin" valueType="num">
                                      <p:cBhvr additive="base">
                                        <p:cTn id="7" dur="1000" fill="hold"/>
                                        <p:tgtEl>
                                          <p:spTgt spid="233">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23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3">
                                            <p:txEl>
                                              <p:pRg st="0" end="0"/>
                                            </p:txEl>
                                          </p:spTgt>
                                        </p:tgtEl>
                                        <p:attrNameLst>
                                          <p:attrName>style.visibility</p:attrName>
                                        </p:attrNameLst>
                                      </p:cBhvr>
                                      <p:to>
                                        <p:strVal val="visible"/>
                                      </p:to>
                                    </p:set>
                                    <p:anim calcmode="lin" valueType="num">
                                      <p:cBhvr additive="base">
                                        <p:cTn id="13" dur="1000" fill="hold"/>
                                        <p:tgtEl>
                                          <p:spTgt spid="23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3">
                                            <p:txEl>
                                              <p:pRg st="1" end="1"/>
                                            </p:txEl>
                                          </p:spTgt>
                                        </p:tgtEl>
                                        <p:attrNameLst>
                                          <p:attrName>style.visibility</p:attrName>
                                        </p:attrNameLst>
                                      </p:cBhvr>
                                      <p:to>
                                        <p:strVal val="visible"/>
                                      </p:to>
                                    </p:set>
                                    <p:anim calcmode="lin" valueType="num">
                                      <p:cBhvr additive="base">
                                        <p:cTn id="19" dur="1000" fill="hold"/>
                                        <p:tgtEl>
                                          <p:spTgt spid="233">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3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3">
                                            <p:txEl>
                                              <p:pRg st="2" end="2"/>
                                            </p:txEl>
                                          </p:spTgt>
                                        </p:tgtEl>
                                        <p:attrNameLst>
                                          <p:attrName>style.visibility</p:attrName>
                                        </p:attrNameLst>
                                      </p:cBhvr>
                                      <p:to>
                                        <p:strVal val="visible"/>
                                      </p:to>
                                    </p:set>
                                    <p:anim calcmode="lin" valueType="num">
                                      <p:cBhvr additive="base">
                                        <p:cTn id="25" dur="1000" fill="hold"/>
                                        <p:tgtEl>
                                          <p:spTgt spid="233">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23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watching the weather on TV with Captions.">
            <a:extLst>
              <a:ext uri="{FF2B5EF4-FFF2-40B4-BE49-F238E27FC236}">
                <a16:creationId xmlns:a16="http://schemas.microsoft.com/office/drawing/2014/main" id="{E5D1EA27-1E2B-4ED1-8880-4E4EA938B49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33" b="433"/>
          <a:stretch>
            <a:fillRect/>
          </a:stretch>
        </p:blipFill>
        <p:spPr>
          <a:xfrm>
            <a:off x="5816600" y="2455123"/>
            <a:ext cx="3352800" cy="4473575"/>
          </a:xfrm>
        </p:spPr>
      </p:pic>
      <p:sp>
        <p:nvSpPr>
          <p:cNvPr id="159" name="Why should I Close Caption my videos?"/>
          <p:cNvSpPr>
            <a:spLocks noGrp="1"/>
          </p:cNvSpPr>
          <p:nvPr>
            <p:ph type="title"/>
          </p:nvPr>
        </p:nvSpPr>
        <p:spPr>
          <a:prstGeom prst="rect">
            <a:avLst/>
          </a:prstGeom>
        </p:spPr>
        <p:txBody>
          <a:bodyPr/>
          <a:lstStyle/>
          <a:p>
            <a:r>
              <a:rPr dirty="0"/>
              <a:t>Why should I Close Caption my videos?</a:t>
            </a:r>
          </a:p>
        </p:txBody>
      </p:sp>
      <p:sp>
        <p:nvSpPr>
          <p:cNvPr id="4" name="Text Placeholder 3">
            <a:extLst>
              <a:ext uri="{FF2B5EF4-FFF2-40B4-BE49-F238E27FC236}">
                <a16:creationId xmlns:a16="http://schemas.microsoft.com/office/drawing/2014/main" id="{EA3D5FE8-04FC-4DC6-92E7-55AF4E071DE3}"/>
              </a:ext>
            </a:extLst>
          </p:cNvPr>
          <p:cNvSpPr>
            <a:spLocks noGrp="1"/>
          </p:cNvSpPr>
          <p:nvPr>
            <p:ph type="body" sz="half" idx="1"/>
          </p:nvPr>
        </p:nvSpPr>
        <p:spPr>
          <a:xfrm>
            <a:off x="1013637" y="2159000"/>
            <a:ext cx="3937000" cy="5065823"/>
          </a:xfrm>
        </p:spPr>
        <p:txBody>
          <a:bodyPr/>
          <a:lstStyle/>
          <a:p>
            <a:pPr marL="514350" lvl="1" indent="-514350">
              <a:buFont typeface="+mj-lt"/>
              <a:buAutoNum type="arabicPeriod"/>
              <a:defRPr sz="2800"/>
            </a:pPr>
            <a:r>
              <a:rPr lang="en-US" dirty="0"/>
              <a:t>Make accessible for hearing impaired.</a:t>
            </a:r>
          </a:p>
          <a:p>
            <a:pPr marL="514350" lvl="1" indent="-514350">
              <a:buFont typeface="+mj-lt"/>
              <a:buAutoNum type="arabicPeriod"/>
              <a:defRPr sz="2800"/>
            </a:pPr>
            <a:r>
              <a:rPr lang="en-US" dirty="0"/>
              <a:t>Assist those in noisy, crowded areas enjoy your video.</a:t>
            </a:r>
          </a:p>
          <a:p>
            <a:pPr marL="514350" lvl="1" indent="-514350">
              <a:buFont typeface="+mj-lt"/>
              <a:buAutoNum type="arabicPeriod"/>
              <a:defRPr sz="2800"/>
            </a:pPr>
            <a:r>
              <a:rPr lang="en-US" dirty="0"/>
              <a:t>Make your video searchable on the internet.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Large meteor hitting Earth.">
            <a:extLst>
              <a:ext uri="{FF2B5EF4-FFF2-40B4-BE49-F238E27FC236}">
                <a16:creationId xmlns:a16="http://schemas.microsoft.com/office/drawing/2014/main" id="{A921E279-20D8-4947-9D24-031D653A2359}"/>
              </a:ext>
            </a:extLst>
          </p:cNvPr>
          <p:cNvPicPr>
            <a:picLocks noGrp="1" noChangeAspect="1"/>
          </p:cNvPicPr>
          <p:nvPr>
            <p:ph type="pic" sz="half" idx="13"/>
          </p:nvPr>
        </p:nvPicPr>
        <p:blipFill>
          <a:blip r:embed="rId2">
            <a:extLst>
              <a:ext uri="{28A0092B-C50C-407E-A947-70E740481C1C}">
                <a14:useLocalDpi xmlns:a14="http://schemas.microsoft.com/office/drawing/2010/main" val="0"/>
              </a:ext>
            </a:extLst>
          </a:blip>
          <a:srcRect l="21934" r="21934"/>
          <a:stretch>
            <a:fillRect/>
          </a:stretch>
        </p:blipFill>
        <p:spPr>
          <a:xfrm>
            <a:off x="1755158" y="2339911"/>
            <a:ext cx="5855466" cy="3813921"/>
          </a:xfrm>
        </p:spPr>
      </p:pic>
      <p:sp>
        <p:nvSpPr>
          <p:cNvPr id="232" name="Lessons here for writing effective Closed Captioning"/>
          <p:cNvSpPr>
            <a:spLocks noGrp="1"/>
          </p:cNvSpPr>
          <p:nvPr>
            <p:ph type="title"/>
          </p:nvPr>
        </p:nvSpPr>
        <p:spPr>
          <a:xfrm>
            <a:off x="117411" y="187346"/>
            <a:ext cx="9925178" cy="2578100"/>
          </a:xfrm>
          <a:prstGeom prst="rect">
            <a:avLst/>
          </a:prstGeom>
        </p:spPr>
        <p:txBody>
          <a:bodyPr/>
          <a:lstStyle/>
          <a:p>
            <a:pPr algn="l"/>
            <a:r>
              <a:rPr lang="en-US" sz="5400" dirty="0"/>
              <a:t>This is an example of </a:t>
            </a:r>
            <a:r>
              <a:rPr lang="en-US" sz="5400" i="1" u="sng" dirty="0">
                <a:solidFill>
                  <a:schemeClr val="tx1"/>
                </a:solidFill>
              </a:rPr>
              <a:t>incorrect</a:t>
            </a:r>
            <a:r>
              <a:rPr lang="en-US" sz="5400" dirty="0"/>
              <a:t> caption breaking. These breaks make for awkward reading:</a:t>
            </a:r>
            <a:endParaRPr sz="5400" dirty="0"/>
          </a:p>
        </p:txBody>
      </p:sp>
      <p:sp>
        <p:nvSpPr>
          <p:cNvPr id="233" name="Include sounds.…"/>
          <p:cNvSpPr>
            <a:spLocks noGrp="1"/>
          </p:cNvSpPr>
          <p:nvPr>
            <p:ph type="body" sz="quarter" idx="1"/>
          </p:nvPr>
        </p:nvSpPr>
        <p:spPr>
          <a:xfrm>
            <a:off x="1755157" y="6320680"/>
            <a:ext cx="5855465" cy="570903"/>
          </a:xfrm>
          <a:prstGeom prst="rect">
            <a:avLst/>
          </a:prstGeom>
        </p:spPr>
        <p:txBody>
          <a:bodyPr/>
          <a:lstStyle/>
          <a:p>
            <a:pPr marL="254000" indent="0">
              <a:buNone/>
              <a:defRPr sz="4300"/>
            </a:pPr>
            <a:r>
              <a:rPr lang="en-US" sz="3000" dirty="0"/>
              <a:t>hit the earth. Or this kind of</a:t>
            </a:r>
          </a:p>
        </p:txBody>
      </p:sp>
    </p:spTree>
    <p:extLst>
      <p:ext uri="{BB962C8B-B14F-4D97-AF65-F5344CB8AC3E}">
        <p14:creationId xmlns:p14="http://schemas.microsoft.com/office/powerpoint/2010/main" val="115076431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Large meteor hitting Earth.">
            <a:extLst>
              <a:ext uri="{FF2B5EF4-FFF2-40B4-BE49-F238E27FC236}">
                <a16:creationId xmlns:a16="http://schemas.microsoft.com/office/drawing/2014/main" id="{A921E279-20D8-4947-9D24-031D653A2359}"/>
              </a:ext>
            </a:extLst>
          </p:cNvPr>
          <p:cNvPicPr>
            <a:picLocks noGrp="1" noChangeAspect="1"/>
          </p:cNvPicPr>
          <p:nvPr>
            <p:ph type="pic" sz="half" idx="13"/>
          </p:nvPr>
        </p:nvPicPr>
        <p:blipFill>
          <a:blip r:embed="rId2">
            <a:extLst>
              <a:ext uri="{28A0092B-C50C-407E-A947-70E740481C1C}">
                <a14:useLocalDpi xmlns:a14="http://schemas.microsoft.com/office/drawing/2010/main" val="0"/>
              </a:ext>
            </a:extLst>
          </a:blip>
          <a:srcRect l="21934" r="21934"/>
          <a:stretch>
            <a:fillRect/>
          </a:stretch>
        </p:blipFill>
        <p:spPr>
          <a:xfrm>
            <a:off x="1755158" y="2339911"/>
            <a:ext cx="5855466" cy="3813921"/>
          </a:xfrm>
        </p:spPr>
      </p:pic>
      <p:sp>
        <p:nvSpPr>
          <p:cNvPr id="232" name="Lessons here for writing effective Closed Captioning"/>
          <p:cNvSpPr>
            <a:spLocks noGrp="1"/>
          </p:cNvSpPr>
          <p:nvPr>
            <p:ph type="title"/>
          </p:nvPr>
        </p:nvSpPr>
        <p:spPr>
          <a:xfrm>
            <a:off x="117411" y="187346"/>
            <a:ext cx="9925178" cy="2578100"/>
          </a:xfrm>
          <a:prstGeom prst="rect">
            <a:avLst/>
          </a:prstGeom>
        </p:spPr>
        <p:txBody>
          <a:bodyPr/>
          <a:lstStyle/>
          <a:p>
            <a:pPr algn="l"/>
            <a:r>
              <a:rPr lang="en-US" sz="5400" dirty="0"/>
              <a:t>This is an example of </a:t>
            </a:r>
            <a:r>
              <a:rPr lang="en-US" sz="5400" i="1" u="sng" dirty="0">
                <a:solidFill>
                  <a:schemeClr val="tx1"/>
                </a:solidFill>
              </a:rPr>
              <a:t>incorrect</a:t>
            </a:r>
            <a:r>
              <a:rPr lang="en-US" sz="5400" dirty="0"/>
              <a:t> caption breaking. These breaks make for awkward reading:</a:t>
            </a:r>
            <a:endParaRPr sz="5400" dirty="0"/>
          </a:p>
        </p:txBody>
      </p:sp>
      <p:sp>
        <p:nvSpPr>
          <p:cNvPr id="233" name="Include sounds.…"/>
          <p:cNvSpPr>
            <a:spLocks noGrp="1"/>
          </p:cNvSpPr>
          <p:nvPr>
            <p:ph type="body" sz="quarter" idx="1"/>
          </p:nvPr>
        </p:nvSpPr>
        <p:spPr>
          <a:xfrm>
            <a:off x="1755158" y="6320680"/>
            <a:ext cx="5855466" cy="570903"/>
          </a:xfrm>
          <a:prstGeom prst="rect">
            <a:avLst/>
          </a:prstGeom>
        </p:spPr>
        <p:txBody>
          <a:bodyPr/>
          <a:lstStyle/>
          <a:p>
            <a:pPr marL="254000">
              <a:defRPr sz="4300"/>
            </a:pPr>
            <a:r>
              <a:rPr lang="en-US" sz="3000" dirty="0"/>
              <a:t>meteorite, this is the current theory that the meteorite</a:t>
            </a:r>
          </a:p>
        </p:txBody>
      </p:sp>
    </p:spTree>
    <p:extLst>
      <p:ext uri="{BB962C8B-B14F-4D97-AF65-F5344CB8AC3E}">
        <p14:creationId xmlns:p14="http://schemas.microsoft.com/office/powerpoint/2010/main" val="111821810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Large meteor hitting Earth.">
            <a:extLst>
              <a:ext uri="{FF2B5EF4-FFF2-40B4-BE49-F238E27FC236}">
                <a16:creationId xmlns:a16="http://schemas.microsoft.com/office/drawing/2014/main" id="{A921E279-20D8-4947-9D24-031D653A2359}"/>
              </a:ext>
            </a:extLst>
          </p:cNvPr>
          <p:cNvPicPr>
            <a:picLocks noGrp="1" noChangeAspect="1"/>
          </p:cNvPicPr>
          <p:nvPr>
            <p:ph type="pic" sz="half" idx="13"/>
          </p:nvPr>
        </p:nvPicPr>
        <p:blipFill>
          <a:blip r:embed="rId2">
            <a:extLst>
              <a:ext uri="{28A0092B-C50C-407E-A947-70E740481C1C}">
                <a14:useLocalDpi xmlns:a14="http://schemas.microsoft.com/office/drawing/2010/main" val="0"/>
              </a:ext>
            </a:extLst>
          </a:blip>
          <a:srcRect l="21934" r="21934"/>
          <a:stretch>
            <a:fillRect/>
          </a:stretch>
        </p:blipFill>
        <p:spPr>
          <a:xfrm>
            <a:off x="1755158" y="2339911"/>
            <a:ext cx="5855466" cy="3813921"/>
          </a:xfrm>
        </p:spPr>
      </p:pic>
      <p:sp>
        <p:nvSpPr>
          <p:cNvPr id="232" name="Lessons here for writing effective Closed Captioning"/>
          <p:cNvSpPr>
            <a:spLocks noGrp="1"/>
          </p:cNvSpPr>
          <p:nvPr>
            <p:ph type="title"/>
          </p:nvPr>
        </p:nvSpPr>
        <p:spPr>
          <a:xfrm>
            <a:off x="117411" y="187346"/>
            <a:ext cx="9925178" cy="2578100"/>
          </a:xfrm>
          <a:prstGeom prst="rect">
            <a:avLst/>
          </a:prstGeom>
        </p:spPr>
        <p:txBody>
          <a:bodyPr/>
          <a:lstStyle/>
          <a:p>
            <a:pPr algn="l"/>
            <a:r>
              <a:rPr lang="en-US" sz="5400" dirty="0"/>
              <a:t>This is an example of </a:t>
            </a:r>
            <a:r>
              <a:rPr lang="en-US" sz="5400" i="1" u="sng" dirty="0">
                <a:solidFill>
                  <a:schemeClr val="tx1"/>
                </a:solidFill>
              </a:rPr>
              <a:t>incorrect</a:t>
            </a:r>
            <a:r>
              <a:rPr lang="en-US" sz="5400" dirty="0"/>
              <a:t> caption breaking. These breaks make for awkward reading:</a:t>
            </a:r>
            <a:endParaRPr sz="5400" dirty="0"/>
          </a:p>
        </p:txBody>
      </p:sp>
      <p:sp>
        <p:nvSpPr>
          <p:cNvPr id="233" name="Include sounds.…"/>
          <p:cNvSpPr>
            <a:spLocks noGrp="1"/>
          </p:cNvSpPr>
          <p:nvPr>
            <p:ph type="body" sz="quarter" idx="1"/>
          </p:nvPr>
        </p:nvSpPr>
        <p:spPr>
          <a:xfrm>
            <a:off x="1755158" y="6320680"/>
            <a:ext cx="5855466" cy="570903"/>
          </a:xfrm>
          <a:prstGeom prst="rect">
            <a:avLst/>
          </a:prstGeom>
        </p:spPr>
        <p:txBody>
          <a:bodyPr/>
          <a:lstStyle/>
          <a:p>
            <a:pPr marL="254000">
              <a:defRPr sz="4300"/>
            </a:pPr>
            <a:r>
              <a:rPr lang="en-US" sz="3000" dirty="0"/>
              <a:t>hit the earth, and mass extinction occurred. So we think</a:t>
            </a:r>
          </a:p>
        </p:txBody>
      </p:sp>
    </p:spTree>
    <p:extLst>
      <p:ext uri="{BB962C8B-B14F-4D97-AF65-F5344CB8AC3E}">
        <p14:creationId xmlns:p14="http://schemas.microsoft.com/office/powerpoint/2010/main" val="310103517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Large meteor hitting Earth.">
            <a:extLst>
              <a:ext uri="{FF2B5EF4-FFF2-40B4-BE49-F238E27FC236}">
                <a16:creationId xmlns:a16="http://schemas.microsoft.com/office/drawing/2014/main" id="{A921E279-20D8-4947-9D24-031D653A2359}"/>
              </a:ext>
            </a:extLst>
          </p:cNvPr>
          <p:cNvPicPr>
            <a:picLocks noGrp="1" noChangeAspect="1"/>
          </p:cNvPicPr>
          <p:nvPr>
            <p:ph type="pic" sz="half" idx="13"/>
          </p:nvPr>
        </p:nvPicPr>
        <p:blipFill>
          <a:blip r:embed="rId2">
            <a:extLst>
              <a:ext uri="{28A0092B-C50C-407E-A947-70E740481C1C}">
                <a14:useLocalDpi xmlns:a14="http://schemas.microsoft.com/office/drawing/2010/main" val="0"/>
              </a:ext>
            </a:extLst>
          </a:blip>
          <a:srcRect l="21934" r="21934"/>
          <a:stretch>
            <a:fillRect/>
          </a:stretch>
        </p:blipFill>
        <p:spPr>
          <a:xfrm>
            <a:off x="1755158" y="2339911"/>
            <a:ext cx="5855466" cy="3813921"/>
          </a:xfrm>
        </p:spPr>
      </p:pic>
      <p:sp>
        <p:nvSpPr>
          <p:cNvPr id="232" name="Lessons here for writing effective Closed Captioning"/>
          <p:cNvSpPr>
            <a:spLocks noGrp="1"/>
          </p:cNvSpPr>
          <p:nvPr>
            <p:ph type="title"/>
          </p:nvPr>
        </p:nvSpPr>
        <p:spPr>
          <a:xfrm>
            <a:off x="117411" y="187346"/>
            <a:ext cx="9925178" cy="2578100"/>
          </a:xfrm>
          <a:prstGeom prst="rect">
            <a:avLst/>
          </a:prstGeom>
        </p:spPr>
        <p:txBody>
          <a:bodyPr/>
          <a:lstStyle/>
          <a:p>
            <a:pPr algn="l"/>
            <a:r>
              <a:rPr lang="en-US" sz="5400" dirty="0"/>
              <a:t>This is an example of </a:t>
            </a:r>
            <a:r>
              <a:rPr lang="en-US" sz="5400" i="1" u="sng" dirty="0">
                <a:solidFill>
                  <a:schemeClr val="tx1"/>
                </a:solidFill>
              </a:rPr>
              <a:t>incorrect</a:t>
            </a:r>
            <a:r>
              <a:rPr lang="en-US" sz="5400" dirty="0"/>
              <a:t> caption breaking. These breaks make for awkward reading:</a:t>
            </a:r>
            <a:endParaRPr sz="5400" dirty="0"/>
          </a:p>
        </p:txBody>
      </p:sp>
      <p:sp>
        <p:nvSpPr>
          <p:cNvPr id="233" name="Include sounds.…"/>
          <p:cNvSpPr>
            <a:spLocks noGrp="1"/>
          </p:cNvSpPr>
          <p:nvPr>
            <p:ph type="body" sz="quarter" idx="1"/>
          </p:nvPr>
        </p:nvSpPr>
        <p:spPr>
          <a:xfrm>
            <a:off x="1755158" y="6320680"/>
            <a:ext cx="5855466" cy="570903"/>
          </a:xfrm>
          <a:prstGeom prst="rect">
            <a:avLst/>
          </a:prstGeom>
        </p:spPr>
        <p:txBody>
          <a:bodyPr/>
          <a:lstStyle/>
          <a:p>
            <a:pPr marL="254000">
              <a:defRPr sz="4300"/>
            </a:pPr>
            <a:r>
              <a:rPr lang="en-US" sz="3000" dirty="0"/>
              <a:t>that happened 65.5 million years ago.</a:t>
            </a:r>
          </a:p>
        </p:txBody>
      </p:sp>
    </p:spTree>
    <p:extLst>
      <p:ext uri="{BB962C8B-B14F-4D97-AF65-F5344CB8AC3E}">
        <p14:creationId xmlns:p14="http://schemas.microsoft.com/office/powerpoint/2010/main" val="73606325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Large meteor hitting Earth.">
            <a:extLst>
              <a:ext uri="{FF2B5EF4-FFF2-40B4-BE49-F238E27FC236}">
                <a16:creationId xmlns:a16="http://schemas.microsoft.com/office/drawing/2014/main" id="{A921E279-20D8-4947-9D24-031D653A2359}"/>
              </a:ext>
            </a:extLst>
          </p:cNvPr>
          <p:cNvPicPr>
            <a:picLocks noGrp="1" noChangeAspect="1"/>
          </p:cNvPicPr>
          <p:nvPr>
            <p:ph type="pic" sz="half" idx="13"/>
          </p:nvPr>
        </p:nvPicPr>
        <p:blipFill>
          <a:blip r:embed="rId2">
            <a:extLst>
              <a:ext uri="{28A0092B-C50C-407E-A947-70E740481C1C}">
                <a14:useLocalDpi xmlns:a14="http://schemas.microsoft.com/office/drawing/2010/main" val="0"/>
              </a:ext>
            </a:extLst>
          </a:blip>
          <a:srcRect l="21934" r="21934"/>
          <a:stretch>
            <a:fillRect/>
          </a:stretch>
        </p:blipFill>
        <p:spPr>
          <a:xfrm>
            <a:off x="1755158" y="2339911"/>
            <a:ext cx="5855466" cy="3813921"/>
          </a:xfrm>
        </p:spPr>
      </p:pic>
      <p:sp>
        <p:nvSpPr>
          <p:cNvPr id="232" name="Lessons here for writing effective Closed Captioning"/>
          <p:cNvSpPr>
            <a:spLocks noGrp="1"/>
          </p:cNvSpPr>
          <p:nvPr>
            <p:ph type="title"/>
          </p:nvPr>
        </p:nvSpPr>
        <p:spPr>
          <a:xfrm>
            <a:off x="117411" y="187346"/>
            <a:ext cx="9925178" cy="2578100"/>
          </a:xfrm>
          <a:prstGeom prst="rect">
            <a:avLst/>
          </a:prstGeom>
        </p:spPr>
        <p:txBody>
          <a:bodyPr/>
          <a:lstStyle/>
          <a:p>
            <a:pPr algn="l"/>
            <a:r>
              <a:rPr lang="en-US" dirty="0"/>
              <a:t>This example reads much better because it follows the rhythm of speech, breaking at slight pauses:</a:t>
            </a:r>
            <a:endParaRPr sz="5400" dirty="0"/>
          </a:p>
        </p:txBody>
      </p:sp>
      <p:sp>
        <p:nvSpPr>
          <p:cNvPr id="233" name="Include sounds.…"/>
          <p:cNvSpPr>
            <a:spLocks noGrp="1"/>
          </p:cNvSpPr>
          <p:nvPr>
            <p:ph type="body" sz="quarter" idx="1"/>
          </p:nvPr>
        </p:nvSpPr>
        <p:spPr>
          <a:xfrm>
            <a:off x="1755158" y="6320680"/>
            <a:ext cx="5855466" cy="570903"/>
          </a:xfrm>
          <a:prstGeom prst="rect">
            <a:avLst/>
          </a:prstGeom>
        </p:spPr>
        <p:txBody>
          <a:bodyPr/>
          <a:lstStyle/>
          <a:p>
            <a:pPr marL="254000">
              <a:defRPr sz="4300"/>
            </a:pPr>
            <a:r>
              <a:rPr lang="en-US" sz="3000" dirty="0"/>
              <a:t>hit the earth.</a:t>
            </a:r>
          </a:p>
        </p:txBody>
      </p:sp>
    </p:spTree>
    <p:extLst>
      <p:ext uri="{BB962C8B-B14F-4D97-AF65-F5344CB8AC3E}">
        <p14:creationId xmlns:p14="http://schemas.microsoft.com/office/powerpoint/2010/main" val="27581401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Large meteor hitting Earth.">
            <a:extLst>
              <a:ext uri="{FF2B5EF4-FFF2-40B4-BE49-F238E27FC236}">
                <a16:creationId xmlns:a16="http://schemas.microsoft.com/office/drawing/2014/main" id="{A921E279-20D8-4947-9D24-031D653A2359}"/>
              </a:ext>
            </a:extLst>
          </p:cNvPr>
          <p:cNvPicPr>
            <a:picLocks noGrp="1" noChangeAspect="1"/>
          </p:cNvPicPr>
          <p:nvPr>
            <p:ph type="pic" sz="half" idx="13"/>
          </p:nvPr>
        </p:nvPicPr>
        <p:blipFill>
          <a:blip r:embed="rId2">
            <a:extLst>
              <a:ext uri="{28A0092B-C50C-407E-A947-70E740481C1C}">
                <a14:useLocalDpi xmlns:a14="http://schemas.microsoft.com/office/drawing/2010/main" val="0"/>
              </a:ext>
            </a:extLst>
          </a:blip>
          <a:srcRect l="21934" r="21934"/>
          <a:stretch>
            <a:fillRect/>
          </a:stretch>
        </p:blipFill>
        <p:spPr>
          <a:xfrm>
            <a:off x="1755158" y="2339911"/>
            <a:ext cx="5855466" cy="3813921"/>
          </a:xfrm>
        </p:spPr>
      </p:pic>
      <p:sp>
        <p:nvSpPr>
          <p:cNvPr id="232" name="Lessons here for writing effective Closed Captioning"/>
          <p:cNvSpPr>
            <a:spLocks noGrp="1"/>
          </p:cNvSpPr>
          <p:nvPr>
            <p:ph type="title"/>
          </p:nvPr>
        </p:nvSpPr>
        <p:spPr>
          <a:xfrm>
            <a:off x="117411" y="187346"/>
            <a:ext cx="9925178" cy="2578100"/>
          </a:xfrm>
          <a:prstGeom prst="rect">
            <a:avLst/>
          </a:prstGeom>
        </p:spPr>
        <p:txBody>
          <a:bodyPr/>
          <a:lstStyle/>
          <a:p>
            <a:pPr algn="l"/>
            <a:r>
              <a:rPr lang="en-US" dirty="0"/>
              <a:t>This example reads much better because it follows the rhythm of speech, breaking at slight pauses:</a:t>
            </a:r>
            <a:endParaRPr sz="5400" dirty="0"/>
          </a:p>
        </p:txBody>
      </p:sp>
      <p:sp>
        <p:nvSpPr>
          <p:cNvPr id="233" name="Include sounds.…"/>
          <p:cNvSpPr>
            <a:spLocks noGrp="1"/>
          </p:cNvSpPr>
          <p:nvPr>
            <p:ph type="body" sz="quarter" idx="1"/>
          </p:nvPr>
        </p:nvSpPr>
        <p:spPr>
          <a:xfrm>
            <a:off x="1755158" y="6320680"/>
            <a:ext cx="5855466" cy="570903"/>
          </a:xfrm>
          <a:prstGeom prst="rect">
            <a:avLst/>
          </a:prstGeom>
        </p:spPr>
        <p:txBody>
          <a:bodyPr/>
          <a:lstStyle/>
          <a:p>
            <a:pPr marL="254000">
              <a:defRPr sz="4300"/>
            </a:pPr>
            <a:r>
              <a:rPr lang="en-US" sz="3000" dirty="0"/>
              <a:t>Or this kind of meteorite,</a:t>
            </a:r>
          </a:p>
        </p:txBody>
      </p:sp>
    </p:spTree>
    <p:extLst>
      <p:ext uri="{BB962C8B-B14F-4D97-AF65-F5344CB8AC3E}">
        <p14:creationId xmlns:p14="http://schemas.microsoft.com/office/powerpoint/2010/main" val="199437437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Large meteor hitting Earth.">
            <a:extLst>
              <a:ext uri="{FF2B5EF4-FFF2-40B4-BE49-F238E27FC236}">
                <a16:creationId xmlns:a16="http://schemas.microsoft.com/office/drawing/2014/main" id="{A921E279-20D8-4947-9D24-031D653A2359}"/>
              </a:ext>
            </a:extLst>
          </p:cNvPr>
          <p:cNvPicPr>
            <a:picLocks noGrp="1" noChangeAspect="1"/>
          </p:cNvPicPr>
          <p:nvPr>
            <p:ph type="pic" sz="half" idx="13"/>
          </p:nvPr>
        </p:nvPicPr>
        <p:blipFill>
          <a:blip r:embed="rId2">
            <a:extLst>
              <a:ext uri="{28A0092B-C50C-407E-A947-70E740481C1C}">
                <a14:useLocalDpi xmlns:a14="http://schemas.microsoft.com/office/drawing/2010/main" val="0"/>
              </a:ext>
            </a:extLst>
          </a:blip>
          <a:srcRect l="21934" r="21934"/>
          <a:stretch>
            <a:fillRect/>
          </a:stretch>
        </p:blipFill>
        <p:spPr>
          <a:xfrm>
            <a:off x="1755158" y="2339911"/>
            <a:ext cx="5855466" cy="3813921"/>
          </a:xfrm>
        </p:spPr>
      </p:pic>
      <p:sp>
        <p:nvSpPr>
          <p:cNvPr id="232" name="Lessons here for writing effective Closed Captioning"/>
          <p:cNvSpPr>
            <a:spLocks noGrp="1"/>
          </p:cNvSpPr>
          <p:nvPr>
            <p:ph type="title"/>
          </p:nvPr>
        </p:nvSpPr>
        <p:spPr>
          <a:xfrm>
            <a:off x="117411" y="187346"/>
            <a:ext cx="9925178" cy="2578100"/>
          </a:xfrm>
          <a:prstGeom prst="rect">
            <a:avLst/>
          </a:prstGeom>
        </p:spPr>
        <p:txBody>
          <a:bodyPr/>
          <a:lstStyle/>
          <a:p>
            <a:pPr algn="l"/>
            <a:r>
              <a:rPr lang="en-US" dirty="0"/>
              <a:t>This example reads much better because it follows the rhythm of speech, breaking at slight pauses:</a:t>
            </a:r>
            <a:endParaRPr sz="5400" dirty="0"/>
          </a:p>
        </p:txBody>
      </p:sp>
      <p:sp>
        <p:nvSpPr>
          <p:cNvPr id="233" name="Include sounds.…"/>
          <p:cNvSpPr>
            <a:spLocks noGrp="1"/>
          </p:cNvSpPr>
          <p:nvPr>
            <p:ph type="body" sz="quarter" idx="1"/>
          </p:nvPr>
        </p:nvSpPr>
        <p:spPr>
          <a:xfrm>
            <a:off x="1755158" y="6320680"/>
            <a:ext cx="5855466" cy="570903"/>
          </a:xfrm>
          <a:prstGeom prst="rect">
            <a:avLst/>
          </a:prstGeom>
        </p:spPr>
        <p:txBody>
          <a:bodyPr/>
          <a:lstStyle/>
          <a:p>
            <a:pPr marL="254000">
              <a:defRPr sz="4300"/>
            </a:pPr>
            <a:r>
              <a:rPr lang="en-US" sz="3000" dirty="0"/>
              <a:t>this is the current theory that the meteorite hit the earth,</a:t>
            </a:r>
          </a:p>
        </p:txBody>
      </p:sp>
    </p:spTree>
    <p:extLst>
      <p:ext uri="{BB962C8B-B14F-4D97-AF65-F5344CB8AC3E}">
        <p14:creationId xmlns:p14="http://schemas.microsoft.com/office/powerpoint/2010/main" val="215214067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Large meteor hitting Earth.">
            <a:extLst>
              <a:ext uri="{FF2B5EF4-FFF2-40B4-BE49-F238E27FC236}">
                <a16:creationId xmlns:a16="http://schemas.microsoft.com/office/drawing/2014/main" id="{A921E279-20D8-4947-9D24-031D653A2359}"/>
              </a:ext>
            </a:extLst>
          </p:cNvPr>
          <p:cNvPicPr>
            <a:picLocks noGrp="1" noChangeAspect="1"/>
          </p:cNvPicPr>
          <p:nvPr>
            <p:ph type="pic" sz="half" idx="13"/>
          </p:nvPr>
        </p:nvPicPr>
        <p:blipFill>
          <a:blip r:embed="rId2">
            <a:extLst>
              <a:ext uri="{28A0092B-C50C-407E-A947-70E740481C1C}">
                <a14:useLocalDpi xmlns:a14="http://schemas.microsoft.com/office/drawing/2010/main" val="0"/>
              </a:ext>
            </a:extLst>
          </a:blip>
          <a:srcRect l="21934" r="21934"/>
          <a:stretch>
            <a:fillRect/>
          </a:stretch>
        </p:blipFill>
        <p:spPr>
          <a:xfrm>
            <a:off x="1755158" y="2339911"/>
            <a:ext cx="5855466" cy="3813921"/>
          </a:xfrm>
        </p:spPr>
      </p:pic>
      <p:sp>
        <p:nvSpPr>
          <p:cNvPr id="232" name="Lessons here for writing effective Closed Captioning"/>
          <p:cNvSpPr>
            <a:spLocks noGrp="1"/>
          </p:cNvSpPr>
          <p:nvPr>
            <p:ph type="title"/>
          </p:nvPr>
        </p:nvSpPr>
        <p:spPr>
          <a:xfrm>
            <a:off x="117411" y="187346"/>
            <a:ext cx="9925178" cy="2578100"/>
          </a:xfrm>
          <a:prstGeom prst="rect">
            <a:avLst/>
          </a:prstGeom>
        </p:spPr>
        <p:txBody>
          <a:bodyPr/>
          <a:lstStyle/>
          <a:p>
            <a:pPr algn="l"/>
            <a:r>
              <a:rPr lang="en-US" dirty="0"/>
              <a:t>This example reads much better because it follows the rhythm of speech, breaking at slight pauses:</a:t>
            </a:r>
            <a:endParaRPr sz="5400" dirty="0"/>
          </a:p>
        </p:txBody>
      </p:sp>
      <p:sp>
        <p:nvSpPr>
          <p:cNvPr id="233" name="Include sounds.…"/>
          <p:cNvSpPr>
            <a:spLocks noGrp="1"/>
          </p:cNvSpPr>
          <p:nvPr>
            <p:ph type="body" sz="quarter" idx="1"/>
          </p:nvPr>
        </p:nvSpPr>
        <p:spPr>
          <a:xfrm>
            <a:off x="1755158" y="6320680"/>
            <a:ext cx="5855466" cy="570903"/>
          </a:xfrm>
          <a:prstGeom prst="rect">
            <a:avLst/>
          </a:prstGeom>
        </p:spPr>
        <p:txBody>
          <a:bodyPr/>
          <a:lstStyle/>
          <a:p>
            <a:pPr marL="254000">
              <a:defRPr sz="4300"/>
            </a:pPr>
            <a:r>
              <a:rPr lang="en-US" sz="3000" dirty="0"/>
              <a:t>and mass extinction occurred.</a:t>
            </a:r>
          </a:p>
        </p:txBody>
      </p:sp>
    </p:spTree>
    <p:extLst>
      <p:ext uri="{BB962C8B-B14F-4D97-AF65-F5344CB8AC3E}">
        <p14:creationId xmlns:p14="http://schemas.microsoft.com/office/powerpoint/2010/main" val="138553583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Large meteor hitting Earth.">
            <a:extLst>
              <a:ext uri="{FF2B5EF4-FFF2-40B4-BE49-F238E27FC236}">
                <a16:creationId xmlns:a16="http://schemas.microsoft.com/office/drawing/2014/main" id="{A921E279-20D8-4947-9D24-031D653A2359}"/>
              </a:ext>
            </a:extLst>
          </p:cNvPr>
          <p:cNvPicPr>
            <a:picLocks noGrp="1" noChangeAspect="1"/>
          </p:cNvPicPr>
          <p:nvPr>
            <p:ph type="pic" sz="half" idx="13"/>
          </p:nvPr>
        </p:nvPicPr>
        <p:blipFill>
          <a:blip r:embed="rId2">
            <a:extLst>
              <a:ext uri="{28A0092B-C50C-407E-A947-70E740481C1C}">
                <a14:useLocalDpi xmlns:a14="http://schemas.microsoft.com/office/drawing/2010/main" val="0"/>
              </a:ext>
            </a:extLst>
          </a:blip>
          <a:srcRect l="21934" r="21934"/>
          <a:stretch>
            <a:fillRect/>
          </a:stretch>
        </p:blipFill>
        <p:spPr>
          <a:xfrm>
            <a:off x="1755158" y="2339911"/>
            <a:ext cx="5855466" cy="3813921"/>
          </a:xfrm>
        </p:spPr>
      </p:pic>
      <p:sp>
        <p:nvSpPr>
          <p:cNvPr id="232" name="Lessons here for writing effective Closed Captioning"/>
          <p:cNvSpPr>
            <a:spLocks noGrp="1"/>
          </p:cNvSpPr>
          <p:nvPr>
            <p:ph type="title"/>
          </p:nvPr>
        </p:nvSpPr>
        <p:spPr>
          <a:xfrm>
            <a:off x="117411" y="187346"/>
            <a:ext cx="9925178" cy="2578100"/>
          </a:xfrm>
          <a:prstGeom prst="rect">
            <a:avLst/>
          </a:prstGeom>
        </p:spPr>
        <p:txBody>
          <a:bodyPr/>
          <a:lstStyle/>
          <a:p>
            <a:pPr algn="l"/>
            <a:r>
              <a:rPr lang="en-US" dirty="0"/>
              <a:t>This example reads much better because it follows the rhythm of speech, breaking at slight pauses:</a:t>
            </a:r>
            <a:endParaRPr sz="5400" dirty="0"/>
          </a:p>
        </p:txBody>
      </p:sp>
      <p:sp>
        <p:nvSpPr>
          <p:cNvPr id="233" name="Include sounds.…"/>
          <p:cNvSpPr>
            <a:spLocks noGrp="1"/>
          </p:cNvSpPr>
          <p:nvPr>
            <p:ph type="body" sz="quarter" idx="1"/>
          </p:nvPr>
        </p:nvSpPr>
        <p:spPr>
          <a:xfrm>
            <a:off x="1755158" y="6320680"/>
            <a:ext cx="5855466" cy="570903"/>
          </a:xfrm>
          <a:prstGeom prst="rect">
            <a:avLst/>
          </a:prstGeom>
        </p:spPr>
        <p:txBody>
          <a:bodyPr/>
          <a:lstStyle/>
          <a:p>
            <a:pPr marL="254000">
              <a:defRPr sz="4300"/>
            </a:pPr>
            <a:r>
              <a:rPr lang="en-US" sz="3000" dirty="0"/>
              <a:t>So we think that happened 65.5 million years ago.</a:t>
            </a:r>
          </a:p>
        </p:txBody>
      </p:sp>
    </p:spTree>
    <p:extLst>
      <p:ext uri="{BB962C8B-B14F-4D97-AF65-F5344CB8AC3E}">
        <p14:creationId xmlns:p14="http://schemas.microsoft.com/office/powerpoint/2010/main" val="100575793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Lessons here for writing effective Closed Captioning"/>
          <p:cNvSpPr>
            <a:spLocks noGrp="1"/>
          </p:cNvSpPr>
          <p:nvPr>
            <p:ph type="title"/>
          </p:nvPr>
        </p:nvSpPr>
        <p:spPr>
          <a:xfrm>
            <a:off x="152400" y="254000"/>
            <a:ext cx="9842500" cy="2133600"/>
          </a:xfrm>
          <a:prstGeom prst="rect">
            <a:avLst/>
          </a:prstGeom>
        </p:spPr>
        <p:txBody>
          <a:bodyPr/>
          <a:lstStyle/>
          <a:p>
            <a:r>
              <a:rPr lang="en-US" dirty="0"/>
              <a:t>More </a:t>
            </a:r>
            <a:r>
              <a:rPr dirty="0"/>
              <a:t>Lessons for writing effective Closed Captioning</a:t>
            </a:r>
          </a:p>
        </p:txBody>
      </p:sp>
      <p:sp>
        <p:nvSpPr>
          <p:cNvPr id="233" name="Include sounds.…"/>
          <p:cNvSpPr>
            <a:spLocks noGrp="1"/>
          </p:cNvSpPr>
          <p:nvPr>
            <p:ph type="body" idx="1"/>
          </p:nvPr>
        </p:nvSpPr>
        <p:spPr>
          <a:xfrm>
            <a:off x="540048" y="2683705"/>
            <a:ext cx="8733679" cy="4533900"/>
          </a:xfrm>
          <a:prstGeom prst="rect">
            <a:avLst/>
          </a:prstGeom>
        </p:spPr>
        <p:txBody>
          <a:bodyPr/>
          <a:lstStyle/>
          <a:p>
            <a:pPr marL="851296" indent="-597296">
              <a:defRPr sz="4300"/>
            </a:pPr>
            <a:r>
              <a:rPr lang="en-US" sz="4000" dirty="0"/>
              <a:t>Break caption groups so they are under 60 characters long.</a:t>
            </a:r>
          </a:p>
          <a:p>
            <a:pPr marL="851296" indent="-597296">
              <a:defRPr sz="4300"/>
            </a:pPr>
            <a:r>
              <a:rPr lang="en-US" sz="4000" dirty="0"/>
              <a:t>Do not include text that is already on the screen. E.g., a movie or chapter title.</a:t>
            </a:r>
          </a:p>
        </p:txBody>
      </p:sp>
    </p:spTree>
    <p:extLst>
      <p:ext uri="{BB962C8B-B14F-4D97-AF65-F5344CB8AC3E}">
        <p14:creationId xmlns:p14="http://schemas.microsoft.com/office/powerpoint/2010/main" val="15951552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3">
                                            <p:txEl>
                                              <p:pRg st="1" end="1"/>
                                            </p:txEl>
                                          </p:spTgt>
                                        </p:tgtEl>
                                        <p:attrNameLst>
                                          <p:attrName>style.visibility</p:attrName>
                                        </p:attrNameLst>
                                      </p:cBhvr>
                                      <p:to>
                                        <p:strVal val="visible"/>
                                      </p:to>
                                    </p:set>
                                    <p:anim calcmode="lin" valueType="num">
                                      <p:cBhvr additive="base">
                                        <p:cTn id="7" dur="1000" fill="hold"/>
                                        <p:tgtEl>
                                          <p:spTgt spid="23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3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The Gene and Dave Show Logo.jpg" descr="The Gene and Dave Show Logo"/>
          <p:cNvPicPr>
            <a:picLocks noChangeAspect="1"/>
          </p:cNvPicPr>
          <p:nvPr/>
        </p:nvPicPr>
        <p:blipFill rotWithShape="1">
          <a:blip r:embed="rId2">
            <a:extLst/>
          </a:blip>
          <a:srcRect t="12753" b="43454"/>
          <a:stretch/>
        </p:blipFill>
        <p:spPr>
          <a:xfrm>
            <a:off x="952500" y="4136065"/>
            <a:ext cx="8255000" cy="2711302"/>
          </a:xfrm>
          <a:prstGeom prst="rect">
            <a:avLst/>
          </a:prstGeom>
          <a:ln w="12700">
            <a:miter lim="400000"/>
          </a:ln>
        </p:spPr>
      </p:pic>
      <p:sp>
        <p:nvSpPr>
          <p:cNvPr id="138" name="Captioning your own videos."/>
          <p:cNvSpPr>
            <a:spLocks noGrp="1"/>
          </p:cNvSpPr>
          <p:nvPr>
            <p:ph type="title"/>
          </p:nvPr>
        </p:nvSpPr>
        <p:spPr>
          <a:xfrm>
            <a:off x="1160721" y="697910"/>
            <a:ext cx="8255000" cy="1117600"/>
          </a:xfrm>
          <a:prstGeom prst="rect">
            <a:avLst/>
          </a:prstGeom>
          <a:solidFill>
            <a:srgbClr val="FFFFFF"/>
          </a:solidFill>
          <a:ln w="9525">
            <a:round/>
          </a:ln>
        </p:spPr>
        <p:txBody>
          <a:bodyPr/>
          <a:lstStyle/>
          <a:p>
            <a:pPr>
              <a:defRPr b="1">
                <a:solidFill>
                  <a:srgbClr val="000000"/>
                </a:solidFill>
              </a:defRPr>
            </a:pPr>
            <a:r>
              <a:rPr lang="en-US" dirty="0"/>
              <a:t>Video </a:t>
            </a:r>
            <a:r>
              <a:rPr dirty="0"/>
              <a:t>Captioning </a:t>
            </a:r>
            <a:r>
              <a:rPr lang="en-US" dirty="0"/>
              <a:t>Fun</a:t>
            </a:r>
            <a:r>
              <a:rPr lang="en-US" dirty="0">
                <a:solidFill>
                  <a:schemeClr val="tx1"/>
                </a:solidFill>
              </a:rPr>
              <a:t> 2</a:t>
            </a:r>
            <a:endParaRPr dirty="0">
              <a:solidFill>
                <a:schemeClr val="tx1"/>
              </a:solidFill>
            </a:endParaRPr>
          </a:p>
        </p:txBody>
      </p:sp>
      <p:sp>
        <p:nvSpPr>
          <p:cNvPr id="2" name="Text Placeholder 1">
            <a:extLst>
              <a:ext uri="{FF2B5EF4-FFF2-40B4-BE49-F238E27FC236}">
                <a16:creationId xmlns:a16="http://schemas.microsoft.com/office/drawing/2014/main" id="{8533152F-3FA5-4B5B-8F11-D6854547FA43}"/>
              </a:ext>
            </a:extLst>
          </p:cNvPr>
          <p:cNvSpPr>
            <a:spLocks noGrp="1"/>
          </p:cNvSpPr>
          <p:nvPr>
            <p:ph type="body" sz="quarter" idx="1"/>
          </p:nvPr>
        </p:nvSpPr>
        <p:spPr>
          <a:xfrm>
            <a:off x="1028700" y="1978542"/>
            <a:ext cx="8178800" cy="1831458"/>
          </a:xfrm>
        </p:spPr>
        <p:txBody>
          <a:bodyPr/>
          <a:lstStyle/>
          <a:p>
            <a:r>
              <a:rPr lang="en-US" sz="3600" dirty="0"/>
              <a:t>Presented by…</a:t>
            </a:r>
          </a:p>
          <a:p>
            <a:r>
              <a:rPr lang="en-US" sz="3600" b="1" dirty="0"/>
              <a:t>Gene Rodgers &amp; Dave Dauber</a:t>
            </a:r>
          </a:p>
          <a:p>
            <a:r>
              <a:rPr lang="en-US" sz="3600" dirty="0"/>
              <a:t>of</a:t>
            </a:r>
          </a:p>
          <a:p>
            <a:r>
              <a:rPr lang="en-US" sz="3600" dirty="0">
                <a:solidFill>
                  <a:schemeClr val="bg1"/>
                </a:solidFill>
              </a:rPr>
              <a:t>The Gene &amp; Dave Show</a:t>
            </a:r>
          </a:p>
        </p:txBody>
      </p:sp>
    </p:spTree>
    <p:extLst>
      <p:ext uri="{BB962C8B-B14F-4D97-AF65-F5344CB8AC3E}">
        <p14:creationId xmlns:p14="http://schemas.microsoft.com/office/powerpoint/2010/main" val="290268638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Lessons here for writing effective Closed Captioning"/>
          <p:cNvSpPr>
            <a:spLocks noGrp="1"/>
          </p:cNvSpPr>
          <p:nvPr>
            <p:ph type="title"/>
          </p:nvPr>
        </p:nvSpPr>
        <p:spPr>
          <a:xfrm>
            <a:off x="152400" y="254000"/>
            <a:ext cx="9842500" cy="918150"/>
          </a:xfrm>
          <a:prstGeom prst="rect">
            <a:avLst/>
          </a:prstGeom>
        </p:spPr>
        <p:txBody>
          <a:bodyPr/>
          <a:lstStyle/>
          <a:p>
            <a:r>
              <a:rPr lang="en-US" dirty="0"/>
              <a:t>Atmospherics to Include:</a:t>
            </a:r>
            <a:endParaRPr dirty="0"/>
          </a:p>
        </p:txBody>
      </p:sp>
      <p:sp>
        <p:nvSpPr>
          <p:cNvPr id="233" name="Include sounds.…"/>
          <p:cNvSpPr>
            <a:spLocks noGrp="1"/>
          </p:cNvSpPr>
          <p:nvPr>
            <p:ph type="body" idx="1"/>
          </p:nvPr>
        </p:nvSpPr>
        <p:spPr>
          <a:xfrm>
            <a:off x="540048" y="1313299"/>
            <a:ext cx="9291286" cy="5904306"/>
          </a:xfrm>
          <a:prstGeom prst="rect">
            <a:avLst/>
          </a:prstGeom>
        </p:spPr>
        <p:txBody>
          <a:bodyPr/>
          <a:lstStyle/>
          <a:p>
            <a:pPr marL="768350" indent="-514350">
              <a:buFont typeface="+mj-lt"/>
              <a:buAutoNum type="arabicPeriod"/>
              <a:defRPr sz="4300"/>
            </a:pPr>
            <a:r>
              <a:rPr lang="en-US" sz="4800" dirty="0"/>
              <a:t>A sound effect which is integral to the story or message of a video.</a:t>
            </a:r>
          </a:p>
          <a:p>
            <a:pPr marL="768350" indent="-514350">
              <a:buFont typeface="+mj-lt"/>
              <a:buAutoNum type="arabicPeriod"/>
              <a:defRPr sz="4300"/>
            </a:pPr>
            <a:r>
              <a:rPr lang="en-US" sz="4800" dirty="0"/>
              <a:t>Background music sets a specific mood as part of the story telling.</a:t>
            </a:r>
          </a:p>
          <a:p>
            <a:pPr marL="768350" indent="-514350">
              <a:buFont typeface="+mj-lt"/>
              <a:buAutoNum type="arabicPeriod"/>
              <a:defRPr sz="4300"/>
            </a:pPr>
            <a:r>
              <a:rPr lang="en-US" sz="4800" dirty="0"/>
              <a:t>Music with clearly audible lyrics that are part of the story telling.</a:t>
            </a:r>
          </a:p>
        </p:txBody>
      </p:sp>
    </p:spTree>
    <p:extLst>
      <p:ext uri="{BB962C8B-B14F-4D97-AF65-F5344CB8AC3E}">
        <p14:creationId xmlns:p14="http://schemas.microsoft.com/office/powerpoint/2010/main" val="39131854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3">
                                            <p:txEl>
                                              <p:pRg st="1" end="1"/>
                                            </p:txEl>
                                          </p:spTgt>
                                        </p:tgtEl>
                                        <p:attrNameLst>
                                          <p:attrName>style.visibility</p:attrName>
                                        </p:attrNameLst>
                                      </p:cBhvr>
                                      <p:to>
                                        <p:strVal val="visible"/>
                                      </p:to>
                                    </p:set>
                                    <p:anim calcmode="lin" valueType="num">
                                      <p:cBhvr additive="base">
                                        <p:cTn id="7" dur="1000" fill="hold"/>
                                        <p:tgtEl>
                                          <p:spTgt spid="23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3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3">
                                            <p:txEl>
                                              <p:pRg st="2" end="2"/>
                                            </p:txEl>
                                          </p:spTgt>
                                        </p:tgtEl>
                                        <p:attrNameLst>
                                          <p:attrName>style.visibility</p:attrName>
                                        </p:attrNameLst>
                                      </p:cBhvr>
                                      <p:to>
                                        <p:strVal val="visible"/>
                                      </p:to>
                                    </p:set>
                                    <p:anim calcmode="lin" valueType="num">
                                      <p:cBhvr additive="base">
                                        <p:cTn id="13" dur="1000" fill="hold"/>
                                        <p:tgtEl>
                                          <p:spTgt spid="233">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3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Lessons here for writing effective Closed Captioning"/>
          <p:cNvSpPr>
            <a:spLocks noGrp="1"/>
          </p:cNvSpPr>
          <p:nvPr>
            <p:ph type="title"/>
          </p:nvPr>
        </p:nvSpPr>
        <p:spPr>
          <a:xfrm>
            <a:off x="152400" y="254000"/>
            <a:ext cx="9842500" cy="918150"/>
          </a:xfrm>
          <a:prstGeom prst="rect">
            <a:avLst/>
          </a:prstGeom>
        </p:spPr>
        <p:txBody>
          <a:bodyPr/>
          <a:lstStyle/>
          <a:p>
            <a:r>
              <a:rPr lang="en-US" dirty="0"/>
              <a:t>Atmospherics Format</a:t>
            </a:r>
            <a:endParaRPr dirty="0"/>
          </a:p>
        </p:txBody>
      </p:sp>
      <p:sp>
        <p:nvSpPr>
          <p:cNvPr id="233" name="Include sounds.…"/>
          <p:cNvSpPr>
            <a:spLocks noGrp="1"/>
          </p:cNvSpPr>
          <p:nvPr>
            <p:ph type="body" idx="1"/>
          </p:nvPr>
        </p:nvSpPr>
        <p:spPr>
          <a:xfrm>
            <a:off x="540048" y="1313299"/>
            <a:ext cx="9291286" cy="5904306"/>
          </a:xfrm>
          <a:prstGeom prst="rect">
            <a:avLst/>
          </a:prstGeom>
        </p:spPr>
        <p:txBody>
          <a:bodyPr/>
          <a:lstStyle/>
          <a:p>
            <a:pPr>
              <a:defRPr sz="4300"/>
            </a:pPr>
            <a:r>
              <a:rPr lang="en-US" dirty="0"/>
              <a:t>Atmospherics are put in parentheses and are always in lowercase, e.g., “(loud snoring)”, unless a proper noun is used, e.g., “(Gene snores loudly)”</a:t>
            </a:r>
          </a:p>
          <a:p>
            <a:pPr lvl="1">
              <a:defRPr sz="4300"/>
            </a:pPr>
            <a:r>
              <a:rPr lang="en-US" dirty="0"/>
              <a:t>Parentheses can only be used for atmospherics, never dialogue.</a:t>
            </a:r>
          </a:p>
          <a:p>
            <a:pPr lvl="1">
              <a:defRPr sz="4300"/>
            </a:pPr>
            <a:r>
              <a:rPr lang="en-US" dirty="0"/>
              <a:t>Atmospheric-only captions do not need a dash or speaker ID.</a:t>
            </a:r>
          </a:p>
        </p:txBody>
      </p:sp>
    </p:spTree>
    <p:extLst>
      <p:ext uri="{BB962C8B-B14F-4D97-AF65-F5344CB8AC3E}">
        <p14:creationId xmlns:p14="http://schemas.microsoft.com/office/powerpoint/2010/main" val="17795273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3">
                                            <p:txEl>
                                              <p:pRg st="1" end="1"/>
                                            </p:txEl>
                                          </p:spTgt>
                                        </p:tgtEl>
                                        <p:attrNameLst>
                                          <p:attrName>style.visibility</p:attrName>
                                        </p:attrNameLst>
                                      </p:cBhvr>
                                      <p:to>
                                        <p:strVal val="visible"/>
                                      </p:to>
                                    </p:set>
                                    <p:anim calcmode="lin" valueType="num">
                                      <p:cBhvr additive="base">
                                        <p:cTn id="7" dur="1000" fill="hold"/>
                                        <p:tgtEl>
                                          <p:spTgt spid="23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3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3">
                                            <p:txEl>
                                              <p:pRg st="2" end="2"/>
                                            </p:txEl>
                                          </p:spTgt>
                                        </p:tgtEl>
                                        <p:attrNameLst>
                                          <p:attrName>style.visibility</p:attrName>
                                        </p:attrNameLst>
                                      </p:cBhvr>
                                      <p:to>
                                        <p:strVal val="visible"/>
                                      </p:to>
                                    </p:set>
                                    <p:anim calcmode="lin" valueType="num">
                                      <p:cBhvr additive="base">
                                        <p:cTn id="13" dur="1000" fill="hold"/>
                                        <p:tgtEl>
                                          <p:spTgt spid="233">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3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Lessons here for writing effective Closed Captioning"/>
          <p:cNvSpPr>
            <a:spLocks noGrp="1"/>
          </p:cNvSpPr>
          <p:nvPr>
            <p:ph type="title"/>
          </p:nvPr>
        </p:nvSpPr>
        <p:spPr>
          <a:xfrm>
            <a:off x="152400" y="254000"/>
            <a:ext cx="9842500" cy="918150"/>
          </a:xfrm>
          <a:prstGeom prst="rect">
            <a:avLst/>
          </a:prstGeom>
        </p:spPr>
        <p:txBody>
          <a:bodyPr/>
          <a:lstStyle/>
          <a:p>
            <a:r>
              <a:rPr lang="en-US" dirty="0"/>
              <a:t>Atmospherics Format </a:t>
            </a:r>
            <a:r>
              <a:rPr lang="en-US" sz="3200" dirty="0"/>
              <a:t>(continued)</a:t>
            </a:r>
            <a:endParaRPr dirty="0"/>
          </a:p>
        </p:txBody>
      </p:sp>
      <p:sp>
        <p:nvSpPr>
          <p:cNvPr id="233" name="Include sounds.…"/>
          <p:cNvSpPr>
            <a:spLocks noGrp="1"/>
          </p:cNvSpPr>
          <p:nvPr>
            <p:ph type="body" idx="1"/>
          </p:nvPr>
        </p:nvSpPr>
        <p:spPr>
          <a:xfrm>
            <a:off x="540048" y="1313299"/>
            <a:ext cx="9291286" cy="5904306"/>
          </a:xfrm>
          <a:prstGeom prst="rect">
            <a:avLst/>
          </a:prstGeom>
        </p:spPr>
        <p:txBody>
          <a:bodyPr/>
          <a:lstStyle/>
          <a:p>
            <a:pPr>
              <a:defRPr sz="4300"/>
            </a:pPr>
            <a:r>
              <a:rPr lang="en-US" sz="4400" dirty="0"/>
              <a:t>Atmospherics must always be present tense, e.g., “(laughs loudly)”, never past tense, e.g., “(laughed loudly)”.</a:t>
            </a:r>
          </a:p>
          <a:p>
            <a:pPr>
              <a:defRPr sz="4300"/>
            </a:pPr>
            <a:r>
              <a:rPr lang="en-US" sz="4400" dirty="0"/>
              <a:t>Always describe with an action verb. E.g., “(frogs croaking)”, never with an onomatopoeia of a sound, e.g., “(ribbit, ribbit)”.</a:t>
            </a:r>
          </a:p>
        </p:txBody>
      </p:sp>
    </p:spTree>
    <p:extLst>
      <p:ext uri="{BB962C8B-B14F-4D97-AF65-F5344CB8AC3E}">
        <p14:creationId xmlns:p14="http://schemas.microsoft.com/office/powerpoint/2010/main" val="7999907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3">
                                            <p:txEl>
                                              <p:pRg st="1" end="1"/>
                                            </p:txEl>
                                          </p:spTgt>
                                        </p:tgtEl>
                                        <p:attrNameLst>
                                          <p:attrName>style.visibility</p:attrName>
                                        </p:attrNameLst>
                                      </p:cBhvr>
                                      <p:to>
                                        <p:strVal val="visible"/>
                                      </p:to>
                                    </p:set>
                                    <p:anim calcmode="lin" valueType="num">
                                      <p:cBhvr additive="base">
                                        <p:cTn id="7" dur="1000" fill="hold"/>
                                        <p:tgtEl>
                                          <p:spTgt spid="23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3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Lessons here for writing effective Closed Captioning"/>
          <p:cNvSpPr>
            <a:spLocks noGrp="1"/>
          </p:cNvSpPr>
          <p:nvPr>
            <p:ph type="title"/>
          </p:nvPr>
        </p:nvSpPr>
        <p:spPr>
          <a:xfrm>
            <a:off x="152400" y="211470"/>
            <a:ext cx="9842500" cy="2133600"/>
          </a:xfrm>
          <a:prstGeom prst="rect">
            <a:avLst/>
          </a:prstGeom>
        </p:spPr>
        <p:txBody>
          <a:bodyPr/>
          <a:lstStyle/>
          <a:p>
            <a:r>
              <a:rPr lang="en-US" dirty="0"/>
              <a:t>Speaker differentiation for</a:t>
            </a:r>
            <a:r>
              <a:rPr dirty="0"/>
              <a:t> effective Closed Captioning</a:t>
            </a:r>
          </a:p>
        </p:txBody>
      </p:sp>
      <p:sp>
        <p:nvSpPr>
          <p:cNvPr id="233" name="Include sounds.…"/>
          <p:cNvSpPr>
            <a:spLocks noGrp="1"/>
          </p:cNvSpPr>
          <p:nvPr>
            <p:ph type="body" idx="1"/>
          </p:nvPr>
        </p:nvSpPr>
        <p:spPr>
          <a:xfrm>
            <a:off x="-294572" y="2658730"/>
            <a:ext cx="10567764" cy="4533900"/>
          </a:xfrm>
          <a:prstGeom prst="rect">
            <a:avLst/>
          </a:prstGeom>
        </p:spPr>
        <p:txBody>
          <a:bodyPr/>
          <a:lstStyle/>
          <a:p>
            <a:pPr marL="851296" indent="-597296">
              <a:defRPr sz="4300"/>
            </a:pPr>
            <a:r>
              <a:rPr lang="en-US" sz="4800" dirty="0"/>
              <a:t>Use a dash and a space “- ” to indicate a speaker change.</a:t>
            </a:r>
            <a:br>
              <a:rPr lang="en-US" sz="4800" dirty="0"/>
            </a:br>
            <a:r>
              <a:rPr lang="en-US" sz="4800" dirty="0"/>
              <a:t>-</a:t>
            </a:r>
            <a:r>
              <a:rPr sz="4800" dirty="0"/>
              <a:t> I’m Gene.</a:t>
            </a:r>
            <a:br>
              <a:rPr lang="en-US" sz="4800" dirty="0"/>
            </a:br>
            <a:r>
              <a:rPr lang="en-US" sz="4800" dirty="0"/>
              <a:t>-</a:t>
            </a:r>
            <a:r>
              <a:rPr sz="4800" dirty="0"/>
              <a:t> I’m Dave.</a:t>
            </a:r>
            <a:r>
              <a:rPr lang="en-US" sz="4800" dirty="0"/>
              <a:t> And we are</a:t>
            </a:r>
            <a:br>
              <a:rPr lang="en-US" sz="4800" dirty="0"/>
            </a:br>
            <a:r>
              <a:rPr lang="en-US" sz="4800" dirty="0"/>
              <a:t>- [together] The Gene and Dave Show.</a:t>
            </a:r>
            <a:endParaRPr sz="4800" dirty="0"/>
          </a:p>
        </p:txBody>
      </p:sp>
    </p:spTree>
    <p:extLst>
      <p:ext uri="{BB962C8B-B14F-4D97-AF65-F5344CB8AC3E}">
        <p14:creationId xmlns:p14="http://schemas.microsoft.com/office/powerpoint/2010/main" val="275921526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amera missing SD card">
            <a:extLst>
              <a:ext uri="{FF2B5EF4-FFF2-40B4-BE49-F238E27FC236}">
                <a16:creationId xmlns:a16="http://schemas.microsoft.com/office/drawing/2014/main" id="{74A46C29-7316-454D-B2E4-0351AC7091D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2039" r="22039"/>
          <a:stretch>
            <a:fillRect/>
          </a:stretch>
        </p:blipFill>
        <p:spPr>
          <a:xfrm>
            <a:off x="2606657" y="2133599"/>
            <a:ext cx="4946685" cy="3352801"/>
          </a:xfrm>
        </p:spPr>
      </p:pic>
      <p:sp>
        <p:nvSpPr>
          <p:cNvPr id="232" name="Lessons here for writing effective Closed Captioning"/>
          <p:cNvSpPr>
            <a:spLocks noGrp="1"/>
          </p:cNvSpPr>
          <p:nvPr>
            <p:ph type="title"/>
          </p:nvPr>
        </p:nvSpPr>
        <p:spPr>
          <a:xfrm>
            <a:off x="73643" y="203200"/>
            <a:ext cx="10009305" cy="1905000"/>
          </a:xfrm>
          <a:prstGeom prst="rect">
            <a:avLst/>
          </a:prstGeom>
        </p:spPr>
        <p:txBody>
          <a:bodyPr/>
          <a:lstStyle/>
          <a:p>
            <a:r>
              <a:rPr lang="en-US" sz="6600" dirty="0"/>
              <a:t>Speaker CANNOT be visually identified (off screen)</a:t>
            </a:r>
            <a:endParaRPr dirty="0"/>
          </a:p>
        </p:txBody>
      </p:sp>
      <p:sp>
        <p:nvSpPr>
          <p:cNvPr id="233" name="Include sounds.…"/>
          <p:cNvSpPr>
            <a:spLocks noGrp="1"/>
          </p:cNvSpPr>
          <p:nvPr>
            <p:ph type="body" sz="half" idx="1"/>
          </p:nvPr>
        </p:nvSpPr>
        <p:spPr>
          <a:xfrm>
            <a:off x="2606657" y="5486400"/>
            <a:ext cx="4946685" cy="1709641"/>
          </a:xfrm>
          <a:prstGeom prst="rect">
            <a:avLst/>
          </a:prstGeom>
        </p:spPr>
        <p:txBody>
          <a:bodyPr/>
          <a:lstStyle/>
          <a:p>
            <a:pPr marL="254000" indent="0">
              <a:buNone/>
              <a:defRPr sz="4300"/>
            </a:pPr>
            <a:r>
              <a:rPr lang="en-US" sz="4000" dirty="0"/>
              <a:t>- [Gene]</a:t>
            </a:r>
            <a:r>
              <a:rPr sz="4000" dirty="0"/>
              <a:t> I</a:t>
            </a:r>
            <a:r>
              <a:rPr lang="en-US" sz="4000" dirty="0"/>
              <a:t> forgot to put the SD card in the camera.</a:t>
            </a:r>
            <a:endParaRPr sz="4000" dirty="0"/>
          </a:p>
        </p:txBody>
      </p:sp>
    </p:spTree>
    <p:extLst>
      <p:ext uri="{BB962C8B-B14F-4D97-AF65-F5344CB8AC3E}">
        <p14:creationId xmlns:p14="http://schemas.microsoft.com/office/powerpoint/2010/main" val="2078305246"/>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amera missing SD card">
            <a:extLst>
              <a:ext uri="{FF2B5EF4-FFF2-40B4-BE49-F238E27FC236}">
                <a16:creationId xmlns:a16="http://schemas.microsoft.com/office/drawing/2014/main" id="{74A46C29-7316-454D-B2E4-0351AC7091D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2039" r="22039"/>
          <a:stretch>
            <a:fillRect/>
          </a:stretch>
        </p:blipFill>
        <p:spPr>
          <a:xfrm>
            <a:off x="2606657" y="2133599"/>
            <a:ext cx="4946685" cy="3352801"/>
          </a:xfrm>
        </p:spPr>
      </p:pic>
      <p:sp>
        <p:nvSpPr>
          <p:cNvPr id="232" name="Lessons here for writing effective Closed Captioning"/>
          <p:cNvSpPr>
            <a:spLocks noGrp="1"/>
          </p:cNvSpPr>
          <p:nvPr>
            <p:ph type="title"/>
          </p:nvPr>
        </p:nvSpPr>
        <p:spPr>
          <a:xfrm>
            <a:off x="1282534" y="203200"/>
            <a:ext cx="7594929" cy="1905000"/>
          </a:xfrm>
          <a:prstGeom prst="rect">
            <a:avLst/>
          </a:prstGeom>
        </p:spPr>
        <p:txBody>
          <a:bodyPr/>
          <a:lstStyle/>
          <a:p>
            <a:r>
              <a:rPr lang="en-US" dirty="0"/>
              <a:t>The other speaker is also off screen</a:t>
            </a:r>
            <a:endParaRPr dirty="0"/>
          </a:p>
        </p:txBody>
      </p:sp>
      <p:sp>
        <p:nvSpPr>
          <p:cNvPr id="233" name="Include sounds.…"/>
          <p:cNvSpPr>
            <a:spLocks noGrp="1"/>
          </p:cNvSpPr>
          <p:nvPr>
            <p:ph type="body" sz="half" idx="1"/>
          </p:nvPr>
        </p:nvSpPr>
        <p:spPr>
          <a:xfrm>
            <a:off x="2606657" y="5134038"/>
            <a:ext cx="4946685" cy="2062003"/>
          </a:xfrm>
          <a:prstGeom prst="rect">
            <a:avLst/>
          </a:prstGeom>
        </p:spPr>
        <p:txBody>
          <a:bodyPr/>
          <a:lstStyle/>
          <a:p>
            <a:pPr marL="254000" indent="0">
              <a:buNone/>
              <a:defRPr sz="4300"/>
            </a:pPr>
            <a:r>
              <a:rPr lang="en-US" sz="4000" dirty="0"/>
              <a:t>-</a:t>
            </a:r>
            <a:r>
              <a:rPr sz="4000" dirty="0"/>
              <a:t> </a:t>
            </a:r>
            <a:r>
              <a:rPr lang="en-US" sz="4000" dirty="0"/>
              <a:t>[</a:t>
            </a:r>
            <a:r>
              <a:rPr sz="4000" dirty="0"/>
              <a:t>Dave</a:t>
            </a:r>
            <a:r>
              <a:rPr lang="en-US" sz="4000" dirty="0"/>
              <a:t>] You’re a dumbass</a:t>
            </a:r>
            <a:r>
              <a:rPr sz="4000" dirty="0"/>
              <a:t>.</a:t>
            </a:r>
          </a:p>
        </p:txBody>
      </p:sp>
    </p:spTree>
    <p:extLst>
      <p:ext uri="{BB962C8B-B14F-4D97-AF65-F5344CB8AC3E}">
        <p14:creationId xmlns:p14="http://schemas.microsoft.com/office/powerpoint/2010/main" val="39802677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3">
                                            <p:bg/>
                                          </p:spTgt>
                                        </p:tgtEl>
                                        <p:attrNameLst>
                                          <p:attrName>style.visibility</p:attrName>
                                        </p:attrNameLst>
                                      </p:cBhvr>
                                      <p:to>
                                        <p:strVal val="visible"/>
                                      </p:to>
                                    </p:set>
                                    <p:anim calcmode="lin" valueType="num">
                                      <p:cBhvr additive="base">
                                        <p:cTn id="7" dur="1000" fill="hold"/>
                                        <p:tgtEl>
                                          <p:spTgt spid="233">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23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3">
                                            <p:txEl>
                                              <p:pRg st="0" end="0"/>
                                            </p:txEl>
                                          </p:spTgt>
                                        </p:tgtEl>
                                        <p:attrNameLst>
                                          <p:attrName>style.visibility</p:attrName>
                                        </p:attrNameLst>
                                      </p:cBhvr>
                                      <p:to>
                                        <p:strVal val="visible"/>
                                      </p:to>
                                    </p:set>
                                    <p:anim calcmode="lin" valueType="num">
                                      <p:cBhvr additive="base">
                                        <p:cTn id="13" dur="1000" fill="hold"/>
                                        <p:tgtEl>
                                          <p:spTgt spid="23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3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Where are you displaying video?"/>
          <p:cNvSpPr>
            <a:spLocks noGrp="1"/>
          </p:cNvSpPr>
          <p:nvPr>
            <p:ph type="title"/>
          </p:nvPr>
        </p:nvSpPr>
        <p:spPr>
          <a:xfrm>
            <a:off x="990600" y="203200"/>
            <a:ext cx="8178800" cy="2209800"/>
          </a:xfrm>
          <a:prstGeom prst="rect">
            <a:avLst/>
          </a:prstGeom>
        </p:spPr>
        <p:txBody>
          <a:bodyPr/>
          <a:lstStyle/>
          <a:p>
            <a:r>
              <a:rPr dirty="0"/>
              <a:t>Where are you displaying video?</a:t>
            </a:r>
          </a:p>
        </p:txBody>
      </p:sp>
      <p:sp>
        <p:nvSpPr>
          <p:cNvPr id="244" name="Creating DVDs…"/>
          <p:cNvSpPr>
            <a:spLocks noGrp="1"/>
          </p:cNvSpPr>
          <p:nvPr>
            <p:ph type="body" idx="1"/>
          </p:nvPr>
        </p:nvSpPr>
        <p:spPr>
          <a:xfrm>
            <a:off x="990600" y="2413000"/>
            <a:ext cx="8178800" cy="4216400"/>
          </a:xfrm>
          <a:prstGeom prst="rect">
            <a:avLst/>
          </a:prstGeom>
        </p:spPr>
        <p:txBody>
          <a:bodyPr/>
          <a:lstStyle/>
          <a:p>
            <a:r>
              <a:rPr dirty="0"/>
              <a:t>Creating DVDs</a:t>
            </a:r>
          </a:p>
          <a:p>
            <a:r>
              <a:rPr dirty="0"/>
              <a:t>Streaming from company/personal website.</a:t>
            </a:r>
          </a:p>
          <a:p>
            <a:r>
              <a:rPr dirty="0"/>
              <a:t>Embedding or playing from YouTube, Vimeo, Facebook, or other.</a:t>
            </a:r>
          </a:p>
          <a:p>
            <a:r>
              <a:rPr dirty="0"/>
              <a:t>Podcast through iTunes.</a:t>
            </a:r>
          </a:p>
          <a:p>
            <a:r>
              <a:rPr dirty="0"/>
              <a:t>Downloading video files.</a:t>
            </a:r>
          </a:p>
        </p:txBody>
      </p:sp>
    </p:spTree>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4">
                                            <p:txEl>
                                              <p:pRg st="1" end="1"/>
                                            </p:txEl>
                                          </p:spTgt>
                                        </p:tgtEl>
                                        <p:attrNameLst>
                                          <p:attrName>style.visibility</p:attrName>
                                        </p:attrNameLst>
                                      </p:cBhvr>
                                      <p:to>
                                        <p:strVal val="visible"/>
                                      </p:to>
                                    </p:set>
                                    <p:anim calcmode="lin" valueType="num">
                                      <p:cBhvr additive="base">
                                        <p:cTn id="7" dur="500" fill="hold"/>
                                        <p:tgtEl>
                                          <p:spTgt spid="24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4">
                                            <p:txEl>
                                              <p:pRg st="2" end="2"/>
                                            </p:txEl>
                                          </p:spTgt>
                                        </p:tgtEl>
                                        <p:attrNameLst>
                                          <p:attrName>style.visibility</p:attrName>
                                        </p:attrNameLst>
                                      </p:cBhvr>
                                      <p:to>
                                        <p:strVal val="visible"/>
                                      </p:to>
                                    </p:set>
                                    <p:anim calcmode="lin" valueType="num">
                                      <p:cBhvr additive="base">
                                        <p:cTn id="13" dur="500" fill="hold"/>
                                        <p:tgtEl>
                                          <p:spTgt spid="24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4">
                                            <p:txEl>
                                              <p:pRg st="3" end="3"/>
                                            </p:txEl>
                                          </p:spTgt>
                                        </p:tgtEl>
                                        <p:attrNameLst>
                                          <p:attrName>style.visibility</p:attrName>
                                        </p:attrNameLst>
                                      </p:cBhvr>
                                      <p:to>
                                        <p:strVal val="visible"/>
                                      </p:to>
                                    </p:set>
                                    <p:anim calcmode="lin" valueType="num">
                                      <p:cBhvr additive="base">
                                        <p:cTn id="19" dur="500" fill="hold"/>
                                        <p:tgtEl>
                                          <p:spTgt spid="24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4">
                                            <p:txEl>
                                              <p:pRg st="4" end="4"/>
                                            </p:txEl>
                                          </p:spTgt>
                                        </p:tgtEl>
                                        <p:attrNameLst>
                                          <p:attrName>style.visibility</p:attrName>
                                        </p:attrNameLst>
                                      </p:cBhvr>
                                      <p:to>
                                        <p:strVal val="visible"/>
                                      </p:to>
                                    </p:set>
                                    <p:anim calcmode="lin" valueType="num">
                                      <p:cBhvr additive="base">
                                        <p:cTn id="25" dur="500" fill="hold"/>
                                        <p:tgtEl>
                                          <p:spTgt spid="24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2E6E74-A550-4F85-B926-0FA10B7571FC}"/>
              </a:ext>
            </a:extLst>
          </p:cNvPr>
          <p:cNvSpPr>
            <a:spLocks noGrp="1"/>
          </p:cNvSpPr>
          <p:nvPr>
            <p:ph type="title"/>
          </p:nvPr>
        </p:nvSpPr>
        <p:spPr/>
        <p:txBody>
          <a:bodyPr/>
          <a:lstStyle/>
          <a:p>
            <a:r>
              <a:rPr lang="en-US" dirty="0"/>
              <a:t>Closed Captioning using Final Cut Pro X</a:t>
            </a:r>
          </a:p>
        </p:txBody>
      </p:sp>
      <p:pic>
        <p:nvPicPr>
          <p:cNvPr id="4" name="Online Media 3">
            <a:hlinkClick r:id="" action="ppaction://media"/>
            <a:extLst>
              <a:ext uri="{FF2B5EF4-FFF2-40B4-BE49-F238E27FC236}">
                <a16:creationId xmlns:a16="http://schemas.microsoft.com/office/drawing/2014/main" id="{3B2BB3D9-997B-4093-8115-45CBDF3BB481}"/>
              </a:ext>
            </a:extLst>
          </p:cNvPr>
          <p:cNvPicPr>
            <a:picLocks noRot="1" noChangeAspect="1"/>
          </p:cNvPicPr>
          <p:nvPr>
            <a:videoFile r:link="rId1"/>
          </p:nvPr>
        </p:nvPicPr>
        <p:blipFill>
          <a:blip r:embed="rId4"/>
          <a:stretch>
            <a:fillRect/>
          </a:stretch>
        </p:blipFill>
        <p:spPr>
          <a:xfrm>
            <a:off x="914650" y="2287299"/>
            <a:ext cx="8330700" cy="46860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B86A23-0D53-427A-AD40-2F71F806337B}"/>
              </a:ext>
            </a:extLst>
          </p:cNvPr>
          <p:cNvSpPr>
            <a:spLocks noGrp="1"/>
          </p:cNvSpPr>
          <p:nvPr>
            <p:ph type="title" idx="4294967295"/>
          </p:nvPr>
        </p:nvSpPr>
        <p:spPr/>
        <p:txBody>
          <a:bodyPr/>
          <a:lstStyle/>
          <a:p>
            <a:r>
              <a:rPr lang="en-US" dirty="0"/>
              <a:t>Who Works Monday?</a:t>
            </a:r>
          </a:p>
        </p:txBody>
      </p:sp>
      <p:pic>
        <p:nvPicPr>
          <p:cNvPr id="4" name="Online Media 3">
            <a:hlinkClick r:id="" action="ppaction://media"/>
            <a:extLst>
              <a:ext uri="{FF2B5EF4-FFF2-40B4-BE49-F238E27FC236}">
                <a16:creationId xmlns:a16="http://schemas.microsoft.com/office/drawing/2014/main" id="{4F158C3A-28B9-4A88-AC57-BB8E40C211B5}"/>
              </a:ext>
            </a:extLst>
          </p:cNvPr>
          <p:cNvPicPr>
            <a:picLocks noRot="1" noChangeAspect="1"/>
          </p:cNvPicPr>
          <p:nvPr>
            <a:videoFile r:link="rId1"/>
          </p:nvPr>
        </p:nvPicPr>
        <p:blipFill>
          <a:blip r:embed="rId4"/>
          <a:stretch>
            <a:fillRect/>
          </a:stretch>
        </p:blipFill>
        <p:spPr>
          <a:xfrm>
            <a:off x="266995" y="1540281"/>
            <a:ext cx="9661648" cy="5434677"/>
          </a:xfrm>
          <a:prstGeom prst="rect">
            <a:avLst/>
          </a:prstGeom>
        </p:spPr>
      </p:pic>
    </p:spTree>
    <p:extLst>
      <p:ext uri="{BB962C8B-B14F-4D97-AF65-F5344CB8AC3E}">
        <p14:creationId xmlns:p14="http://schemas.microsoft.com/office/powerpoint/2010/main" val="2489324443"/>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 name="The Gene and Dave Show Logo.jpg" descr="The Gene and Dave Show Logo.jpg"/>
          <p:cNvPicPr>
            <a:picLocks noChangeAspect="1"/>
          </p:cNvPicPr>
          <p:nvPr/>
        </p:nvPicPr>
        <p:blipFill>
          <a:blip r:embed="rId2">
            <a:extLst/>
          </a:blip>
          <a:stretch>
            <a:fillRect/>
          </a:stretch>
        </p:blipFill>
        <p:spPr>
          <a:xfrm>
            <a:off x="952500" y="3346450"/>
            <a:ext cx="8255000" cy="6191250"/>
          </a:xfrm>
          <a:prstGeom prst="rect">
            <a:avLst/>
          </a:prstGeom>
          <a:ln w="12700">
            <a:miter lim="400000"/>
          </a:ln>
        </p:spPr>
      </p:pic>
      <p:sp>
        <p:nvSpPr>
          <p:cNvPr id="254" name="Captioning your own videos."/>
          <p:cNvSpPr>
            <a:spLocks noGrp="1"/>
          </p:cNvSpPr>
          <p:nvPr>
            <p:ph type="title"/>
          </p:nvPr>
        </p:nvSpPr>
        <p:spPr>
          <a:xfrm>
            <a:off x="1485900" y="165100"/>
            <a:ext cx="7086600" cy="2247900"/>
          </a:xfrm>
          <a:prstGeom prst="rect">
            <a:avLst/>
          </a:prstGeom>
          <a:solidFill>
            <a:srgbClr val="FFFFFF"/>
          </a:solidFill>
          <a:ln w="9525">
            <a:round/>
          </a:ln>
        </p:spPr>
        <p:txBody>
          <a:bodyPr/>
          <a:lstStyle/>
          <a:p>
            <a:pPr>
              <a:defRPr b="1">
                <a:solidFill>
                  <a:srgbClr val="000000"/>
                </a:solidFill>
              </a:defRPr>
            </a:pPr>
            <a:r>
              <a:rPr lang="en-US"/>
              <a:t>Video Captioning Fun</a:t>
            </a:r>
            <a:endParaRPr dirty="0"/>
          </a:p>
        </p:txBody>
      </p:sp>
      <p:sp>
        <p:nvSpPr>
          <p:cNvPr id="255" name="Presented by..."/>
          <p:cNvSpPr/>
          <p:nvPr/>
        </p:nvSpPr>
        <p:spPr>
          <a:xfrm>
            <a:off x="3847008" y="2400300"/>
            <a:ext cx="2459832" cy="533400"/>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p>
            <a:r>
              <a:t>Presented by...</a:t>
            </a:r>
          </a:p>
        </p:txBody>
      </p:sp>
      <p:sp>
        <p:nvSpPr>
          <p:cNvPr id="256" name="Gene Rodgers &amp; Dave Dauber"/>
          <p:cNvSpPr/>
          <p:nvPr/>
        </p:nvSpPr>
        <p:spPr>
          <a:xfrm>
            <a:off x="1964531" y="2984500"/>
            <a:ext cx="6224786" cy="558800"/>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defRPr b="1"/>
            </a:lvl1pPr>
          </a:lstStyle>
          <a:p>
            <a:r>
              <a:t>Gene Rodgers &amp; Dave Dauber</a:t>
            </a:r>
          </a:p>
        </p:txBody>
      </p:sp>
      <p:sp>
        <p:nvSpPr>
          <p:cNvPr id="257" name="of"/>
          <p:cNvSpPr/>
          <p:nvPr/>
        </p:nvSpPr>
        <p:spPr>
          <a:xfrm>
            <a:off x="4869557" y="3543300"/>
            <a:ext cx="414735" cy="533400"/>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p>
            <a:r>
              <a:t>of</a:t>
            </a:r>
          </a:p>
        </p:txBody>
      </p:sp>
      <p:sp>
        <p:nvSpPr>
          <p:cNvPr id="258" name="http://www.thegeneanddaveshow.com"/>
          <p:cNvSpPr/>
          <p:nvPr/>
        </p:nvSpPr>
        <p:spPr>
          <a:xfrm>
            <a:off x="1923752" y="6604000"/>
            <a:ext cx="6312496" cy="558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http://www.thegeneanddaveshow.com</a:t>
            </a:r>
          </a:p>
        </p:txBody>
      </p:sp>
    </p:spTree>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F894-EE06-46BA-BA48-F760FB6663B2}"/>
              </a:ext>
            </a:extLst>
          </p:cNvPr>
          <p:cNvSpPr>
            <a:spLocks noGrp="1"/>
          </p:cNvSpPr>
          <p:nvPr>
            <p:ph type="title"/>
          </p:nvPr>
        </p:nvSpPr>
        <p:spPr/>
        <p:txBody>
          <a:bodyPr/>
          <a:lstStyle/>
          <a:p>
            <a:r>
              <a:rPr lang="en-US" dirty="0"/>
              <a:t>The Gene And Dave Show Action Preview</a:t>
            </a:r>
          </a:p>
        </p:txBody>
      </p:sp>
      <p:pic>
        <p:nvPicPr>
          <p:cNvPr id="5" name="Online Media 4">
            <a:hlinkClick r:id="" action="ppaction://media"/>
            <a:extLst>
              <a:ext uri="{FF2B5EF4-FFF2-40B4-BE49-F238E27FC236}">
                <a16:creationId xmlns:a16="http://schemas.microsoft.com/office/drawing/2014/main" id="{F742189A-3777-45AC-A2A3-3DC2C34FC46A}"/>
              </a:ext>
            </a:extLst>
          </p:cNvPr>
          <p:cNvPicPr>
            <a:picLocks noRot="1" noChangeAspect="1"/>
          </p:cNvPicPr>
          <p:nvPr>
            <a:videoFile r:link="rId1"/>
          </p:nvPr>
        </p:nvPicPr>
        <p:blipFill>
          <a:blip r:embed="rId4"/>
          <a:stretch>
            <a:fillRect/>
          </a:stretch>
        </p:blipFill>
        <p:spPr>
          <a:xfrm>
            <a:off x="761261" y="2108200"/>
            <a:ext cx="8637477" cy="48585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75B98C-8C32-4AD8-B0EC-A809FAEDE9E1}"/>
              </a:ext>
            </a:extLst>
          </p:cNvPr>
          <p:cNvSpPr>
            <a:spLocks noGrp="1"/>
          </p:cNvSpPr>
          <p:nvPr>
            <p:ph type="body" sz="half" idx="1"/>
          </p:nvPr>
        </p:nvSpPr>
        <p:spPr>
          <a:xfrm>
            <a:off x="990599" y="2159000"/>
            <a:ext cx="8557437" cy="4470400"/>
          </a:xfrm>
        </p:spPr>
        <p:txBody>
          <a:bodyPr/>
          <a:lstStyle/>
          <a:p>
            <a:pPr marL="254000" indent="0">
              <a:buNone/>
            </a:pPr>
            <a:r>
              <a:rPr lang="en-US" dirty="0">
                <a:solidFill>
                  <a:schemeClr val="bg1"/>
                </a:solidFill>
              </a:rPr>
              <a:t>How to watch…</a:t>
            </a:r>
          </a:p>
          <a:p>
            <a:pPr marL="254000" indent="0">
              <a:buNone/>
            </a:pPr>
            <a:r>
              <a:rPr lang="en-US" dirty="0">
                <a:solidFill>
                  <a:schemeClr val="bg1"/>
                </a:solidFill>
              </a:rPr>
              <a:t>(You Create It. We Help Distribute It.)</a:t>
            </a:r>
          </a:p>
          <a:p>
            <a:pPr marL="285750" indent="-285750">
              <a:buFont typeface="Arial" panose="020B0604020202020204" pitchFamily="34" charset="0"/>
              <a:buChar char="•"/>
            </a:pPr>
            <a:r>
              <a:rPr lang="en-US" dirty="0">
                <a:solidFill>
                  <a:schemeClr val="bg1"/>
                </a:solidFill>
              </a:rPr>
              <a:t>AT&amp;T U-Verse: Channel 99</a:t>
            </a:r>
          </a:p>
          <a:p>
            <a:pPr marL="285750" indent="-285750">
              <a:buFont typeface="Arial" panose="020B0604020202020204" pitchFamily="34" charset="0"/>
              <a:buChar char="•"/>
            </a:pPr>
            <a:r>
              <a:rPr lang="en-US" dirty="0">
                <a:solidFill>
                  <a:schemeClr val="bg1"/>
                </a:solidFill>
              </a:rPr>
              <a:t>Roku &amp; Apple TV: Video-On-Demand &amp; Channel Streams</a:t>
            </a:r>
          </a:p>
          <a:p>
            <a:pPr marL="285750" indent="-285750">
              <a:buFont typeface="Arial" panose="020B0604020202020204" pitchFamily="34" charset="0"/>
              <a:buChar char="•"/>
            </a:pPr>
            <a:r>
              <a:rPr lang="en-US" dirty="0">
                <a:solidFill>
                  <a:schemeClr val="bg1"/>
                </a:solidFill>
              </a:rPr>
              <a:t>Google Fiber, Spectrum &amp; Grande Communications: Channels 10, 11, 16</a:t>
            </a:r>
          </a:p>
          <a:p>
            <a:pPr marL="285750" indent="-285750">
              <a:buFont typeface="Arial" panose="020B0604020202020204" pitchFamily="34" charset="0"/>
              <a:buChar char="•"/>
            </a:pPr>
            <a:r>
              <a:rPr lang="en-US" dirty="0">
                <a:solidFill>
                  <a:schemeClr val="bg1"/>
                </a:solidFill>
              </a:rPr>
              <a:t>Austinfilm.org/austin-public/watch: Video-On-Demand &amp; Channel Streams</a:t>
            </a:r>
          </a:p>
          <a:p>
            <a:pPr marL="285750" indent="-285750">
              <a:buFont typeface="Arial" panose="020B0604020202020204" pitchFamily="34" charset="0"/>
              <a:buChar char="•"/>
            </a:pPr>
            <a:r>
              <a:rPr lang="en-US" dirty="0">
                <a:solidFill>
                  <a:schemeClr val="bg1"/>
                </a:solidFill>
              </a:rPr>
              <a:t>Facebook &amp; YouTube Live: studio streams through Producer social media accounts</a:t>
            </a:r>
          </a:p>
        </p:txBody>
      </p:sp>
      <p:pic>
        <p:nvPicPr>
          <p:cNvPr id="3" name="Picture Placeholder 2" descr="Desription of how to watch. (See speaker notes for details.)"/>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417" r="-46"/>
          <a:stretch/>
        </p:blipFill>
        <p:spPr>
          <a:xfrm>
            <a:off x="1510709" y="2159000"/>
            <a:ext cx="7138582" cy="5329374"/>
          </a:xfrm>
        </p:spPr>
      </p:pic>
      <p:sp>
        <p:nvSpPr>
          <p:cNvPr id="171" name="Hire a captioning service."/>
          <p:cNvSpPr>
            <a:spLocks noGrp="1"/>
          </p:cNvSpPr>
          <p:nvPr>
            <p:ph type="title"/>
          </p:nvPr>
        </p:nvSpPr>
        <p:spPr>
          <a:prstGeom prst="rect">
            <a:avLst/>
          </a:prstGeom>
        </p:spPr>
        <p:txBody>
          <a:bodyPr/>
          <a:lstStyle/>
          <a:p>
            <a:r>
              <a:rPr lang="en-US" sz="6000" dirty="0"/>
              <a:t>Where can you see The Gene and Dave Show?</a:t>
            </a:r>
            <a:endParaRPr sz="6000" dirty="0"/>
          </a:p>
        </p:txBody>
      </p:sp>
    </p:spTree>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The Gene and Dave Show Homepage"/>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630" r="-179"/>
          <a:stretch/>
        </p:blipFill>
        <p:spPr>
          <a:xfrm>
            <a:off x="542260" y="1947825"/>
            <a:ext cx="9388549" cy="5384394"/>
          </a:xfrm>
        </p:spPr>
      </p:pic>
      <p:sp>
        <p:nvSpPr>
          <p:cNvPr id="171" name="Hire a captioning service."/>
          <p:cNvSpPr>
            <a:spLocks noGrp="1"/>
          </p:cNvSpPr>
          <p:nvPr>
            <p:ph type="title"/>
          </p:nvPr>
        </p:nvSpPr>
        <p:spPr>
          <a:xfrm>
            <a:off x="990600" y="203200"/>
            <a:ext cx="8178800" cy="1003492"/>
          </a:xfrm>
          <a:prstGeom prst="rect">
            <a:avLst/>
          </a:prstGeom>
        </p:spPr>
        <p:txBody>
          <a:bodyPr/>
          <a:lstStyle/>
          <a:p>
            <a:r>
              <a:rPr lang="en-US" sz="6000" dirty="0"/>
              <a:t>And of course:</a:t>
            </a:r>
            <a:endParaRPr sz="6000" dirty="0"/>
          </a:p>
        </p:txBody>
      </p:sp>
      <p:sp>
        <p:nvSpPr>
          <p:cNvPr id="6" name="Rectangle 5"/>
          <p:cNvSpPr/>
          <p:nvPr/>
        </p:nvSpPr>
        <p:spPr>
          <a:xfrm>
            <a:off x="1829851" y="1322721"/>
            <a:ext cx="6487597" cy="453358"/>
          </a:xfrm>
          <a:prstGeom prst="rect">
            <a:avLst/>
          </a:prstGeom>
          <a:solidFill>
            <a:schemeClr val="tx1"/>
          </a:solidFill>
          <a:ln w="12700" cap="flat">
            <a:noFill/>
            <a:miter lim="400000"/>
          </a:ln>
          <a:effectLst>
            <a:innerShdw blurRad="114300">
              <a:prstClr val="black"/>
            </a:inn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7" name="www.automaticsync.com"/>
          <p:cNvSpPr/>
          <p:nvPr/>
        </p:nvSpPr>
        <p:spPr>
          <a:xfrm>
            <a:off x="5038421" y="1264707"/>
            <a:ext cx="77008" cy="569387"/>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defRPr>
                <a:hlinkClick r:id="rId3"/>
              </a:defRPr>
            </a:lvl1pPr>
          </a:lstStyle>
          <a:p>
            <a:endParaRPr dirty="0">
              <a:hlinkClick r:id="rId3"/>
            </a:endParaRPr>
          </a:p>
        </p:txBody>
      </p:sp>
      <p:sp>
        <p:nvSpPr>
          <p:cNvPr id="2" name="Text Placeholder 1">
            <a:extLst>
              <a:ext uri="{FF2B5EF4-FFF2-40B4-BE49-F238E27FC236}">
                <a16:creationId xmlns:a16="http://schemas.microsoft.com/office/drawing/2014/main" id="{A4AA7F9C-DCF1-4ED1-949D-A8F66CE68B08}"/>
              </a:ext>
            </a:extLst>
          </p:cNvPr>
          <p:cNvSpPr>
            <a:spLocks noGrp="1"/>
          </p:cNvSpPr>
          <p:nvPr>
            <p:ph type="body" sz="half" idx="1"/>
          </p:nvPr>
        </p:nvSpPr>
        <p:spPr>
          <a:xfrm>
            <a:off x="1966497" y="1150974"/>
            <a:ext cx="6143847" cy="796851"/>
          </a:xfrm>
        </p:spPr>
        <p:txBody>
          <a:bodyPr/>
          <a:lstStyle/>
          <a:p>
            <a:pPr marL="254000" indent="0">
              <a:buNone/>
            </a:pPr>
            <a:r>
              <a:rPr lang="en-US" sz="3200" dirty="0">
                <a:solidFill>
                  <a:schemeClr val="bg1"/>
                </a:solidFill>
                <a:hlinkClick r:id="rId4" tooltip="The Gene And Dave Show Homepage"/>
              </a:rPr>
              <a:t>www.TheGeneAndDaveShow.com</a:t>
            </a:r>
            <a:endParaRPr lang="en-US" sz="3200" dirty="0">
              <a:solidFill>
                <a:schemeClr val="bg1"/>
              </a:solidFill>
            </a:endParaRPr>
          </a:p>
        </p:txBody>
      </p:sp>
    </p:spTree>
    <p:extLst>
      <p:ext uri="{BB962C8B-B14F-4D97-AF65-F5344CB8AC3E}">
        <p14:creationId xmlns:p14="http://schemas.microsoft.com/office/powerpoint/2010/main" val="3982373788"/>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2000"/>
                                  </p:stCondLst>
                                  <p:iterate type="lt">
                                    <p:tmAbs val="0"/>
                                  </p:iterate>
                                  <p:childTnLst>
                                    <p:set>
                                      <p:cBhvr>
                                        <p:cTn id="6" fill="hold"/>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33125" y="2018574"/>
            <a:ext cx="6487597" cy="453358"/>
          </a:xfrm>
          <a:prstGeom prst="rect">
            <a:avLst/>
          </a:prstGeom>
          <a:solidFill>
            <a:schemeClr val="tx1"/>
          </a:solidFill>
          <a:ln w="12700" cap="flat">
            <a:noFill/>
            <a:miter lim="400000"/>
          </a:ln>
          <a:effectLst>
            <a:innerShdw blurRad="114300">
              <a:prstClr val="black"/>
            </a:inn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pic>
        <p:nvPicPr>
          <p:cNvPr id="3" name="Picture Placeholder 2" descr="CaptionSync Homepage"/>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562" r="-386"/>
          <a:stretch/>
        </p:blipFill>
        <p:spPr>
          <a:xfrm>
            <a:off x="412934" y="2613553"/>
            <a:ext cx="9454080" cy="4474029"/>
          </a:xfrm>
        </p:spPr>
      </p:pic>
      <p:sp>
        <p:nvSpPr>
          <p:cNvPr id="171" name="Hire a captioning service."/>
          <p:cNvSpPr>
            <a:spLocks noGrp="1"/>
          </p:cNvSpPr>
          <p:nvPr>
            <p:ph type="title"/>
          </p:nvPr>
        </p:nvSpPr>
        <p:spPr>
          <a:prstGeom prst="rect">
            <a:avLst/>
          </a:prstGeom>
        </p:spPr>
        <p:txBody>
          <a:bodyPr/>
          <a:lstStyle/>
          <a:p>
            <a:r>
              <a:rPr sz="6000" dirty="0"/>
              <a:t>Hire a </a:t>
            </a:r>
            <a:r>
              <a:rPr lang="en-US" sz="6000" dirty="0"/>
              <a:t>full-service </a:t>
            </a:r>
            <a:r>
              <a:rPr sz="6000" dirty="0"/>
              <a:t>captioning service.</a:t>
            </a:r>
          </a:p>
        </p:txBody>
      </p:sp>
      <p:sp>
        <p:nvSpPr>
          <p:cNvPr id="2" name="Text Placeholder 1">
            <a:extLst>
              <a:ext uri="{FF2B5EF4-FFF2-40B4-BE49-F238E27FC236}">
                <a16:creationId xmlns:a16="http://schemas.microsoft.com/office/drawing/2014/main" id="{A3ACC490-CBE5-438D-9994-0309C1C23D02}"/>
              </a:ext>
            </a:extLst>
          </p:cNvPr>
          <p:cNvSpPr>
            <a:spLocks noGrp="1"/>
          </p:cNvSpPr>
          <p:nvPr>
            <p:ph type="body" sz="half" idx="1"/>
          </p:nvPr>
        </p:nvSpPr>
        <p:spPr>
          <a:xfrm>
            <a:off x="2716496" y="1876953"/>
            <a:ext cx="4643848" cy="736600"/>
          </a:xfrm>
        </p:spPr>
        <p:txBody>
          <a:bodyPr/>
          <a:lstStyle/>
          <a:p>
            <a:pPr marL="254000" indent="0">
              <a:buNone/>
            </a:pPr>
            <a:r>
              <a:rPr lang="en-US" sz="3200" dirty="0">
                <a:hlinkClick r:id="rId3" tooltip="Caption Sync Homepage"/>
              </a:rPr>
              <a:t>www.automaticsync.com</a:t>
            </a:r>
            <a:endParaRPr lang="en-US" sz="3200" dirty="0"/>
          </a:p>
        </p:txBody>
      </p:sp>
      <p:sp>
        <p:nvSpPr>
          <p:cNvPr id="172" name="www.automaticsync.com"/>
          <p:cNvSpPr/>
          <p:nvPr/>
        </p:nvSpPr>
        <p:spPr>
          <a:xfrm>
            <a:off x="5038420" y="1264707"/>
            <a:ext cx="77008" cy="569387"/>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defRPr>
                <a:hlinkClick r:id="rId4"/>
              </a:defRPr>
            </a:lvl1pPr>
          </a:lstStyle>
          <a:p>
            <a:endParaRPr dirty="0">
              <a:hlinkClick r:id="rId4"/>
            </a:endParaRPr>
          </a:p>
        </p:txBody>
      </p:sp>
    </p:spTree>
    <p:extLst>
      <p:ext uri="{BB962C8B-B14F-4D97-AF65-F5344CB8AC3E}">
        <p14:creationId xmlns:p14="http://schemas.microsoft.com/office/powerpoint/2010/main" val="2640249716"/>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2000"/>
                                  </p:stCondLst>
                                  <p:iterate type="lt">
                                    <p:tmAbs val="0"/>
                                  </p:iterate>
                                  <p:childTnLst>
                                    <p:set>
                                      <p:cBhvr>
                                        <p:cTn id="6" fill="hold"/>
                                        <p:tgtEl>
                                          <p:spTgt spid="172"/>
                                        </p:tgtEl>
                                        <p:attrNameLst>
                                          <p:attrName>style.visibility</p:attrName>
                                        </p:attrNameLst>
                                      </p:cBhvr>
                                      <p:to>
                                        <p:strVal val="visible"/>
                                      </p:to>
                                    </p:set>
                                    <p:animEffect transition="in" filter="dissolve">
                                      <p:cBhvr>
                                        <p:cTn id="7" dur="20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A3626-D7DA-47F8-9B6C-D283B7D51CB8}"/>
              </a:ext>
            </a:extLst>
          </p:cNvPr>
          <p:cNvSpPr>
            <a:spLocks noGrp="1"/>
          </p:cNvSpPr>
          <p:nvPr>
            <p:ph type="title"/>
          </p:nvPr>
        </p:nvSpPr>
        <p:spPr/>
        <p:txBody>
          <a:bodyPr/>
          <a:lstStyle/>
          <a:p>
            <a:r>
              <a:rPr lang="en-US" dirty="0" err="1"/>
              <a:t>CaptionSync</a:t>
            </a:r>
            <a:r>
              <a:rPr lang="en-US" dirty="0"/>
              <a:t> Promotional Video</a:t>
            </a:r>
          </a:p>
        </p:txBody>
      </p:sp>
      <p:pic>
        <p:nvPicPr>
          <p:cNvPr id="4" name="Online Media 3">
            <a:hlinkClick r:id="" action="ppaction://media"/>
            <a:extLst>
              <a:ext uri="{FF2B5EF4-FFF2-40B4-BE49-F238E27FC236}">
                <a16:creationId xmlns:a16="http://schemas.microsoft.com/office/drawing/2014/main" id="{90C7DC23-C7C7-4B53-8F72-ACFC8541D6E6}"/>
              </a:ext>
            </a:extLst>
          </p:cNvPr>
          <p:cNvPicPr>
            <a:picLocks noRot="1" noChangeAspect="1"/>
          </p:cNvPicPr>
          <p:nvPr>
            <a:videoFile r:link="rId1"/>
          </p:nvPr>
        </p:nvPicPr>
        <p:blipFill>
          <a:blip r:embed="rId4"/>
          <a:stretch>
            <a:fillRect/>
          </a:stretch>
        </p:blipFill>
        <p:spPr>
          <a:xfrm>
            <a:off x="646125" y="2188868"/>
            <a:ext cx="8867749" cy="4988109"/>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77934" y="2012021"/>
            <a:ext cx="6604132" cy="736599"/>
          </a:xfrm>
          <a:prstGeom prst="rect">
            <a:avLst/>
          </a:prstGeom>
          <a:solidFill>
            <a:schemeClr val="tx1"/>
          </a:solidFill>
          <a:ln w="12700" cap="flat">
            <a:noFill/>
            <a:miter lim="400000"/>
          </a:ln>
          <a:effectLst>
            <a:innerShdw blurRad="114300">
              <a:prstClr val="black"/>
            </a:inn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pic>
        <p:nvPicPr>
          <p:cNvPr id="7" name="Picture Placeholder 6" descr="Rev's homepage">
            <a:extLst>
              <a:ext uri="{FF2B5EF4-FFF2-40B4-BE49-F238E27FC236}">
                <a16:creationId xmlns:a16="http://schemas.microsoft.com/office/drawing/2014/main" id="{CEFE2026-1056-49D0-BBFA-0E5636341DD2}"/>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23" r="273"/>
          <a:stretch/>
        </p:blipFill>
        <p:spPr>
          <a:xfrm>
            <a:off x="1169581" y="2935683"/>
            <a:ext cx="7804298" cy="4474029"/>
          </a:xfrm>
        </p:spPr>
      </p:pic>
      <p:sp>
        <p:nvSpPr>
          <p:cNvPr id="175" name="Hire a captioning service."/>
          <p:cNvSpPr>
            <a:spLocks noGrp="1"/>
          </p:cNvSpPr>
          <p:nvPr>
            <p:ph type="title"/>
          </p:nvPr>
        </p:nvSpPr>
        <p:spPr>
          <a:prstGeom prst="rect">
            <a:avLst/>
          </a:prstGeom>
        </p:spPr>
        <p:txBody>
          <a:bodyPr/>
          <a:lstStyle/>
          <a:p>
            <a:r>
              <a:rPr sz="6000" dirty="0"/>
              <a:t>Hire a </a:t>
            </a:r>
            <a:r>
              <a:rPr lang="en-US" sz="6000" dirty="0"/>
              <a:t>freelancing </a:t>
            </a:r>
            <a:r>
              <a:rPr sz="6000" dirty="0"/>
              <a:t>captioning service.</a:t>
            </a:r>
          </a:p>
        </p:txBody>
      </p:sp>
      <p:sp>
        <p:nvSpPr>
          <p:cNvPr id="4" name="Text Placeholder 3">
            <a:extLst>
              <a:ext uri="{FF2B5EF4-FFF2-40B4-BE49-F238E27FC236}">
                <a16:creationId xmlns:a16="http://schemas.microsoft.com/office/drawing/2014/main" id="{A6868EE2-6448-4CF1-90E5-B0F48B741E5F}"/>
              </a:ext>
            </a:extLst>
          </p:cNvPr>
          <p:cNvSpPr>
            <a:spLocks noGrp="1"/>
          </p:cNvSpPr>
          <p:nvPr>
            <p:ph type="body" sz="half" idx="1"/>
          </p:nvPr>
        </p:nvSpPr>
        <p:spPr>
          <a:xfrm>
            <a:off x="2030819" y="1926962"/>
            <a:ext cx="6028659" cy="736600"/>
          </a:xfrm>
        </p:spPr>
        <p:txBody>
          <a:bodyPr/>
          <a:lstStyle/>
          <a:p>
            <a:pPr marL="254000" indent="0">
              <a:buNone/>
            </a:pPr>
            <a:r>
              <a:rPr lang="en-US" sz="4800" dirty="0">
                <a:hlinkClick r:id="rId3" tooltip="Rev's homepage"/>
              </a:rPr>
              <a:t>http://www.rev.com</a:t>
            </a:r>
            <a:endParaRPr lang="en-US" sz="4800" dirty="0"/>
          </a:p>
        </p:txBody>
      </p:sp>
    </p:spTree>
    <p:extLst>
      <p:ext uri="{BB962C8B-B14F-4D97-AF65-F5344CB8AC3E}">
        <p14:creationId xmlns:p14="http://schemas.microsoft.com/office/powerpoint/2010/main" val="4011939454"/>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Gill Sans"/>
        <a:ea typeface="Gill Sans"/>
        <a:cs typeface="Gill Sans"/>
      </a:majorFont>
      <a:minorFont>
        <a:latin typeface="Gill Sans"/>
        <a:ea typeface="Gill Sans"/>
        <a:cs typeface="Gill Sans"/>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Gill Sans"/>
        <a:ea typeface="Gill Sans"/>
        <a:cs typeface="Gill Sans"/>
      </a:majorFont>
      <a:minorFont>
        <a:latin typeface="Gill Sans"/>
        <a:ea typeface="Gill Sans"/>
        <a:cs typeface="Gill Sans"/>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11512</TotalTime>
  <Words>1369</Words>
  <Application>Microsoft Office PowerPoint</Application>
  <PresentationFormat>Custom</PresentationFormat>
  <Paragraphs>125</Paragraphs>
  <Slides>39</Slides>
  <Notes>11</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Gill Sans</vt:lpstr>
      <vt:lpstr>Lucida Grande</vt:lpstr>
      <vt:lpstr>Black</vt:lpstr>
      <vt:lpstr>Video Captioning Fun</vt:lpstr>
      <vt:lpstr>Why should I Close Caption my videos?</vt:lpstr>
      <vt:lpstr>Video Captioning Fun 2</vt:lpstr>
      <vt:lpstr>The Gene And Dave Show Action Preview</vt:lpstr>
      <vt:lpstr>Where can you see The Gene and Dave Show?</vt:lpstr>
      <vt:lpstr>And of course:</vt:lpstr>
      <vt:lpstr>Hire a full-service captioning service.</vt:lpstr>
      <vt:lpstr>CaptionSync Promotional Video</vt:lpstr>
      <vt:lpstr>Hire a freelancing captioning service.</vt:lpstr>
      <vt:lpstr>Download an automated transcription service application.</vt:lpstr>
      <vt:lpstr>Use Free YouTube Captioning</vt:lpstr>
      <vt:lpstr>DIY with MovieCaptioner</vt:lpstr>
      <vt:lpstr>Gene using MovieCaptioner</vt:lpstr>
      <vt:lpstr>What is the difference between Subtitle &amp; Caption?</vt:lpstr>
      <vt:lpstr>Subtitle Definition</vt:lpstr>
      <vt:lpstr>Subtitle Example</vt:lpstr>
      <vt:lpstr>Caption Definition</vt:lpstr>
      <vt:lpstr>Lessons for writing effective Closed Captioning</vt:lpstr>
      <vt:lpstr>Break caption groups at logical places so the text is easily readable by the audience.</vt:lpstr>
      <vt:lpstr>This is an example of incorrect caption breaking. These breaks make for awkward reading:</vt:lpstr>
      <vt:lpstr>This is an example of incorrect caption breaking. These breaks make for awkward reading:</vt:lpstr>
      <vt:lpstr>This is an example of incorrect caption breaking. These breaks make for awkward reading:</vt:lpstr>
      <vt:lpstr>This is an example of incorrect caption breaking. These breaks make for awkward reading:</vt:lpstr>
      <vt:lpstr>This example reads much better because it follows the rhythm of speech, breaking at slight pauses:</vt:lpstr>
      <vt:lpstr>This example reads much better because it follows the rhythm of speech, breaking at slight pauses:</vt:lpstr>
      <vt:lpstr>This example reads much better because it follows the rhythm of speech, breaking at slight pauses:</vt:lpstr>
      <vt:lpstr>This example reads much better because it follows the rhythm of speech, breaking at slight pauses:</vt:lpstr>
      <vt:lpstr>This example reads much better because it follows the rhythm of speech, breaking at slight pauses:</vt:lpstr>
      <vt:lpstr>More Lessons for writing effective Closed Captioning</vt:lpstr>
      <vt:lpstr>Atmospherics to Include:</vt:lpstr>
      <vt:lpstr>Atmospherics Format</vt:lpstr>
      <vt:lpstr>Atmospherics Format (continued)</vt:lpstr>
      <vt:lpstr>Speaker differentiation for effective Closed Captioning</vt:lpstr>
      <vt:lpstr>Speaker CANNOT be visually identified (off screen)</vt:lpstr>
      <vt:lpstr>The other speaker is also off screen</vt:lpstr>
      <vt:lpstr>Where are you displaying video?</vt:lpstr>
      <vt:lpstr>Closed Captioning using Final Cut Pro X</vt:lpstr>
      <vt:lpstr>Who Works Monday?</vt:lpstr>
      <vt:lpstr>Video Captioning Fun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Captioning Fun</dc:title>
  <dc:creator>Dauber,David (HHSC/DARS)</dc:creator>
  <cp:lastModifiedBy>Dauber,David (HHSC/DARS)</cp:lastModifiedBy>
  <cp:revision>57</cp:revision>
  <dcterms:modified xsi:type="dcterms:W3CDTF">2019-05-24T21:17:12Z</dcterms:modified>
</cp:coreProperties>
</file>