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42"/>
  </p:notesMasterIdLst>
  <p:sldIdLst>
    <p:sldId id="256" r:id="rId2"/>
    <p:sldId id="259" r:id="rId3"/>
    <p:sldId id="293" r:id="rId4"/>
    <p:sldId id="330" r:id="rId5"/>
    <p:sldId id="351" r:id="rId6"/>
    <p:sldId id="332" r:id="rId7"/>
    <p:sldId id="327" r:id="rId8"/>
    <p:sldId id="328" r:id="rId9"/>
    <p:sldId id="329" r:id="rId10"/>
    <p:sldId id="296" r:id="rId11"/>
    <p:sldId id="295" r:id="rId12"/>
    <p:sldId id="334" r:id="rId13"/>
    <p:sldId id="335" r:id="rId14"/>
    <p:sldId id="350" r:id="rId15"/>
    <p:sldId id="337" r:id="rId16"/>
    <p:sldId id="346" r:id="rId17"/>
    <p:sldId id="336" r:id="rId18"/>
    <p:sldId id="340" r:id="rId19"/>
    <p:sldId id="338" r:id="rId20"/>
    <p:sldId id="311" r:id="rId21"/>
    <p:sldId id="313" r:id="rId22"/>
    <p:sldId id="315" r:id="rId23"/>
    <p:sldId id="339" r:id="rId24"/>
    <p:sldId id="298" r:id="rId25"/>
    <p:sldId id="317" r:id="rId26"/>
    <p:sldId id="323" r:id="rId27"/>
    <p:sldId id="324" r:id="rId28"/>
    <p:sldId id="345" r:id="rId29"/>
    <p:sldId id="347" r:id="rId30"/>
    <p:sldId id="348" r:id="rId31"/>
    <p:sldId id="349" r:id="rId32"/>
    <p:sldId id="341" r:id="rId33"/>
    <p:sldId id="325" r:id="rId34"/>
    <p:sldId id="321" r:id="rId35"/>
    <p:sldId id="342" r:id="rId36"/>
    <p:sldId id="322" r:id="rId37"/>
    <p:sldId id="326" r:id="rId38"/>
    <p:sldId id="344" r:id="rId39"/>
    <p:sldId id="343" r:id="rId40"/>
    <p:sldId id="309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75" autoAdjust="0"/>
    <p:restoredTop sz="88800" autoAdjust="0"/>
  </p:normalViewPr>
  <p:slideViewPr>
    <p:cSldViewPr snapToGrid="0">
      <p:cViewPr varScale="1">
        <p:scale>
          <a:sx n="40" d="100"/>
          <a:sy n="40" d="100"/>
        </p:scale>
        <p:origin x="3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GB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13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sym typeface="Arial"/>
              </a:rPr>
              <a:t>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0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9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667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12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11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511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68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917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229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357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15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19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41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310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659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27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22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240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05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516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25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810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26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420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710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611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29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20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693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03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31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743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32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960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33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984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230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35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192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36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814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65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68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39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2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4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7540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40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88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5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3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6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84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7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81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8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sym typeface="Arial"/>
              </a:rPr>
              <a:t>9</a:t>
            </a:fld>
            <a:endParaRPr lang="en-GB" sz="1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448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1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0375" y="409958"/>
            <a:ext cx="1144799" cy="80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47675" y="1680064"/>
            <a:ext cx="3682999" cy="2244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6666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457200" marR="0" lvl="1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47675" y="6265862"/>
            <a:ext cx="3962399" cy="285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pic" idx="3"/>
          </p:nvPr>
        </p:nvSpPr>
        <p:spPr>
          <a:xfrm>
            <a:off x="4581523" y="0"/>
            <a:ext cx="4562475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485823" y="1332225"/>
            <a:ext cx="4334326" cy="39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08500" y="2000250"/>
            <a:ext cx="4102100" cy="311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8625" marR="0" lvl="0" indent="-428625" algn="l" rtl="0">
              <a:lnSpc>
                <a:spcPct val="1125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0" y="0"/>
            <a:ext cx="3876673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34" name="Shape 34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‹#›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1C2P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485823" y="1332225"/>
            <a:ext cx="4334326" cy="393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buClr>
                <a:schemeClr val="dk2"/>
              </a:buClr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08500" y="2000250"/>
            <a:ext cx="4102100" cy="3113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28625" marR="0" lvl="0" indent="-428625" algn="l" rtl="0">
              <a:lnSpc>
                <a:spcPct val="112500"/>
              </a:lnSpc>
              <a:spcBef>
                <a:spcPts val="0"/>
              </a:spcBef>
              <a:spcAft>
                <a:spcPts val="600"/>
              </a:spcAft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defRPr>
            </a:lvl1pPr>
            <a:lvl2pPr marL="180975" marR="0" lvl="1" indent="-79375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34" name="Shape 34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‹#›</a:t>
            </a:fld>
            <a:endParaRPr lang="en-GB" sz="800" b="1" dirty="0">
              <a:solidFill>
                <a:schemeClr val="lt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0075" y="831850"/>
            <a:ext cx="2162175" cy="17446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60475" y="3282950"/>
            <a:ext cx="2479675" cy="237013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7647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3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7937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73025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85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9" name="Shape 9"/>
          <p:cNvCxnSpPr/>
          <p:nvPr/>
        </p:nvCxnSpPr>
        <p:spPr>
          <a:xfrm>
            <a:off x="8465042" y="6504780"/>
            <a:ext cx="0" cy="863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‹#›</a:t>
            </a:fld>
            <a:endParaRPr lang="en-GB" sz="800" b="1" dirty="0">
              <a:solidFill>
                <a:schemeClr val="lt2"/>
              </a:solidFill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410" y="637678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7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.brown@pears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omscientific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nvacces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acces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.pearson.com/assessment/conferences/accessu2019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semanticstructur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https://www.microsoft.com/en-u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form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west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hypertex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zilkerpark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utorials/image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greyhound.com/en/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www.scouting.org/" TargetMode="External"/><Relationship Id="rId4" Type="http://schemas.openxmlformats.org/officeDocument/2006/relationships/hyperlink" Target="https://www.usa.gov/features?page=2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w3.org/WAI/" TargetMode="External"/><Relationship Id="rId7" Type="http://schemas.openxmlformats.org/officeDocument/2006/relationships/hyperlink" Target="https://www.nvaccess.org/files/nvda/documentation/userGuid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domscientific.com/Products/software/JAWS/" TargetMode="External"/><Relationship Id="rId5" Type="http://schemas.openxmlformats.org/officeDocument/2006/relationships/hyperlink" Target="https://support.microsoft.com/en-us/help/22798/windows-10-complete-guide-to-narrator" TargetMode="External"/><Relationship Id="rId4" Type="http://schemas.openxmlformats.org/officeDocument/2006/relationships/hyperlink" Target="http://webaim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ibility.pearson.com/assessment/conferences/accessu2019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20781" y="1574669"/>
            <a:ext cx="8300431" cy="12460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Accessibility Testing With Screen Readers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74570" y="4485950"/>
            <a:ext cx="3675438" cy="14499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FFFFFF"/>
                </a:solidFill>
                <a:ea typeface="Verdana" panose="020B0604030504040204" pitchFamily="34" charset="0"/>
                <a:sym typeface="Arial"/>
              </a:rPr>
              <a:t>Dan Brown</a:t>
            </a: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dirty="0"/>
              <a:t>Sr. Quality Assurance Engineer, Blindness Technologies</a:t>
            </a:r>
          </a:p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hlinkClick r:id="rId3"/>
              </a:rPr>
              <a:t>Dan.brown@pearson.com</a:t>
            </a:r>
            <a:r>
              <a:rPr lang="en-GB" dirty="0"/>
              <a:t>		</a:t>
            </a:r>
            <a:endParaRPr lang="en-GB" sz="1800" b="0" i="0" u="none" strike="noStrike" cap="none" dirty="0">
              <a:solidFill>
                <a:srgbClr val="FFFFFF"/>
              </a:solidFill>
              <a:ea typeface="Verdana" panose="020B0604030504040204" pitchFamily="34" charset="0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A3F3D-FE79-42BD-BB55-15C4DF92B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Knowbil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1" y="2656732"/>
            <a:ext cx="450723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277" y="868950"/>
            <a:ext cx="3901189" cy="521289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Windows Screen Readers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919" y="1326382"/>
            <a:ext cx="4102100" cy="5121063"/>
          </a:xfrm>
        </p:spPr>
        <p:txBody>
          <a:bodyPr/>
          <a:lstStyle/>
          <a:p>
            <a:pPr marL="0" lvl="0"/>
            <a:r>
              <a:rPr lang="en-US" sz="1800" dirty="0"/>
              <a:t>And then there were two …</a:t>
            </a:r>
          </a:p>
          <a:p>
            <a:pPr marL="0" lvl="0"/>
            <a:endParaRPr lang="en-US" sz="1800" dirty="0"/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Jaws for Windows:  </a:t>
            </a:r>
            <a:r>
              <a:rPr lang="en-US" sz="1800" u="sng" dirty="0">
                <a:hlinkClick r:id="rId3"/>
              </a:rPr>
              <a:t>http://www.freedomscientific.com/</a:t>
            </a:r>
            <a:endParaRPr lang="en-US" sz="1800" dirty="0"/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 err="1"/>
              <a:t>NonVisual</a:t>
            </a:r>
            <a:r>
              <a:rPr lang="en-US" sz="1800" dirty="0"/>
              <a:t> Desktop Access, NVDA: </a:t>
            </a:r>
            <a:r>
              <a:rPr lang="en-US" sz="1800" u="sng" dirty="0">
                <a:hlinkClick r:id="rId4"/>
              </a:rPr>
              <a:t>http://www.nvaccess.org/</a:t>
            </a:r>
            <a:endParaRPr lang="en-US" sz="1800" dirty="0"/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June 14, 2016: VFO Group purchased Ai Squared, makers of Window-Eyes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May 15, 2017:  VFO Group ends sales for Window-Eyes in the U.S.</a:t>
            </a:r>
            <a:endParaRPr lang="en-US" dirty="0"/>
          </a:p>
        </p:txBody>
      </p:sp>
      <p:pic>
        <p:nvPicPr>
          <p:cNvPr id="6" name="Picture Placeholder 5" descr="Logos for JAWS, NVDA, and Window-Eyes are shown."/>
          <p:cNvPicPr>
            <a:picLocks noGrp="1" noChangeAspect="1"/>
          </p:cNvPicPr>
          <p:nvPr>
            <p:ph type="pic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 b="2141"/>
          <a:stretch/>
        </p:blipFill>
        <p:spPr>
          <a:xfrm>
            <a:off x="400619" y="216875"/>
            <a:ext cx="2780722" cy="6060475"/>
          </a:xfrm>
          <a:ln w="952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92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Downloading and Installing NVDA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Go to NV Access:  </a:t>
            </a:r>
            <a:r>
              <a:rPr lang="en-US" sz="1800" dirty="0">
                <a:hlinkClick r:id="rId3"/>
              </a:rPr>
              <a:t>https://www.nvaccess.org/</a:t>
            </a:r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Choose the Download link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Choose the Download button, and save the file in a familiar location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Run the install file, and follow the on-screen instructions</a:t>
            </a:r>
            <a:br>
              <a:rPr lang="en-US" sz="1800" dirty="0"/>
            </a:br>
            <a:r>
              <a:rPr lang="en-US" sz="1800" dirty="0"/>
              <a:t>(WARNING:  You must have admin rights to successfully install the application!)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11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4098" name="Picture 2" descr="NV Access Empowering lives through non-visual access to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20" y="3888694"/>
            <a:ext cx="567982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3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881" y="149785"/>
            <a:ext cx="4314027" cy="575021"/>
          </a:xfrm>
        </p:spPr>
        <p:txBody>
          <a:bodyPr/>
          <a:lstStyle/>
          <a:p>
            <a:pPr algn="ctr"/>
            <a:r>
              <a:rPr lang="en-US" dirty="0"/>
              <a:t>Keyboard Access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4282" y="630095"/>
            <a:ext cx="4566368" cy="5539336"/>
          </a:xfrm>
        </p:spPr>
        <p:txBody>
          <a:bodyPr/>
          <a:lstStyle/>
          <a:p>
            <a:pPr marL="0" lvl="0"/>
            <a:r>
              <a:rPr lang="en-US" sz="1800" dirty="0"/>
              <a:t>Screen reader users can only navigate a webpage by using the keyboard.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All content functionality should be available through the keyboard.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Content should be presented in a logical order.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Useful if content has been divided into structural blocks.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Beware creating a Keyboard Trap! When focus cannot navigate away from a particular element.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Keyboard Compatibility | Web Accessibility Initiative:  https://www.w3.org/WAI/perspective-videos/keyboard/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89578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3" r="34083"/>
          <a:stretch>
            <a:fillRect/>
          </a:stretch>
        </p:blipFill>
        <p:spPr bwMode="auto">
          <a:xfrm>
            <a:off x="0" y="0"/>
            <a:ext cx="38766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39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NVDA Welcome Dialog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099169"/>
            <a:ext cx="8176882" cy="4875859"/>
          </a:xfrm>
        </p:spPr>
        <p:txBody>
          <a:bodyPr/>
          <a:lstStyle/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Launch Dialog:  NVDA+N, H, L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Reread Dialog:  NVDA+B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Move forward/backward by dialog tabs:  </a:t>
            </a:r>
            <a:r>
              <a:rPr lang="en-US" sz="1800" dirty="0" err="1"/>
              <a:t>Ctrl+Tab</a:t>
            </a:r>
            <a:r>
              <a:rPr lang="en-US" sz="1800" dirty="0"/>
              <a:t>/</a:t>
            </a:r>
            <a:r>
              <a:rPr lang="en-US" sz="1800" dirty="0" err="1"/>
              <a:t>Ctrl+Shift+Tab</a:t>
            </a:r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Move forward/backward by dialog fields:  Tab/</a:t>
            </a:r>
            <a:r>
              <a:rPr lang="en-US" sz="1800" dirty="0" err="1"/>
              <a:t>Shift+Tab</a:t>
            </a:r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Navigate through combo boxes, list boxes, and radio buttons:  Up/Down Arrow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Toggle checkboxes:  Spacebar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Press button with focus:  Enter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1800" dirty="0"/>
              <a:t>Cancel dialog:  Escape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97" y="4428517"/>
            <a:ext cx="3102429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5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Keystroke Categorization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/>
            <a:r>
              <a:rPr lang="en-US" sz="1800" dirty="0"/>
              <a:t>When trying to remember a keyboard command, use the following categories:</a:t>
            </a:r>
          </a:p>
          <a:p>
            <a:pPr marL="0" lvl="0"/>
            <a:endParaRPr lang="en-US" sz="1800" dirty="0"/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b="1" dirty="0"/>
              <a:t>Insert/</a:t>
            </a:r>
            <a:r>
              <a:rPr lang="en-US" b="1" dirty="0" err="1"/>
              <a:t>Capslock</a:t>
            </a:r>
            <a:r>
              <a:rPr lang="en-US" sz="1800" dirty="0"/>
              <a:t>:  Screen reader modifier key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b="1" dirty="0"/>
              <a:t>Alt</a:t>
            </a:r>
            <a:r>
              <a:rPr lang="en-US" sz="1800" dirty="0"/>
              <a:t>:  Activates menus and pushes buttons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b="1" dirty="0"/>
              <a:t>Control</a:t>
            </a:r>
            <a:r>
              <a:rPr lang="en-US" sz="1800" dirty="0"/>
              <a:t>:  Accesses commands inside menus (</a:t>
            </a:r>
            <a:r>
              <a:rPr lang="en-US" sz="1800" dirty="0" err="1"/>
              <a:t>Ctrl+O</a:t>
            </a:r>
            <a:r>
              <a:rPr lang="en-US" sz="1800" dirty="0"/>
              <a:t> = Open, 	</a:t>
            </a:r>
            <a:r>
              <a:rPr lang="en-US" sz="1800" dirty="0" err="1"/>
              <a:t>Ctrl+N</a:t>
            </a:r>
            <a:r>
              <a:rPr lang="en-US" sz="1800" dirty="0"/>
              <a:t> = New, etc.)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b="1" dirty="0"/>
              <a:t>Shift</a:t>
            </a:r>
            <a:r>
              <a:rPr lang="en-US" sz="1800" dirty="0"/>
              <a:t>:  Selects text when combined with navigation keys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b="1" dirty="0"/>
              <a:t>Windows</a:t>
            </a:r>
            <a:r>
              <a:rPr lang="en-US" sz="1800" dirty="0"/>
              <a:t>:  Windows commands (Windows = Start Menu, 	</a:t>
            </a:r>
            <a:r>
              <a:rPr lang="en-US" sz="1800" dirty="0" err="1"/>
              <a:t>Windows+D</a:t>
            </a:r>
            <a:r>
              <a:rPr lang="en-US" sz="1800" dirty="0"/>
              <a:t> = Desktop, etc.)</a:t>
            </a:r>
          </a:p>
          <a:p>
            <a:pPr marL="0" lvl="0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29" y="5023661"/>
            <a:ext cx="234815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7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63" y="408772"/>
            <a:ext cx="4334326" cy="393450"/>
          </a:xfrm>
        </p:spPr>
        <p:txBody>
          <a:bodyPr/>
          <a:lstStyle/>
          <a:p>
            <a:r>
              <a:rPr lang="en-US" dirty="0"/>
              <a:t>	Basic Navigation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0" y="944297"/>
            <a:ext cx="4102100" cy="4666637"/>
          </a:xfrm>
        </p:spPr>
        <p:txBody>
          <a:bodyPr/>
          <a:lstStyle/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character – 	Left/Right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word – 	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Ctrl+Left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Ctrl+Right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line – </a:t>
            </a:r>
          </a:p>
          <a:p>
            <a:pPr marL="0" lvl="0" indent="0">
              <a:lnSpc>
                <a:spcPct val="112000"/>
              </a:lnSpc>
              <a:spcAft>
                <a:spcPts val="0"/>
              </a:spcAft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Up/Down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Navigate by paragraph – 	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Ctrl+Up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Ctrl+Down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Arrow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Beginning and end of line – 	Home/End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Beginning and end of document – 	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Ctrl+Home</a:t>
            </a:r>
            <a:r>
              <a:rPr lang="en-US" sz="2000" dirty="0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305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Ctrl+End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GB" sz="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8" y="1884191"/>
            <a:ext cx="3164303" cy="2286000"/>
          </a:xfrm>
          <a:prstGeom prst="rect">
            <a:avLst/>
          </a:prstGeom>
        </p:spPr>
      </p:pic>
      <p:sp>
        <p:nvSpPr>
          <p:cNvPr id="29" name="Picture Placeholder 28"/>
          <p:cNvSpPr>
            <a:spLocks noGrp="1"/>
          </p:cNvSpPr>
          <p:nvPr>
            <p:ph type="pic" idx="2"/>
          </p:nvPr>
        </p:nvSpPr>
        <p:spPr>
          <a:xfrm>
            <a:off x="-4168270" y="307817"/>
            <a:ext cx="3876673" cy="6858000"/>
          </a:xfrm>
        </p:spPr>
      </p:sp>
    </p:spTree>
    <p:extLst>
      <p:ext uri="{BB962C8B-B14F-4D97-AF65-F5344CB8AC3E}">
        <p14:creationId xmlns:p14="http://schemas.microsoft.com/office/powerpoint/2010/main" val="248918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63" y="408772"/>
            <a:ext cx="4334326" cy="393450"/>
          </a:xfrm>
        </p:spPr>
        <p:txBody>
          <a:bodyPr/>
          <a:lstStyle/>
          <a:p>
            <a:r>
              <a:rPr lang="en-US" dirty="0"/>
              <a:t>Miscellaneous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8597" y="1040827"/>
            <a:ext cx="4102100" cy="4636492"/>
          </a:xfrm>
        </p:spPr>
        <p:txBody>
          <a:bodyPr/>
          <a:lstStyle/>
          <a:p>
            <a:pPr marL="34290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3057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Silence Speech:  </a:t>
            </a:r>
            <a:r>
              <a:rPr lang="en-US" b="1" dirty="0">
                <a:solidFill>
                  <a:srgbClr val="003057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marL="34290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3057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Keyboard Help:    </a:t>
            </a:r>
            <a:r>
              <a:rPr lang="en-US" b="1" dirty="0">
                <a:solidFill>
                  <a:srgbClr val="003057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Insert+1</a:t>
            </a:r>
            <a:endParaRPr lang="en-US" b="1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Read title of current application:          </a:t>
            </a:r>
            <a:r>
              <a:rPr lang="en-US" b="1" dirty="0" err="1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Insert+T</a:t>
            </a:r>
            <a:endParaRPr lang="en-US" b="1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Open Start Menu: </a:t>
            </a:r>
            <a:r>
              <a:rPr lang="en-US" b="1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Windows</a:t>
            </a: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Go to Desktop:   </a:t>
            </a:r>
            <a:r>
              <a:rPr lang="en-US" b="1" dirty="0" err="1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Windows+D</a:t>
            </a:r>
            <a:endParaRPr lang="en-US" b="1" dirty="0"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Switch in-between applications:           </a:t>
            </a:r>
            <a:r>
              <a:rPr lang="en-US" b="1" dirty="0" err="1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Alt+Tab</a:t>
            </a:r>
            <a:r>
              <a:rPr lang="en-US" b="1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12000"/>
              </a:lnSpc>
              <a:spcAft>
                <a:spcPts val="0"/>
              </a:spcAft>
            </a:pPr>
            <a:r>
              <a:rPr lang="en-US" sz="1800" dirty="0"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(Hold down Alt and continue pressing Tab to switch between multiple apps</a:t>
            </a:r>
            <a:r>
              <a:rPr lang="en-US" sz="11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GB" sz="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idx="2"/>
          </p:nvPr>
        </p:nvSpPr>
        <p:spPr>
          <a:xfrm>
            <a:off x="-4168270" y="307817"/>
            <a:ext cx="3876673" cy="6858000"/>
          </a:xfrm>
        </p:spPr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6" y="1462494"/>
            <a:ext cx="3896883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170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51" y="317492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NVDA User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80" y="906135"/>
            <a:ext cx="8176882" cy="1806920"/>
          </a:xfrm>
        </p:spPr>
        <p:txBody>
          <a:bodyPr/>
          <a:lstStyle/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b="1" dirty="0"/>
              <a:t>NVDA+N</a:t>
            </a:r>
            <a:r>
              <a:rPr lang="en-US" sz="2000" dirty="0"/>
              <a:t> to activate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1800" b="1" dirty="0"/>
              <a:t>Up/Down Arrow </a:t>
            </a:r>
            <a:r>
              <a:rPr lang="en-US" sz="2000" dirty="0"/>
              <a:t>to navigate the menu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1800" b="1" dirty="0"/>
              <a:t>Enter</a:t>
            </a:r>
            <a:r>
              <a:rPr lang="en-US" sz="2000" dirty="0"/>
              <a:t> to select a menu option</a:t>
            </a:r>
          </a:p>
          <a:p>
            <a:pPr marL="0" lvl="0"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1800" b="1" dirty="0"/>
              <a:t>Escape</a:t>
            </a:r>
            <a:r>
              <a:rPr lang="en-US" sz="2000" dirty="0"/>
              <a:t> to exit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17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6" name="Picture 2" descr="NVDA user interface is show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1" y="2728965"/>
            <a:ext cx="5388622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0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478266"/>
            <a:ext cx="7384025" cy="512786"/>
          </a:xfrm>
        </p:spPr>
        <p:txBody>
          <a:bodyPr/>
          <a:lstStyle/>
          <a:p>
            <a:pPr algn="ctr"/>
            <a:r>
              <a:rPr lang="en-US" dirty="0"/>
              <a:t>Document Navigation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48" y="1072275"/>
            <a:ext cx="7970404" cy="4875859"/>
          </a:xfrm>
        </p:spPr>
        <p:txBody>
          <a:bodyPr/>
          <a:lstStyle/>
          <a:p>
            <a:pPr marL="0" lvl="0"/>
            <a:r>
              <a:rPr lang="en-US" sz="1800" dirty="0"/>
              <a:t>Open the Practice Document on the </a:t>
            </a:r>
            <a:r>
              <a:rPr lang="en-US" sz="1800" dirty="0">
                <a:hlinkClick r:id="rId3"/>
              </a:rPr>
              <a:t>presentation website</a:t>
            </a:r>
            <a:r>
              <a:rPr lang="en-US" sz="1800" dirty="0"/>
              <a:t>, and follow its instructions.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18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44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06" y="478266"/>
            <a:ext cx="7947157" cy="512786"/>
          </a:xfrm>
        </p:spPr>
        <p:txBody>
          <a:bodyPr/>
          <a:lstStyle/>
          <a:p>
            <a:pPr algn="ctr"/>
            <a:r>
              <a:rPr lang="en-US" dirty="0"/>
              <a:t>Reading Modes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607" y="1147295"/>
            <a:ext cx="8176882" cy="4875859"/>
          </a:xfrm>
        </p:spPr>
        <p:txBody>
          <a:bodyPr/>
          <a:lstStyle/>
          <a:p>
            <a:pPr marL="0" lvl="0"/>
            <a:r>
              <a:rPr lang="en-US" sz="2000" dirty="0"/>
              <a:t>Screen readers typically have two reading modes:</a:t>
            </a:r>
          </a:p>
          <a:p>
            <a:pPr marL="0" lvl="0"/>
            <a:endParaRPr lang="en-US" sz="20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b="1" dirty="0"/>
              <a:t>Review mode</a:t>
            </a:r>
            <a:r>
              <a:rPr lang="en-US" sz="2000" dirty="0"/>
              <a:t>:  Content is readable, but not available for editing.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Single letter mnemonics provide quick access to document elements.</a:t>
            </a:r>
            <a:br>
              <a:rPr lang="en-US" sz="2000" dirty="0"/>
            </a:br>
            <a:r>
              <a:rPr lang="en-US" sz="2000" dirty="0"/>
              <a:t>H, Heading; L, List, etc.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b="1" dirty="0"/>
              <a:t>Interactive Mode:  </a:t>
            </a:r>
            <a:r>
              <a:rPr lang="en-US" sz="2000" dirty="0"/>
              <a:t>Keystrokes are passed through to the active application.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Screen readers automatically switch modes based on context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19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82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658764" y="127919"/>
            <a:ext cx="1404770" cy="393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769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lang="en-GB" sz="26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Agenda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445540" y="583660"/>
            <a:ext cx="4231547" cy="64202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Introduction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Screen Reader </a:t>
            </a:r>
            <a:r>
              <a:rPr lang="en-GB" sz="2000" dirty="0"/>
              <a:t>O</a:t>
            </a: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verview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Downloading and Installing NVDA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Using the Keyboard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NVDA User Interface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Reading Modes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Headings and Lists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Form Fields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Links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Graphics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lt2"/>
                </a:solidFill>
                <a:sym typeface="Arial"/>
              </a:rPr>
              <a:t>Q and A</a:t>
            </a: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694" r="5684" b="6655"/>
          <a:stretch/>
        </p:blipFill>
        <p:spPr>
          <a:xfrm>
            <a:off x="756745" y="772510"/>
            <a:ext cx="2837793" cy="4340828"/>
          </a:xfrm>
          <a:prstGeom prst="rect">
            <a:avLst/>
          </a:prstGeom>
        </p:spPr>
      </p:pic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lt2"/>
                </a:solidFill>
                <a:sym typeface="Arial"/>
              </a:rPr>
              <a:t>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13" y="478266"/>
            <a:ext cx="7070822" cy="512786"/>
          </a:xfrm>
        </p:spPr>
        <p:txBody>
          <a:bodyPr/>
          <a:lstStyle/>
          <a:p>
            <a:pPr algn="ctr"/>
            <a:r>
              <a:rPr lang="en-US" dirty="0"/>
              <a:t>What’s Your Name?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413" y="1120401"/>
            <a:ext cx="7931075" cy="4875859"/>
          </a:xfrm>
        </p:spPr>
        <p:txBody>
          <a:bodyPr/>
          <a:lstStyle/>
          <a:p>
            <a:pPr marL="0" lvl="0"/>
            <a:r>
              <a:rPr lang="en-US" sz="1800" dirty="0"/>
              <a:t>These two concepts can have very different names.</a:t>
            </a:r>
          </a:p>
          <a:p>
            <a:pPr marL="0" lvl="0"/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JAWS for Windows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Review Mode = Virtual PC Cursor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Interactive Mode = Forms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NVDA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Review Mode = Browse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Interactive Mode = Focus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Windows Narrator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Review Mode = Scan Mode</a:t>
            </a:r>
          </a:p>
          <a:p>
            <a:pPr lvl="1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 Interactive Mode = (Not Specified)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74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8" y="478266"/>
            <a:ext cx="7897995" cy="512786"/>
          </a:xfrm>
        </p:spPr>
        <p:txBody>
          <a:bodyPr/>
          <a:lstStyle/>
          <a:p>
            <a:pPr algn="ctr"/>
            <a:r>
              <a:rPr lang="en-US" dirty="0"/>
              <a:t>Mode Handling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769" y="1120401"/>
            <a:ext cx="8127720" cy="4875859"/>
          </a:xfrm>
        </p:spPr>
        <p:txBody>
          <a:bodyPr/>
          <a:lstStyle/>
          <a:p>
            <a:pPr marL="0" lvl="0"/>
            <a:r>
              <a:rPr lang="en-US" sz="1800" dirty="0"/>
              <a:t>“Why won’t that command work here?”</a:t>
            </a:r>
          </a:p>
          <a:p>
            <a:pPr marL="0" lvl="0"/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Screen readers try to figure out what you want to do based on context.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Interactive Mode</a:t>
            </a:r>
            <a:r>
              <a:rPr lang="en-US" sz="1800" dirty="0"/>
              <a:t>:  In Microsoft Word, you’ll almost certainly type something.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Review Mode</a:t>
            </a:r>
            <a:r>
              <a:rPr lang="en-US" sz="1800" dirty="0"/>
              <a:t>:  In Adobe Acrobat, you’ll probably read something.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Automatic Mode Switching</a:t>
            </a:r>
            <a:r>
              <a:rPr lang="en-US" sz="1800" dirty="0"/>
              <a:t>:  In a web browser or e-mail program, you’ll need to do both.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21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8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6" y="478266"/>
            <a:ext cx="7730847" cy="512786"/>
          </a:xfrm>
        </p:spPr>
        <p:txBody>
          <a:bodyPr/>
          <a:lstStyle/>
          <a:p>
            <a:pPr algn="ctr"/>
            <a:r>
              <a:rPr lang="en-US" dirty="0"/>
              <a:t>Switch That Mode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917" y="1120401"/>
            <a:ext cx="7960572" cy="4875859"/>
          </a:xfrm>
        </p:spPr>
        <p:txBody>
          <a:bodyPr/>
          <a:lstStyle/>
          <a:p>
            <a:pPr marL="0" lvl="0"/>
            <a:r>
              <a:rPr lang="en-US" sz="1800" dirty="0"/>
              <a:t>The following commands allow you to manually </a:t>
            </a:r>
          </a:p>
          <a:p>
            <a:pPr marL="0" lvl="0"/>
            <a:r>
              <a:rPr lang="en-US" sz="1800" dirty="0"/>
              <a:t>switch in-between modes.</a:t>
            </a:r>
          </a:p>
          <a:p>
            <a:pPr marL="0" lvl="0"/>
            <a:endParaRPr lang="en-US" sz="1800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JAWS for Windows:  </a:t>
            </a:r>
            <a:r>
              <a:rPr lang="en-US" b="1" dirty="0" err="1"/>
              <a:t>Insert+Z</a:t>
            </a:r>
            <a:endParaRPr lang="en-US" b="1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NVDA:  		 </a:t>
            </a:r>
            <a:r>
              <a:rPr lang="en-US" b="1" dirty="0" err="1"/>
              <a:t>Insert+Space</a:t>
            </a:r>
            <a:endParaRPr lang="en-US" b="1" dirty="0"/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Windows Narrator:   </a:t>
            </a:r>
            <a:r>
              <a:rPr lang="en-US" b="1" dirty="0" err="1"/>
              <a:t>Capslock+Space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51" y="3495573"/>
            <a:ext cx="292608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8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478266"/>
            <a:ext cx="7384025" cy="512786"/>
          </a:xfrm>
        </p:spPr>
        <p:txBody>
          <a:bodyPr/>
          <a:lstStyle/>
          <a:p>
            <a:pPr algn="ctr"/>
            <a:r>
              <a:rPr lang="en-US" dirty="0"/>
              <a:t>What Makes A Document Accessible?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358" y="1178767"/>
            <a:ext cx="7970404" cy="1223965"/>
          </a:xfrm>
        </p:spPr>
        <p:txBody>
          <a:bodyPr/>
          <a:lstStyle/>
          <a:p>
            <a:pPr marL="0" lvl="0"/>
            <a:r>
              <a:rPr lang="en-US" sz="1800" dirty="0"/>
              <a:t>The elements that provide structure and meaning in webpages perform the same function in other </a:t>
            </a:r>
            <a:r>
              <a:rPr lang="en-US" sz="2000" dirty="0"/>
              <a:t>documents</a:t>
            </a:r>
            <a:r>
              <a:rPr lang="en-US" sz="1800" dirty="0"/>
              <a:t> as well.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97" y="3091876"/>
            <a:ext cx="338638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53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664" y="277091"/>
            <a:ext cx="4102100" cy="561344"/>
          </a:xfrm>
        </p:spPr>
        <p:txBody>
          <a:bodyPr/>
          <a:lstStyle/>
          <a:p>
            <a:pPr algn="ctr"/>
            <a:r>
              <a:rPr lang="en-US" dirty="0"/>
              <a:t>Headings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713" y="758049"/>
            <a:ext cx="4102100" cy="5455004"/>
          </a:xfrm>
        </p:spPr>
        <p:txBody>
          <a:bodyPr/>
          <a:lstStyle/>
          <a:p>
            <a:pPr marL="0"/>
            <a:r>
              <a:rPr lang="en-US" sz="1800" dirty="0"/>
              <a:t>Headings provide structure to a page: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HTML allows up to six levels of headings, &lt;h1&gt; to &lt;h6&gt;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Pages should be structured in a hierarchical manner.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A single page title at level one, major headings at level two, subheadings at level three, etc.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Do not skip heading levels, &lt;h2&gt; to &lt;h4&gt;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Do not use text formatting—large fonts, bold print—to give a visual appearance of headings without markup.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69" y="838435"/>
            <a:ext cx="3120063" cy="4983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78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52" y="395542"/>
            <a:ext cx="7750512" cy="575021"/>
          </a:xfrm>
        </p:spPr>
        <p:txBody>
          <a:bodyPr/>
          <a:lstStyle/>
          <a:p>
            <a:pPr algn="ctr"/>
            <a:r>
              <a:rPr lang="en-US" dirty="0"/>
              <a:t>Heading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7525" y="1272934"/>
            <a:ext cx="8002853" cy="4057824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H/</a:t>
            </a:r>
            <a:r>
              <a:rPr lang="en-US" b="1" dirty="0" err="1"/>
              <a:t>Shift+H</a:t>
            </a:r>
            <a:r>
              <a:rPr lang="en-US" sz="1800" dirty="0"/>
              <a:t>:  Move forward/backward by headings.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1-9/Shift+1-9</a:t>
            </a:r>
            <a:r>
              <a:rPr lang="en-US" sz="1800" dirty="0"/>
              <a:t>:  Move forward/backward at the designated heading level.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Insert+F6</a:t>
            </a:r>
            <a:r>
              <a:rPr lang="en-US" sz="1800" dirty="0"/>
              <a:t>:  (JAWS/Narrator) Headings List.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Insert+F7</a:t>
            </a:r>
            <a:r>
              <a:rPr lang="en-US" sz="1800" dirty="0"/>
              <a:t>:  (NVDA) Elements List.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25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65" y="3432343"/>
            <a:ext cx="412255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9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2232" y="323492"/>
            <a:ext cx="3885532" cy="541670"/>
          </a:xfrm>
        </p:spPr>
        <p:txBody>
          <a:bodyPr/>
          <a:lstStyle/>
          <a:p>
            <a:pPr algn="ctr"/>
            <a:r>
              <a:rPr lang="en-US" dirty="0"/>
              <a:t>Lists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12232" y="1015615"/>
            <a:ext cx="4005295" cy="5052675"/>
          </a:xfrm>
        </p:spPr>
        <p:txBody>
          <a:bodyPr/>
          <a:lstStyle/>
          <a:p>
            <a:pPr marL="0"/>
            <a:r>
              <a:rPr lang="en-US" sz="1800" dirty="0"/>
              <a:t>HTML lists can also provide hierarchical structure on a page: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Definition list</a:t>
            </a:r>
            <a:r>
              <a:rPr lang="en-US" sz="1800" dirty="0"/>
              <a:t>, &lt;dl&gt;: </a:t>
            </a:r>
          </a:p>
          <a:p>
            <a:pPr marL="0" indent="0">
              <a:buClrTx/>
              <a:buSzPct val="125000"/>
            </a:pPr>
            <a:r>
              <a:rPr lang="en-US" sz="1800" dirty="0"/>
              <a:t>      A structure for definitions.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Ordered list</a:t>
            </a:r>
            <a:r>
              <a:rPr lang="en-US" sz="1800" dirty="0"/>
              <a:t>, &lt;</a:t>
            </a:r>
            <a:r>
              <a:rPr lang="en-US" sz="1800" dirty="0" err="1"/>
              <a:t>ol</a:t>
            </a:r>
            <a:r>
              <a:rPr lang="en-US" sz="1800" dirty="0"/>
              <a:t>&gt;: </a:t>
            </a:r>
          </a:p>
          <a:p>
            <a:pPr marL="0" indent="0">
              <a:buClrTx/>
              <a:buSzPct val="125000"/>
            </a:pPr>
            <a:r>
              <a:rPr lang="en-US" sz="1800" dirty="0"/>
              <a:t>      Items in a sequence.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/>
              <a:t>Unordered list</a:t>
            </a:r>
            <a:r>
              <a:rPr lang="en-US" sz="1800" dirty="0"/>
              <a:t>, &lt;</a:t>
            </a:r>
            <a:r>
              <a:rPr lang="en-US" sz="1800" dirty="0" err="1"/>
              <a:t>ul</a:t>
            </a:r>
            <a:r>
              <a:rPr lang="en-US" sz="1800" dirty="0"/>
              <a:t>&gt;: </a:t>
            </a:r>
          </a:p>
          <a:p>
            <a:pPr marL="0" indent="0">
              <a:buClrTx/>
              <a:buSzPct val="125000"/>
            </a:pPr>
            <a:r>
              <a:rPr lang="en-US" sz="1800" dirty="0"/>
              <a:t>     No order of sequence.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Do not use to indent or layout text.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b="1" dirty="0" err="1"/>
              <a:t>WebAIM</a:t>
            </a:r>
            <a:r>
              <a:rPr lang="en-US" b="1" dirty="0"/>
              <a:t>, Semantic Structure</a:t>
            </a:r>
            <a:r>
              <a:rPr lang="en-US" sz="1800" dirty="0"/>
              <a:t>: </a:t>
            </a:r>
            <a:r>
              <a:rPr lang="en-US" sz="1800" u="sng" dirty="0">
                <a:hlinkClick r:id="rId3"/>
              </a:rPr>
              <a:t>http://webaim.org/techniques/semanticstructure/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8" y="1570053"/>
            <a:ext cx="3335518" cy="322276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26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2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18" y="395543"/>
            <a:ext cx="7760345" cy="575021"/>
          </a:xfrm>
        </p:spPr>
        <p:txBody>
          <a:bodyPr/>
          <a:lstStyle/>
          <a:p>
            <a:pPr algn="ctr"/>
            <a:r>
              <a:rPr lang="en-US" dirty="0"/>
              <a:t>List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829" y="1463361"/>
            <a:ext cx="8012686" cy="1737040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Currently not supported by Narrator.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L/</a:t>
            </a:r>
            <a:r>
              <a:rPr lang="en-US" sz="1800" dirty="0" err="1"/>
              <a:t>Shift+L</a:t>
            </a:r>
            <a:r>
              <a:rPr lang="en-US" sz="1800" dirty="0"/>
              <a:t>:  Move forward/backward by list.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I/</a:t>
            </a:r>
            <a:r>
              <a:rPr lang="en-US" sz="1800" dirty="0" err="1"/>
              <a:t>Shift+I</a:t>
            </a:r>
            <a:r>
              <a:rPr lang="en-US" sz="1800" dirty="0"/>
              <a:t>:  Move forward/backward by list item.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27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58" y="346406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5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954" y="525907"/>
            <a:ext cx="3234739" cy="559699"/>
          </a:xfrm>
        </p:spPr>
        <p:txBody>
          <a:bodyPr/>
          <a:lstStyle/>
          <a:p>
            <a:pPr algn="ctr"/>
            <a:r>
              <a:rPr lang="en-US" dirty="0"/>
              <a:t>Heading … Nowhere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613" y="1445824"/>
            <a:ext cx="4743356" cy="3749065"/>
          </a:xfrm>
        </p:spPr>
        <p:txBody>
          <a:bodyPr/>
          <a:lstStyle/>
          <a:p>
            <a:pPr lvl="0"/>
            <a:r>
              <a:rPr lang="en-US" sz="1800" dirty="0"/>
              <a:t>Centers for Disease Control and Prevention:  </a:t>
            </a:r>
            <a:r>
              <a:rPr lang="en-US" sz="1800" dirty="0">
                <a:hlinkClick r:id="rId3"/>
              </a:rPr>
              <a:t>https://www.cdc.gov/</a:t>
            </a:r>
            <a:endParaRPr lang="en-US" sz="1800" dirty="0"/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Microsoft Official Home Page:</a:t>
            </a:r>
          </a:p>
          <a:p>
            <a:pPr lvl="0"/>
            <a:r>
              <a:rPr lang="en-US" sz="1800" dirty="0">
                <a:hlinkClick r:id="rId4"/>
              </a:rPr>
              <a:t>https://www.microsoft.com/en-us/</a:t>
            </a:r>
            <a:endParaRPr lang="en-US" sz="1800" dirty="0"/>
          </a:p>
          <a:p>
            <a:pPr lvl="0"/>
            <a:endParaRPr lang="en-US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4" r="35644"/>
          <a:stretch>
            <a:fillRect/>
          </a:stretch>
        </p:blipFill>
        <p:spPr>
          <a:xfrm>
            <a:off x="684606" y="862650"/>
            <a:ext cx="2866382" cy="5029200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28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7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21527"/>
            <a:ext cx="2144111" cy="541729"/>
          </a:xfrm>
        </p:spPr>
        <p:txBody>
          <a:bodyPr/>
          <a:lstStyle/>
          <a:p>
            <a:pPr algn="ctr"/>
            <a:r>
              <a:rPr lang="en-US" dirty="0"/>
              <a:t>Forms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751" y="644691"/>
            <a:ext cx="4549150" cy="5349492"/>
          </a:xfrm>
        </p:spPr>
        <p:txBody>
          <a:bodyPr/>
          <a:lstStyle/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Forms allow us to interact with web content.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They contain elements such as edit fields, buttons, check boxes, radio buttons, and list/combo boxes.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Just as with headings, forms should be organized in a logical manner.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Form elements should always be labeled, and some indication given if input is required.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Ensure that all form fields are keyboard accessible.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Include important cues or instructions in associated labels or at the beginning of the form.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WebAIM</a:t>
            </a:r>
            <a:r>
              <a:rPr lang="en-US" dirty="0"/>
              <a:t>, Creating Accessible Forms: </a:t>
            </a:r>
            <a:r>
              <a:rPr lang="en-US" u="sng" dirty="0">
                <a:hlinkClick r:id="rId3"/>
              </a:rPr>
              <a:t>http://webaim.org/techniques/forms/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6" r="27276"/>
          <a:stretch>
            <a:fillRect/>
          </a:stretch>
        </p:blipFill>
        <p:spPr>
          <a:xfrm>
            <a:off x="804337" y="663256"/>
            <a:ext cx="2863478" cy="5065615"/>
          </a:xfr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29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321" y="1011382"/>
            <a:ext cx="3697793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Who Is Dan Brown?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6575" y="1665552"/>
            <a:ext cx="4102100" cy="3961940"/>
          </a:xfrm>
        </p:spPr>
        <p:txBody>
          <a:bodyPr/>
          <a:lstStyle/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I’ve written a few books you may have heard of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2050" name="Picture 2" descr="Pictures of a few Dan Brown book covers are shown, including Angels and Demons, Deception Point, and The Da Vinci Co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7" y="3548952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45" y="1301418"/>
            <a:ext cx="1143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34" y="1334075"/>
            <a:ext cx="1143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67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8" y="230172"/>
            <a:ext cx="7681685" cy="575021"/>
          </a:xfrm>
        </p:spPr>
        <p:txBody>
          <a:bodyPr/>
          <a:lstStyle/>
          <a:p>
            <a:pPr algn="ctr"/>
            <a:r>
              <a:rPr lang="en-US" dirty="0"/>
              <a:t>Form Field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496" y="992585"/>
            <a:ext cx="7934028" cy="2869298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Tab/</a:t>
            </a:r>
            <a:r>
              <a:rPr lang="en-US" sz="2000" dirty="0" err="1"/>
              <a:t>Shift+Tab</a:t>
            </a:r>
            <a:r>
              <a:rPr lang="en-US" sz="2000" dirty="0"/>
              <a:t>:  Move forward/backward by links and form elements.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F/</a:t>
            </a:r>
            <a:r>
              <a:rPr lang="en-US" sz="2000" dirty="0" err="1"/>
              <a:t>Shift+F</a:t>
            </a:r>
            <a:r>
              <a:rPr lang="en-US" sz="2000" dirty="0"/>
              <a:t>:  Move forward/backward by form fields.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Insert+F5:  (JAWS/Narrator) Forms List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Insert+F7:  (NVDA) Elements List.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32" y="3933319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6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189" y="288029"/>
            <a:ext cx="3971157" cy="502772"/>
          </a:xfrm>
        </p:spPr>
        <p:txBody>
          <a:bodyPr/>
          <a:lstStyle/>
          <a:p>
            <a:pPr algn="ctr"/>
            <a:r>
              <a:rPr lang="en-US" dirty="0"/>
              <a:t>Forms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1931" y="778031"/>
            <a:ext cx="5396776" cy="5458863"/>
          </a:xfrm>
        </p:spPr>
        <p:txBody>
          <a:bodyPr/>
          <a:lstStyle/>
          <a:p>
            <a:pPr marL="0" indent="0"/>
            <a:r>
              <a:rPr lang="en-US" sz="2000" dirty="0"/>
              <a:t>Southwest Airlines:  </a:t>
            </a:r>
            <a:r>
              <a:rPr lang="en-US" sz="2000" dirty="0">
                <a:hlinkClick r:id="rId3"/>
              </a:rPr>
              <a:t>https://www.southwest.com/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462"/>
          <a:stretch/>
        </p:blipFill>
        <p:spPr>
          <a:xfrm>
            <a:off x="977462" y="539415"/>
            <a:ext cx="2254469" cy="5431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75510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31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138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977" y="167432"/>
            <a:ext cx="4349331" cy="521428"/>
          </a:xfrm>
        </p:spPr>
        <p:txBody>
          <a:bodyPr/>
          <a:lstStyle/>
          <a:p>
            <a:pPr algn="ctr"/>
            <a:r>
              <a:rPr lang="en-US" dirty="0"/>
              <a:t>Links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433" y="601312"/>
            <a:ext cx="4782467" cy="5602281"/>
          </a:xfrm>
        </p:spPr>
        <p:txBody>
          <a:bodyPr/>
          <a:lstStyle/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Hypertext links work with all technologies.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Users must be able to navigate to and select each link from the keyboard.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Tab and </a:t>
            </a:r>
            <a:r>
              <a:rPr lang="en-US" dirty="0" err="1"/>
              <a:t>Shift+Tab</a:t>
            </a:r>
            <a:r>
              <a:rPr lang="en-US" dirty="0"/>
              <a:t> for navigation, Enter to select.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Screen readers already identify links with the word “link,” so do not add it to alt text.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Link names should make sense out of context.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Create links with distinguishing information first, and explanatory information second.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Use link names that are unambiguous and can be intuitively organized.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WebAIM</a:t>
            </a:r>
            <a:r>
              <a:rPr lang="en-US" dirty="0"/>
              <a:t>, Links and Hypertext: </a:t>
            </a:r>
            <a:r>
              <a:rPr lang="en-US" dirty="0">
                <a:hlinkClick r:id="rId3"/>
              </a:rPr>
              <a:t>http://webaim.org/techniques/hypertext/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" r="2852"/>
          <a:stretch/>
        </p:blipFill>
        <p:spPr>
          <a:xfrm>
            <a:off x="699644" y="1166648"/>
            <a:ext cx="2705707" cy="41936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32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023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8" y="230172"/>
            <a:ext cx="7681685" cy="575021"/>
          </a:xfrm>
        </p:spPr>
        <p:txBody>
          <a:bodyPr/>
          <a:lstStyle/>
          <a:p>
            <a:pPr algn="ctr"/>
            <a:r>
              <a:rPr lang="en-US" dirty="0"/>
              <a:t>Link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223" y="973129"/>
            <a:ext cx="7934028" cy="2820658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b="1" dirty="0"/>
              <a:t>Tab/</a:t>
            </a:r>
            <a:r>
              <a:rPr lang="en-US" sz="1800" b="1" dirty="0" err="1"/>
              <a:t>Shift+Tab</a:t>
            </a:r>
            <a:r>
              <a:rPr lang="en-US" sz="2000" dirty="0"/>
              <a:t>:  Move forward/backward by links and form elements.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b="1" dirty="0"/>
              <a:t>K/</a:t>
            </a:r>
            <a:r>
              <a:rPr lang="en-US" sz="1800" b="1" dirty="0" err="1"/>
              <a:t>Shift+K</a:t>
            </a:r>
            <a:r>
              <a:rPr lang="en-US" sz="2000" dirty="0"/>
              <a:t>:  (Narrator/NVDA) Move forward/backward by link.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b="1" dirty="0"/>
              <a:t>Insert+F7</a:t>
            </a:r>
            <a:r>
              <a:rPr lang="en-US" sz="2000" dirty="0"/>
              <a:t>:  Links List.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33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6" y="3578320"/>
            <a:ext cx="316992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79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189" y="288029"/>
            <a:ext cx="3971157" cy="502772"/>
          </a:xfrm>
        </p:spPr>
        <p:txBody>
          <a:bodyPr/>
          <a:lstStyle/>
          <a:p>
            <a:pPr algn="ctr"/>
            <a:r>
              <a:rPr lang="en-US" dirty="0"/>
              <a:t>Link Exercise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1931" y="933675"/>
            <a:ext cx="5396776" cy="4465178"/>
          </a:xfrm>
        </p:spPr>
        <p:txBody>
          <a:bodyPr/>
          <a:lstStyle/>
          <a:p>
            <a:pPr marL="0" indent="0"/>
            <a:r>
              <a:rPr lang="en-US" sz="2000" dirty="0"/>
              <a:t>The Verge:  </a:t>
            </a:r>
            <a:r>
              <a:rPr lang="en-US" sz="2000" dirty="0">
                <a:hlinkClick r:id="rId3"/>
              </a:rPr>
              <a:t>https://www.theverge.com/</a:t>
            </a:r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err="1"/>
              <a:t>Zilker</a:t>
            </a:r>
            <a:r>
              <a:rPr lang="en-US" sz="2000" dirty="0"/>
              <a:t> Park Visitors Guide | Austin, TX:  </a:t>
            </a:r>
            <a:r>
              <a:rPr lang="en-US" sz="2000" dirty="0">
                <a:hlinkClick r:id="rId4"/>
              </a:rPr>
              <a:t>http://zilkerpark.org/</a:t>
            </a:r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462"/>
          <a:stretch/>
        </p:blipFill>
        <p:spPr>
          <a:xfrm>
            <a:off x="977462" y="539415"/>
            <a:ext cx="2254469" cy="5431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75510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6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875" y="288029"/>
            <a:ext cx="3971157" cy="502772"/>
          </a:xfrm>
        </p:spPr>
        <p:txBody>
          <a:bodyPr/>
          <a:lstStyle/>
          <a:p>
            <a:pPr algn="ctr"/>
            <a:r>
              <a:rPr lang="en-US" dirty="0"/>
              <a:t>Images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6162" y="778031"/>
            <a:ext cx="4562545" cy="5458863"/>
          </a:xfrm>
        </p:spPr>
        <p:txBody>
          <a:bodyPr/>
          <a:lstStyle/>
          <a:p>
            <a:pPr marL="0" indent="0"/>
            <a:r>
              <a:rPr lang="en-US" dirty="0"/>
              <a:t>Images can be separated into several categories: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Informative: Graphically represent concepts and information. Alt text description should convey all relevant information.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Decorative: If the only purpose served by an image is visual decoration, use a null text alternative. (alt=“”)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Functional: The alt text should describe the function, not the visual image. (Print)</a:t>
            </a:r>
          </a:p>
          <a:p>
            <a:pPr marL="285750" indent="-285750"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Text: Images of readable text should be avoided, except in cases of a logo. If used, the alt text should contain the same words that appear in the image.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10462"/>
          <a:stretch/>
        </p:blipFill>
        <p:spPr>
          <a:xfrm>
            <a:off x="977462" y="539415"/>
            <a:ext cx="2254469" cy="54312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475510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35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091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660" y="495754"/>
            <a:ext cx="3962103" cy="502772"/>
          </a:xfrm>
        </p:spPr>
        <p:txBody>
          <a:bodyPr/>
          <a:lstStyle/>
          <a:p>
            <a:pPr algn="ctr"/>
            <a:r>
              <a:rPr lang="en-US" dirty="0"/>
              <a:t>Images </a:t>
            </a:r>
            <a:r>
              <a:rPr lang="en-US" sz="1600" dirty="0"/>
              <a:t>(Continued)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5660" y="1113009"/>
            <a:ext cx="4102100" cy="5010700"/>
          </a:xfrm>
        </p:spPr>
        <p:txBody>
          <a:bodyPr/>
          <a:lstStyle/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Complex, graphs and diagrams: Ideally, other elements such as data tables should be used.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Groups: When multiple images convey one piece of information the alt text for each image should also convey that information.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Image Maps: Alt text for images with multiple clickable areas should describe the overall context for the links, as well as providing specific alt text for each link.</a:t>
            </a:r>
          </a:p>
          <a:p>
            <a:pPr marL="0" indent="0">
              <a:spcBef>
                <a:spcPts val="1200"/>
              </a:spcBef>
            </a:pPr>
            <a:r>
              <a:rPr lang="en-US" dirty="0"/>
              <a:t>WAI, Web Accessibility Tutorial, Images: </a:t>
            </a:r>
            <a:r>
              <a:rPr lang="en-US" dirty="0">
                <a:hlinkClick r:id="rId3"/>
              </a:rPr>
              <a:t>https://www.w3.org/WAI/tutorials/images/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5057" r="17817" b="3932"/>
          <a:stretch/>
        </p:blipFill>
        <p:spPr>
          <a:xfrm>
            <a:off x="955343" y="1017475"/>
            <a:ext cx="1910687" cy="4421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36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324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4" y="230172"/>
            <a:ext cx="7070617" cy="575021"/>
          </a:xfrm>
        </p:spPr>
        <p:txBody>
          <a:bodyPr/>
          <a:lstStyle/>
          <a:p>
            <a:pPr algn="ctr"/>
            <a:r>
              <a:rPr lang="en-US" dirty="0"/>
              <a:t>Image Commands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4" y="1055036"/>
            <a:ext cx="7993021" cy="4090896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Currently not supported by Narrator.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b="1" dirty="0"/>
              <a:t>G/</a:t>
            </a:r>
            <a:r>
              <a:rPr lang="en-US" sz="1800" b="1" dirty="0" err="1"/>
              <a:t>Shift+G</a:t>
            </a:r>
            <a:r>
              <a:rPr lang="en-US" sz="2000" dirty="0"/>
              <a:t>:  Move forward/backward by graphic</a:t>
            </a:r>
            <a:r>
              <a:rPr lang="en-US" sz="1800" dirty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4" y="6516472"/>
            <a:ext cx="433137" cy="125533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37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78" y="314669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44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366" y="238567"/>
            <a:ext cx="3383559" cy="686584"/>
          </a:xfrm>
        </p:spPr>
        <p:txBody>
          <a:bodyPr/>
          <a:lstStyle/>
          <a:p>
            <a:r>
              <a:rPr lang="en-US" dirty="0"/>
              <a:t>A Picture Is Worth…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6765" y="1253742"/>
            <a:ext cx="4102100" cy="992332"/>
          </a:xfrm>
        </p:spPr>
        <p:txBody>
          <a:bodyPr/>
          <a:lstStyle/>
          <a:p>
            <a:pPr marL="0" indent="0"/>
            <a:r>
              <a:rPr lang="en-US" sz="1800" dirty="0"/>
              <a:t>Greyhound:  </a:t>
            </a:r>
            <a:r>
              <a:rPr lang="en-US" sz="1800" dirty="0">
                <a:hlinkClick r:id="rId3"/>
              </a:rPr>
              <a:t>https://www.greyhound.com/en/</a:t>
            </a:r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Features | </a:t>
            </a:r>
            <a:r>
              <a:rPr lang="en-US" sz="1800" dirty="0" err="1"/>
              <a:t>USAGov</a:t>
            </a:r>
            <a:r>
              <a:rPr lang="en-US" sz="1800" dirty="0"/>
              <a:t>:  </a:t>
            </a:r>
            <a:r>
              <a:rPr lang="en-US" sz="1800" dirty="0">
                <a:hlinkClick r:id="rId4"/>
              </a:rPr>
              <a:t>https://www.usa.gov/features?page=2</a:t>
            </a:r>
            <a:r>
              <a:rPr lang="en-US" sz="1800" dirty="0"/>
              <a:t>?</a:t>
            </a:r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Boy Scouts of America | Prepared. For Life.™:  </a:t>
            </a:r>
            <a:r>
              <a:rPr lang="en-US" sz="1800" dirty="0">
                <a:hlinkClick r:id="rId5"/>
              </a:rPr>
              <a:t>https://www.scouting.org/</a:t>
            </a:r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  <a:p>
            <a:pPr marL="0" indent="0"/>
            <a:endParaRPr lang="en-US" sz="1800" dirty="0"/>
          </a:p>
        </p:txBody>
      </p:sp>
      <p:pic>
        <p:nvPicPr>
          <p:cNvPr id="11" name="Picture 10" descr="Logos for Grayhound Busline, USA Gov, and  Boy Scouts of America are shown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8" y="1009633"/>
            <a:ext cx="4130037" cy="1188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38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10" y="2437119"/>
            <a:ext cx="155448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57" y="4232478"/>
            <a:ext cx="199618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06" y="123160"/>
            <a:ext cx="5508757" cy="438326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006" y="479228"/>
            <a:ext cx="5941895" cy="5632413"/>
          </a:xfrm>
        </p:spPr>
        <p:txBody>
          <a:bodyPr/>
          <a:lstStyle/>
          <a:p>
            <a:pPr marL="0" indent="0"/>
            <a:r>
              <a:rPr lang="en-US" sz="1700" dirty="0"/>
              <a:t>Web Accessibility Initiative: </a:t>
            </a:r>
            <a:r>
              <a:rPr lang="en-US" sz="1700" dirty="0">
                <a:hlinkClick r:id="rId3"/>
              </a:rPr>
              <a:t>https://www.w3.org/WAI/</a:t>
            </a:r>
            <a:endParaRPr lang="en-US" sz="1700" dirty="0"/>
          </a:p>
          <a:p>
            <a:pPr marL="0" indent="0"/>
            <a:r>
              <a:rPr lang="en-US" sz="1700" dirty="0" err="1"/>
              <a:t>WebAIM</a:t>
            </a:r>
            <a:r>
              <a:rPr lang="en-US" sz="1700" dirty="0"/>
              <a:t> – Web Accessibility In Mind: </a:t>
            </a:r>
            <a:r>
              <a:rPr lang="en-US" sz="1700" dirty="0">
                <a:hlinkClick r:id="rId4"/>
              </a:rPr>
              <a:t>http://webaim.org/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/>
              <a:t>Complete Guide to Narrator: </a:t>
            </a:r>
            <a:r>
              <a:rPr lang="en-US" sz="1700" dirty="0">
                <a:hlinkClick r:id="rId5"/>
              </a:rPr>
              <a:t>https://support.microsoft.com/en-us/help/22798/windows-10-complete-guide-to-narrator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/>
              <a:t>JAWS Screen Reader Documentation: </a:t>
            </a:r>
            <a:r>
              <a:rPr lang="en-US" sz="1700" dirty="0">
                <a:hlinkClick r:id="rId6"/>
              </a:rPr>
              <a:t>http://www.freedomscientific.com/Products/software/JAWS/</a:t>
            </a:r>
            <a:endParaRPr lang="en-US" sz="1700" dirty="0"/>
          </a:p>
          <a:p>
            <a:pPr marL="0" indent="0"/>
            <a:endParaRPr lang="en-US" sz="1700" dirty="0"/>
          </a:p>
          <a:p>
            <a:pPr marL="0" indent="0"/>
            <a:r>
              <a:rPr lang="en-US" sz="1700" dirty="0"/>
              <a:t>NVDA V2019.1.1 User Guide: </a:t>
            </a:r>
            <a:r>
              <a:rPr lang="en-US" sz="1700" dirty="0">
                <a:hlinkClick r:id="rId7"/>
              </a:rPr>
              <a:t>https://www.nvaccess.org/files/nvda/documentation/userGuide.html</a:t>
            </a:r>
            <a:endParaRPr lang="en-US" sz="1700" dirty="0"/>
          </a:p>
          <a:p>
            <a:pPr marL="0" indent="0"/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9239" r="7520" b="6587"/>
          <a:stretch/>
        </p:blipFill>
        <p:spPr>
          <a:xfrm>
            <a:off x="402339" y="1396102"/>
            <a:ext cx="2498178" cy="34251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39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24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8281" y="348191"/>
            <a:ext cx="2105891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8374" y="894303"/>
            <a:ext cx="4860203" cy="5325625"/>
          </a:xfrm>
        </p:spPr>
        <p:txBody>
          <a:bodyPr/>
          <a:lstStyle/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1994-1996:  </a:t>
            </a:r>
            <a:r>
              <a:rPr lang="en-US" b="1" dirty="0"/>
              <a:t>University of Texas at Austin, </a:t>
            </a:r>
          </a:p>
          <a:p>
            <a:pPr marL="0" lvl="0" indent="0"/>
            <a:r>
              <a:rPr lang="en-US" sz="1800" dirty="0"/>
              <a:t>	Assistive Technology Trainer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1996-2001:  </a:t>
            </a:r>
            <a:r>
              <a:rPr lang="en-US" b="1" dirty="0"/>
              <a:t>Texas Commission for the Blind, </a:t>
            </a:r>
          </a:p>
          <a:p>
            <a:pPr marL="0" lvl="0" indent="0"/>
            <a:r>
              <a:rPr lang="en-US" sz="1800" dirty="0"/>
              <a:t>	Adaptive Technology Trainer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2001-2003:  </a:t>
            </a:r>
            <a:r>
              <a:rPr lang="en-US" b="1" dirty="0"/>
              <a:t>Lampert and Company</a:t>
            </a:r>
            <a:r>
              <a:rPr lang="en-US" sz="1800" dirty="0"/>
              <a:t>, </a:t>
            </a:r>
          </a:p>
          <a:p>
            <a:pPr marL="101600" lvl="1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</a:rPr>
              <a:t>Director of Training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2003-2015:  </a:t>
            </a:r>
            <a:r>
              <a:rPr lang="en-US" b="1" dirty="0" err="1"/>
              <a:t>HumanWare</a:t>
            </a:r>
            <a:r>
              <a:rPr lang="en-US" b="1" dirty="0"/>
              <a:t>, </a:t>
            </a:r>
          </a:p>
          <a:p>
            <a:pPr marL="0" lvl="0" indent="0"/>
            <a:r>
              <a:rPr lang="en-US" sz="1800" dirty="0"/>
              <a:t>	Blindness Product Specialist 	Regional Account Manager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1800" dirty="0"/>
              <a:t>2015-Present</a:t>
            </a:r>
            <a:r>
              <a:rPr lang="en-US" b="1" dirty="0"/>
              <a:t>:  Pearson, </a:t>
            </a:r>
          </a:p>
          <a:p>
            <a:pPr marL="0" lvl="0" indent="0"/>
            <a:r>
              <a:rPr lang="en-US" sz="1800" dirty="0"/>
              <a:t>Senior Quality Assurance Engineer for Blindness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4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 r="29254"/>
          <a:stretch>
            <a:fillRect/>
          </a:stretch>
        </p:blipFill>
        <p:spPr bwMode="auto">
          <a:xfrm>
            <a:off x="126463" y="953309"/>
            <a:ext cx="3566539" cy="630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551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415" y="1145283"/>
            <a:ext cx="1470269" cy="585329"/>
          </a:xfrm>
        </p:spPr>
        <p:txBody>
          <a:bodyPr/>
          <a:lstStyle/>
          <a:p>
            <a:pPr algn="ctr"/>
            <a:r>
              <a:rPr lang="en-US" dirty="0"/>
              <a:t>Q and 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500" y="2000250"/>
            <a:ext cx="4102100" cy="757491"/>
          </a:xfrm>
        </p:spPr>
        <p:txBody>
          <a:bodyPr/>
          <a:lstStyle/>
          <a:p>
            <a:pPr marL="0" indent="0"/>
            <a:r>
              <a:rPr lang="en-US" sz="2000" dirty="0"/>
              <a:t>If you have any questions, please ask them now!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9" y="1323750"/>
            <a:ext cx="3179062" cy="21104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18" y="3868279"/>
            <a:ext cx="3179062" cy="20455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497765" y="6489578"/>
            <a:ext cx="266408" cy="65967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40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97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855" y="1011382"/>
            <a:ext cx="3798276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Presentation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296" y="1689615"/>
            <a:ext cx="5312380" cy="3961940"/>
          </a:xfrm>
        </p:spPr>
        <p:txBody>
          <a:bodyPr/>
          <a:lstStyle/>
          <a:p>
            <a:pPr marL="0" lvl="0" indent="0"/>
            <a:r>
              <a:rPr lang="en-US" sz="2000" dirty="0">
                <a:hlinkClick r:id="rId3"/>
              </a:rPr>
              <a:t>http://accessibility.pearson.com/assessment/conferences/accessu2019.htm</a:t>
            </a:r>
            <a:endParaRPr lang="en-US" sz="2000" dirty="0"/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r="31157"/>
          <a:stretch>
            <a:fillRect/>
          </a:stretch>
        </p:blipFill>
        <p:spPr>
          <a:xfrm>
            <a:off x="805984" y="1502533"/>
            <a:ext cx="2162957" cy="3826364"/>
          </a:xfrm>
          <a:ln w="3175"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5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34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997" y="310990"/>
            <a:ext cx="2105891" cy="47105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/>
              <a:t>Availability	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392" y="838701"/>
            <a:ext cx="4102100" cy="4614668"/>
          </a:xfrm>
        </p:spPr>
        <p:txBody>
          <a:bodyPr/>
          <a:lstStyle/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There are now screen readers available for all major software platforms.  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Mac and iOS: </a:t>
            </a:r>
            <a:r>
              <a:rPr lang="en-US" sz="2000" dirty="0" err="1"/>
              <a:t>VoiceOver</a:t>
            </a:r>
            <a:endParaRPr lang="en-US" sz="2000" dirty="0"/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Android: </a:t>
            </a:r>
            <a:r>
              <a:rPr lang="en-US" sz="2000" dirty="0" err="1"/>
              <a:t>TalkBack</a:t>
            </a:r>
            <a:r>
              <a:rPr lang="en-US" sz="2000" dirty="0"/>
              <a:t>, </a:t>
            </a:r>
            <a:r>
              <a:rPr lang="en-US" sz="2000" dirty="0" err="1"/>
              <a:t>BrailleBack</a:t>
            </a:r>
            <a:br>
              <a:rPr lang="en-US" sz="2000" dirty="0"/>
            </a:br>
            <a:r>
              <a:rPr lang="en-US" sz="2000" dirty="0"/>
              <a:t>(Speech and braille access handled separately.)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Chrome OS: </a:t>
            </a:r>
            <a:r>
              <a:rPr lang="en-US" sz="2000" dirty="0" err="1"/>
              <a:t>ChromeVox</a:t>
            </a:r>
            <a:endParaRPr lang="en-US" sz="2000" dirty="0"/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Amazon Fire: VoiceView</a:t>
            </a:r>
          </a:p>
          <a:p>
            <a:pPr lvl="0">
              <a:buFont typeface="Verdana" panose="020B0604030504040204" pitchFamily="34" charset="0"/>
              <a:buChar char="•"/>
            </a:pPr>
            <a:r>
              <a:rPr lang="en-US" sz="2000" dirty="0"/>
              <a:t>Windows: Microsoft Narrator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6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r="3117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1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3239" y="501524"/>
            <a:ext cx="2498301" cy="536087"/>
          </a:xfrm>
        </p:spPr>
        <p:txBody>
          <a:bodyPr/>
          <a:lstStyle/>
          <a:p>
            <a:pPr algn="ctr"/>
            <a:r>
              <a:rPr lang="en-US" dirty="0"/>
              <a:t>Braille Displays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81339" y="1145512"/>
            <a:ext cx="4102100" cy="5265336"/>
          </a:xfrm>
        </p:spPr>
        <p:txBody>
          <a:bodyPr/>
          <a:lstStyle/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Many braille readers also read screen reader output using a braille display.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Braille displays are electro-mechanical devices that display braille characters.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The characters are formed by pins that are alternately raised and lowered through holes in a flat surface.</a:t>
            </a:r>
          </a:p>
          <a:p>
            <a:pPr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Displays also have braille keyboards, allowing users to navigate and enter braille that is translated into text.</a:t>
            </a:r>
          </a:p>
        </p:txBody>
      </p:sp>
      <p:pic>
        <p:nvPicPr>
          <p:cNvPr id="8" name="Picture 7" descr="Three images of braille displays are shown.  The top shows an extreme close up  of a finger on braille cells.  The middle shows a man at a computer using a keyboard and braille display.  The bottom shows an extreme close up of braille cells on a braille display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2" y="769567"/>
            <a:ext cx="2630017" cy="51272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7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5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16716" y="521134"/>
            <a:ext cx="4097616" cy="534047"/>
          </a:xfrm>
        </p:spPr>
        <p:txBody>
          <a:bodyPr/>
          <a:lstStyle/>
          <a:p>
            <a:r>
              <a:rPr lang="en-US" dirty="0"/>
              <a:t>Braille Display Advantages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99446" y="1195590"/>
            <a:ext cx="4102100" cy="4886556"/>
          </a:xfrm>
        </p:spPr>
        <p:txBody>
          <a:bodyPr/>
          <a:lstStyle/>
          <a:p>
            <a:pPr marL="0" indent="0"/>
            <a:r>
              <a:rPr lang="en-US" sz="1800" dirty="0"/>
              <a:t>The use of braille displays provide several advantages to a speech-only approach: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Reduced reliance on speech output in noisy environments. 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Improved spelling.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Enhanced ability to detect text attributes such as capitalization, punctuation, font changes, and indents/out-dents.</a:t>
            </a:r>
          </a:p>
          <a:p>
            <a:pPr marL="285750" indent="-28575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Increased ability to navigate and manipulate spatial data, such as in tables.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Placeholder 10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r="28802"/>
          <a:stretch>
            <a:fillRect/>
          </a:stretch>
        </p:blipFill>
        <p:spPr>
          <a:xfrm>
            <a:off x="831273" y="471258"/>
            <a:ext cx="3075709" cy="5441060"/>
          </a:xfr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601696" y="6552640"/>
            <a:ext cx="433137" cy="125533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GB" sz="800" b="1" smtClean="0">
                <a:solidFill>
                  <a:schemeClr val="lt2"/>
                </a:solidFill>
              </a:rPr>
              <a:pPr>
                <a:buSzPct val="25000"/>
              </a:pPr>
              <a:t>8</a:t>
            </a:fld>
            <a:endParaRPr lang="en-GB" sz="800" b="1" dirty="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1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478266"/>
            <a:ext cx="7375622" cy="512786"/>
          </a:xfrm>
        </p:spPr>
        <p:txBody>
          <a:bodyPr/>
          <a:lstStyle/>
          <a:p>
            <a:pPr algn="ctr"/>
            <a:r>
              <a:rPr lang="en-US" dirty="0"/>
              <a:t>Microsoft Narrator, A Brief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613" y="1147295"/>
            <a:ext cx="8235875" cy="4875859"/>
          </a:xfrm>
        </p:spPr>
        <p:txBody>
          <a:bodyPr/>
          <a:lstStyle/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In the past, Narrator was only used when no other screen reader was available, or to install a 3rd party alternative.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Microsoft partnered with Ai Squared to offer the Window-Eyes screen reader free for customers who purchased Microsoft Office.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Narrator received a major upgrade with the Windows 10 Anniversary Update in 2016.</a:t>
            </a:r>
          </a:p>
          <a:p>
            <a:pPr lvl="0">
              <a:buClrTx/>
              <a:buSzPct val="125000"/>
              <a:buFont typeface="Arial" panose="020B0604020202020204" pitchFamily="34" charset="0"/>
              <a:buChar char="•"/>
            </a:pPr>
            <a:r>
              <a:rPr lang="en-US" sz="2000" dirty="0"/>
              <a:t>Now boasts many of the same benefits as full-featured 3rd party screen readers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 smtClean="0">
                <a:solidFill>
                  <a:schemeClr val="lt2"/>
                </a:solidFill>
                <a:sym typeface="Arial"/>
              </a:rPr>
              <a:t>9</a:t>
            </a:fld>
            <a:endParaRPr lang="en-GB" sz="800" b="1" i="0" u="none" strike="noStrike" cap="none" dirty="0">
              <a:solidFill>
                <a:schemeClr val="lt2"/>
              </a:solidFill>
              <a:sym typeface="Arial"/>
            </a:endParaRPr>
          </a:p>
        </p:txBody>
      </p:sp>
      <p:pic>
        <p:nvPicPr>
          <p:cNvPr id="4098" name="Picture 2" descr="Microsof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45" y="4730442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41605"/>
      </p:ext>
    </p:extLst>
  </p:cSld>
  <p:clrMapOvr>
    <a:masterClrMapping/>
  </p:clrMapOvr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10931</TotalTime>
  <Words>2025</Words>
  <Application>Microsoft Office PowerPoint</Application>
  <PresentationFormat>On-screen Show (4:3)</PresentationFormat>
  <Paragraphs>325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Symbol</vt:lpstr>
      <vt:lpstr>Times New Roman</vt:lpstr>
      <vt:lpstr>Verdana</vt:lpstr>
      <vt:lpstr>Wingdings</vt:lpstr>
      <vt:lpstr>Pearson</vt:lpstr>
      <vt:lpstr>Accessibility Testing With Screen Readers</vt:lpstr>
      <vt:lpstr>     Agenda</vt:lpstr>
      <vt:lpstr>Who Is Dan Brown?</vt:lpstr>
      <vt:lpstr>Introduction</vt:lpstr>
      <vt:lpstr>Presentation Website</vt:lpstr>
      <vt:lpstr>Availability   </vt:lpstr>
      <vt:lpstr>Braille Displays</vt:lpstr>
      <vt:lpstr>Braille Display Advantages</vt:lpstr>
      <vt:lpstr>Microsoft Narrator, A Brief History</vt:lpstr>
      <vt:lpstr>3rd Party Windows Screen Readers</vt:lpstr>
      <vt:lpstr>Downloading and Installing NVDA</vt:lpstr>
      <vt:lpstr>Keyboard Access</vt:lpstr>
      <vt:lpstr>NVDA Welcome Dialog Exercise</vt:lpstr>
      <vt:lpstr>Keystroke Categorization</vt:lpstr>
      <vt:lpstr> Basic Navigation</vt:lpstr>
      <vt:lpstr>Miscellaneous Commands</vt:lpstr>
      <vt:lpstr>NVDA User Interface</vt:lpstr>
      <vt:lpstr>Document Navigation Exercise</vt:lpstr>
      <vt:lpstr>Reading Modes</vt:lpstr>
      <vt:lpstr>What’s Your Name?</vt:lpstr>
      <vt:lpstr>Mode Handling</vt:lpstr>
      <vt:lpstr>Switch That Mode</vt:lpstr>
      <vt:lpstr>What Makes A Document Accessible?</vt:lpstr>
      <vt:lpstr>Headings</vt:lpstr>
      <vt:lpstr>Heading Commands</vt:lpstr>
      <vt:lpstr>Lists</vt:lpstr>
      <vt:lpstr>List Commands</vt:lpstr>
      <vt:lpstr>Heading … Nowhere</vt:lpstr>
      <vt:lpstr>Forms </vt:lpstr>
      <vt:lpstr>Form Field Commands</vt:lpstr>
      <vt:lpstr>Forms Exercise</vt:lpstr>
      <vt:lpstr>Links</vt:lpstr>
      <vt:lpstr>Link Commands</vt:lpstr>
      <vt:lpstr>Link Exercise</vt:lpstr>
      <vt:lpstr>Images</vt:lpstr>
      <vt:lpstr>Images (Continued)</vt:lpstr>
      <vt:lpstr>Image Commands</vt:lpstr>
      <vt:lpstr>A Picture Is Worth…</vt:lpstr>
      <vt:lpstr>Resources</vt:lpstr>
      <vt:lpstr>Q and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Content Readable?</dc:title>
  <dc:creator>Carroll Stone</dc:creator>
  <cp:lastModifiedBy>Brown, Dan</cp:lastModifiedBy>
  <cp:revision>213</cp:revision>
  <dcterms:modified xsi:type="dcterms:W3CDTF">2019-05-24T16:29:41Z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3</vt:lpwstr>
  </property>
  <property fmtid="{D5CDD505-2E9C-101B-9397-08002B2CF9AE}" pid="3" name="Offisync_ProviderInitializationData">
    <vt:lpwstr>https://neo.pearson.com</vt:lpwstr>
  </property>
  <property fmtid="{D5CDD505-2E9C-101B-9397-08002B2CF9AE}" pid="4" name="Jive_LatestUserAccountName">
    <vt:lpwstr>UBROW94</vt:lpwstr>
  </property>
  <property fmtid="{D5CDD505-2E9C-101B-9397-08002B2CF9AE}" pid="5" name="Jive_VersionGuid">
    <vt:lpwstr>85f19ff0-f6e3-42c8-9adf-febaae11f6a9</vt:lpwstr>
  </property>
  <property fmtid="{D5CDD505-2E9C-101B-9397-08002B2CF9AE}" pid="6" name="Offisync_UniqueId">
    <vt:lpwstr>620434</vt:lpwstr>
  </property>
  <property fmtid="{D5CDD505-2E9C-101B-9397-08002B2CF9AE}" pid="7" name="Offisync_ServerID">
    <vt:lpwstr>7e960520-0e88-4f05-9fa0-24079b61e486</vt:lpwstr>
  </property>
</Properties>
</file>